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</p:sldMasterIdLst>
  <p:notesMasterIdLst>
    <p:notesMasterId r:id="rId18"/>
  </p:notesMasterIdLst>
  <p:handoutMasterIdLst>
    <p:handoutMasterId r:id="rId19"/>
  </p:handoutMasterIdLst>
  <p:sldIdLst>
    <p:sldId id="359" r:id="rId3"/>
    <p:sldId id="256" r:id="rId4"/>
    <p:sldId id="347" r:id="rId5"/>
    <p:sldId id="348" r:id="rId6"/>
    <p:sldId id="349" r:id="rId7"/>
    <p:sldId id="350" r:id="rId8"/>
    <p:sldId id="351" r:id="rId9"/>
    <p:sldId id="352" r:id="rId10"/>
    <p:sldId id="353" r:id="rId11"/>
    <p:sldId id="354" r:id="rId12"/>
    <p:sldId id="355" r:id="rId13"/>
    <p:sldId id="356" r:id="rId14"/>
    <p:sldId id="357" r:id="rId15"/>
    <p:sldId id="358" r:id="rId16"/>
    <p:sldId id="346" r:id="rId17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92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3124FF-6461-4D8D-8684-7A7620D6C83D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92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D9C8D1-9C44-41E0-85F1-D069E476A0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638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3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50" y="3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99C4CF-682B-4922-B719-3506631A5ED8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11"/>
            <a:ext cx="5438140" cy="4467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50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111F57-6EEE-4CA7-8146-699FDCF592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097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11F57-6EEE-4CA7-8146-699FDCF592A2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870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smtClean="0">
                <a:solidFill>
                  <a:srgbClr val="C00000"/>
                </a:solidFill>
              </a:rPr>
              <a:t>http://www.nasa.gov/mission_pages/sunearth/news/light-wavelengths.html#.V_40osk70iY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11F57-6EEE-4CA7-8146-699FDCF592A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624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A2EFA-C46A-42DD-989A-915B526AF5F0}" type="slidenum">
              <a:rPr lang="hu-HU" smtClean="0"/>
              <a:pPr/>
              <a:t>3</a:t>
            </a:fld>
            <a:endParaRPr 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11F57-6EEE-4CA7-8146-699FDCF592A2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870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FBF39-6640-4794-B944-7CCDA0DEF8F0}" type="datetime1">
              <a:rPr lang="en-US" smtClean="0"/>
              <a:pPr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Naprendszer fizikája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56339-03CE-43D4-AB7C-E4FC746143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437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BA3B2-5740-4A8B-881F-EE93BD4F7065}" type="datetime1">
              <a:rPr lang="en-US" smtClean="0"/>
              <a:pPr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Naprendszer fizikája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56339-03CE-43D4-AB7C-E4FC746143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167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D7F00-14B7-457F-AAFE-C77F8188D98E}" type="datetime1">
              <a:rPr lang="en-US" smtClean="0"/>
              <a:pPr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Naprendszer fizikája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56339-03CE-43D4-AB7C-E4FC746143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8617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FBF39-6640-4794-B944-7CCDA0DEF8F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 Naprendszer fizikája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56339-03CE-43D4-AB7C-E4FC746143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3378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616A8-AD4B-479B-8D9E-026E1B190E8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 Naprendszer fizikája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56339-03CE-43D4-AB7C-E4FC746143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7002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DFD9E-A251-4756-8C50-33F5826ED5B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 Naprendszer fizikája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56339-03CE-43D4-AB7C-E4FC746143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6142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B6888-5D07-4741-9287-9230482ACB4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 Naprendszer fizikája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56339-03CE-43D4-AB7C-E4FC746143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5905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21173-8D68-46FC-9CA4-3A6F3745093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 Naprendszer fizikája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56339-03CE-43D4-AB7C-E4FC746143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3166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7E188-247F-43F0-B980-3DC3DF2E31A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 Naprendszer fizikája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56339-03CE-43D4-AB7C-E4FC746143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0729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652D5-3C60-4212-919E-F9ADE129CF9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 Naprendszer fizikája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56339-03CE-43D4-AB7C-E4FC746143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1662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C4020-8772-4A73-829C-3C2A38AF582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 Naprendszer fizikája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56339-03CE-43D4-AB7C-E4FC746143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835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616A8-AD4B-479B-8D9E-026E1B190E83}" type="datetime1">
              <a:rPr lang="en-US" smtClean="0"/>
              <a:pPr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Naprendszer fizikája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56339-03CE-43D4-AB7C-E4FC746143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9622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F850-E451-4ECA-BA28-67B079E8F81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 Naprendszer fizikája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56339-03CE-43D4-AB7C-E4FC746143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2025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BA3B2-5740-4A8B-881F-EE93BD4F706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 Naprendszer fizikája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56339-03CE-43D4-AB7C-E4FC746143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3281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D7F00-14B7-457F-AAFE-C77F8188D98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 Naprendszer fizikája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56339-03CE-43D4-AB7C-E4FC746143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337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DFD9E-A251-4756-8C50-33F5826ED5B4}" type="datetime1">
              <a:rPr lang="en-US" smtClean="0"/>
              <a:pPr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Naprendszer fizikája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56339-03CE-43D4-AB7C-E4FC746143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13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B6888-5D07-4741-9287-9230482ACB40}" type="datetime1">
              <a:rPr lang="en-US" smtClean="0"/>
              <a:pPr/>
              <a:t>11/19/2021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Naprendszer fizikája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56339-03CE-43D4-AB7C-E4FC746143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74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21173-8D68-46FC-9CA4-3A6F37450932}" type="datetime1">
              <a:rPr lang="en-US" smtClean="0"/>
              <a:pPr/>
              <a:t>11/19/2021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Naprendszer fizikája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56339-03CE-43D4-AB7C-E4FC746143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741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7E188-247F-43F0-B980-3DC3DF2E31AF}" type="datetime1">
              <a:rPr lang="en-US" smtClean="0"/>
              <a:pPr/>
              <a:t>11/19/2021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Naprendszer fizikája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56339-03CE-43D4-AB7C-E4FC746143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652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652D5-3C60-4212-919E-F9ADE129CF95}" type="datetime1">
              <a:rPr lang="en-US" smtClean="0"/>
              <a:pPr/>
              <a:t>11/19/2021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Naprendszer fizikája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56339-03CE-43D4-AB7C-E4FC746143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233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C4020-8772-4A73-829C-3C2A38AF5829}" type="datetime1">
              <a:rPr lang="en-US" smtClean="0"/>
              <a:pPr/>
              <a:t>11/19/2021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Naprendszer fizikája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56339-03CE-43D4-AB7C-E4FC746143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66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F850-E451-4ECA-BA28-67B079E8F81E}" type="datetime1">
              <a:rPr lang="en-US" smtClean="0"/>
              <a:pPr/>
              <a:t>11/19/2021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Naprendszer fizikája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56339-03CE-43D4-AB7C-E4FC746143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972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7D77B-1F5C-4B20-8315-F985B16CCEB2}" type="datetime1">
              <a:rPr lang="en-US" smtClean="0"/>
              <a:pPr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 Naprendszer fizikája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56339-03CE-43D4-AB7C-E4FC746143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894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7D77B-1F5C-4B20-8315-F985B16CCEB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 Naprendszer fizikája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56339-03CE-43D4-AB7C-E4FC746143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385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Naprendsz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591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8" name="Rectangle 2"/>
          <p:cNvSpPr>
            <a:spLocks noChangeArrowheads="1"/>
          </p:cNvSpPr>
          <p:nvPr/>
        </p:nvSpPr>
        <p:spPr bwMode="auto">
          <a:xfrm>
            <a:off x="2057400" y="404813"/>
            <a:ext cx="669131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hu-HU" altLang="hu-HU" sz="3200" dirty="0">
                <a:solidFill>
                  <a:srgbClr val="FFFF00"/>
                </a:solidFill>
              </a:rPr>
              <a:t>A NAPRENDSZER FIZIKÁJA</a:t>
            </a:r>
            <a:br>
              <a:rPr lang="hu-HU" altLang="hu-HU" sz="3200" dirty="0">
                <a:solidFill>
                  <a:srgbClr val="FFFF00"/>
                </a:solidFill>
              </a:rPr>
            </a:br>
            <a:r>
              <a:rPr lang="hu-HU" altLang="hu-HU" sz="3200" smtClean="0">
                <a:solidFill>
                  <a:srgbClr val="FFFF00"/>
                </a:solidFill>
              </a:rPr>
              <a:t>20</a:t>
            </a:r>
            <a:r>
              <a:rPr lang="en-US" altLang="hu-HU" sz="3200" smtClean="0">
                <a:solidFill>
                  <a:srgbClr val="FFFF00"/>
                </a:solidFill>
              </a:rPr>
              <a:t>21 </a:t>
            </a:r>
            <a:r>
              <a:rPr lang="hu-HU" altLang="hu-HU" sz="3200" smtClean="0">
                <a:solidFill>
                  <a:srgbClr val="FFFF00"/>
                </a:solidFill>
              </a:rPr>
              <a:t>ő</a:t>
            </a:r>
            <a:r>
              <a:rPr lang="en-US" altLang="hu-HU" sz="3200" smtClean="0">
                <a:solidFill>
                  <a:srgbClr val="FFFF00"/>
                </a:solidFill>
              </a:rPr>
              <a:t>szi félév</a:t>
            </a:r>
            <a:endParaRPr lang="en-US" altLang="hu-HU" sz="3200" dirty="0">
              <a:solidFill>
                <a:srgbClr val="1F497D"/>
              </a:solidFill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4860032" y="6092825"/>
            <a:ext cx="388868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400">
                <a:solidFill>
                  <a:srgbClr val="FFFF00"/>
                </a:solidFill>
              </a:rPr>
              <a:t>http://space.wigner.hu/ELTE/</a:t>
            </a: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5050542" y="3532655"/>
            <a:ext cx="3373616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sz="2000" b="1" dirty="0" smtClean="0">
                <a:solidFill>
                  <a:srgbClr val="FFFF00"/>
                </a:solidFill>
              </a:rPr>
              <a:t>Dr. </a:t>
            </a:r>
            <a:r>
              <a:rPr lang="en-US" altLang="en-US" sz="2000" b="1" dirty="0" err="1" smtClean="0">
                <a:solidFill>
                  <a:srgbClr val="FFFF00"/>
                </a:solidFill>
              </a:rPr>
              <a:t>Németh</a:t>
            </a:r>
            <a:r>
              <a:rPr lang="en-US" altLang="en-US" sz="2000" b="1" dirty="0" smtClean="0">
                <a:solidFill>
                  <a:srgbClr val="FFFF00"/>
                </a:solidFill>
              </a:rPr>
              <a:t> </a:t>
            </a:r>
            <a:r>
              <a:rPr lang="en-US" altLang="en-US" sz="2000" b="1" dirty="0" err="1" smtClean="0">
                <a:solidFill>
                  <a:srgbClr val="FFFF00"/>
                </a:solidFill>
              </a:rPr>
              <a:t>Zoltán</a:t>
            </a:r>
            <a:r>
              <a:rPr lang="en-US" altLang="en-US" sz="2000" b="1" dirty="0" smtClean="0">
                <a:solidFill>
                  <a:srgbClr val="FFFF00"/>
                </a:solidFill>
              </a:rPr>
              <a:t> </a:t>
            </a:r>
            <a:r>
              <a:rPr lang="en-US" altLang="en-US" sz="2000" b="1" dirty="0">
                <a:solidFill>
                  <a:srgbClr val="FFFF00"/>
                </a:solidFill>
              </a:rPr>
              <a:t>et al.</a:t>
            </a:r>
            <a:endParaRPr lang="hu-HU" altLang="en-US" sz="2000" b="1" dirty="0">
              <a:solidFill>
                <a:srgbClr val="FFFF00"/>
              </a:solidFill>
            </a:endParaRPr>
          </a:p>
          <a:p>
            <a:pPr algn="ctr"/>
            <a:endParaRPr lang="hu-HU" altLang="en-US" sz="2000" b="1" dirty="0">
              <a:solidFill>
                <a:srgbClr val="FFFF00"/>
              </a:solidFill>
            </a:endParaRPr>
          </a:p>
          <a:p>
            <a:pPr algn="ctr"/>
            <a:r>
              <a:rPr lang="hu-HU" altLang="en-US" sz="2000" i="1" dirty="0">
                <a:solidFill>
                  <a:srgbClr val="FFFF00"/>
                </a:solidFill>
              </a:rPr>
              <a:t>Wigner Fizikai Kutatóközpont</a:t>
            </a:r>
          </a:p>
          <a:p>
            <a:pPr algn="ctr"/>
            <a:r>
              <a:rPr lang="hu-HU" altLang="en-US" sz="2000" i="1" dirty="0">
                <a:solidFill>
                  <a:srgbClr val="FFFF00"/>
                </a:solidFill>
              </a:rPr>
              <a:t>Űrfizikai és </a:t>
            </a:r>
            <a:r>
              <a:rPr lang="hu-HU" altLang="en-US" sz="2000" i="1" dirty="0" err="1" smtClean="0">
                <a:solidFill>
                  <a:srgbClr val="FFFF00"/>
                </a:solidFill>
              </a:rPr>
              <a:t>Űrtechn</a:t>
            </a:r>
            <a:r>
              <a:rPr lang="en-US" altLang="en-US" sz="2000" i="1" dirty="0" err="1" smtClean="0">
                <a:solidFill>
                  <a:srgbClr val="FFFF00"/>
                </a:solidFill>
              </a:rPr>
              <a:t>ik</a:t>
            </a:r>
            <a:r>
              <a:rPr lang="hu-HU" altLang="en-US" sz="2000" i="1" dirty="0" err="1" smtClean="0">
                <a:solidFill>
                  <a:srgbClr val="FFFF00"/>
                </a:solidFill>
              </a:rPr>
              <a:t>ai</a:t>
            </a:r>
            <a:r>
              <a:rPr lang="hu-HU" altLang="en-US" sz="2000" i="1" dirty="0" smtClean="0">
                <a:solidFill>
                  <a:srgbClr val="FFFF00"/>
                </a:solidFill>
              </a:rPr>
              <a:t> </a:t>
            </a:r>
            <a:r>
              <a:rPr lang="hu-HU" altLang="en-US" sz="2000" i="1" dirty="0">
                <a:solidFill>
                  <a:srgbClr val="FFFF00"/>
                </a:solidFill>
              </a:rPr>
              <a:t>Osztály</a:t>
            </a:r>
          </a:p>
          <a:p>
            <a:pPr algn="ctr"/>
            <a:endParaRPr lang="en-US" altLang="en-US" sz="2000" i="1" dirty="0">
              <a:solidFill>
                <a:srgbClr val="FFFF00"/>
              </a:solidFill>
            </a:endParaRPr>
          </a:p>
          <a:p>
            <a:pPr algn="ctr"/>
            <a:r>
              <a:rPr lang="en-US" altLang="en-US" sz="2000" dirty="0" err="1" smtClean="0">
                <a:solidFill>
                  <a:srgbClr val="FFFF00"/>
                </a:solidFill>
              </a:rPr>
              <a:t>nemeth.zoltan</a:t>
            </a:r>
            <a:r>
              <a:rPr lang="hu-HU" altLang="en-US" sz="2000" dirty="0" smtClean="0">
                <a:solidFill>
                  <a:srgbClr val="FFFF00"/>
                </a:solidFill>
              </a:rPr>
              <a:t>@</a:t>
            </a:r>
            <a:r>
              <a:rPr lang="hu-HU" altLang="en-US" sz="2000" dirty="0" err="1" smtClean="0">
                <a:solidFill>
                  <a:srgbClr val="FFFF00"/>
                </a:solidFill>
              </a:rPr>
              <a:t>wigner.hu</a:t>
            </a:r>
            <a:endParaRPr lang="en-US" altLang="en-US" sz="2000" dirty="0">
              <a:solidFill>
                <a:srgbClr val="FFFF00"/>
              </a:solidFill>
            </a:endParaRPr>
          </a:p>
        </p:txBody>
      </p:sp>
      <p:pic>
        <p:nvPicPr>
          <p:cNvPr id="3082" name="Picture 10" descr="Wigner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2205038"/>
            <a:ext cx="1763712" cy="64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80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 smtClean="0">
                <a:solidFill>
                  <a:schemeClr val="accent2">
                    <a:lumMod val="75000"/>
                  </a:schemeClr>
                </a:solidFill>
              </a:rPr>
              <a:t>Turbulencia a napszélben:</a:t>
            </a:r>
            <a:br>
              <a:rPr lang="hu-HU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hu-HU" b="1" dirty="0" err="1">
                <a:solidFill>
                  <a:schemeClr val="accent2">
                    <a:lumMod val="75000"/>
                  </a:schemeClr>
                </a:solidFill>
              </a:rPr>
              <a:t>i</a:t>
            </a:r>
            <a:r>
              <a:rPr lang="hu-HU" b="1" dirty="0" err="1" smtClean="0">
                <a:solidFill>
                  <a:schemeClr val="accent2">
                    <a:lumMod val="75000"/>
                  </a:schemeClr>
                </a:solidFill>
              </a:rPr>
              <a:t>ntermittencia</a:t>
            </a:r>
            <a:endParaRPr lang="hu-H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19CD-A28E-41FA-B7DD-1729AA094BE8}" type="slidenum">
              <a:rPr lang="hu-HU" smtClean="0"/>
              <a:pPr/>
              <a:t>10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A Naprendszer fizikája</a:t>
            </a:r>
            <a:endParaRPr lang="hu-H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52401"/>
            <a:ext cx="1725613" cy="632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zövegdoboz 7"/>
          <p:cNvSpPr txBox="1"/>
          <p:nvPr/>
        </p:nvSpPr>
        <p:spPr>
          <a:xfrm>
            <a:off x="714348" y="1714488"/>
            <a:ext cx="31432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sz="2000" dirty="0" smtClean="0"/>
              <a:t>Turbulens és nem turbulens időszakok követik egymást</a:t>
            </a:r>
          </a:p>
          <a:p>
            <a:pPr>
              <a:buFont typeface="Arial" pitchFamily="34" charset="0"/>
              <a:buChar char="•"/>
            </a:pPr>
            <a:r>
              <a:rPr lang="hu-HU" sz="2000" dirty="0" smtClean="0"/>
              <a:t>Nem Gauss-eloszlású fluktuációk</a:t>
            </a:r>
          </a:p>
          <a:p>
            <a:pPr>
              <a:buFont typeface="Arial" pitchFamily="34" charset="0"/>
              <a:buChar char="•"/>
            </a:pPr>
            <a:r>
              <a:rPr lang="hu-HU" sz="2000" dirty="0" smtClean="0"/>
              <a:t>Struktúrafüggvénnyel való leírás:</a:t>
            </a:r>
          </a:p>
          <a:p>
            <a:pPr>
              <a:buFont typeface="Arial" pitchFamily="34" charset="0"/>
              <a:buChar char="•"/>
            </a:pPr>
            <a:endParaRPr lang="hu-HU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1500174"/>
            <a:ext cx="4910148" cy="4334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4191008"/>
            <a:ext cx="31051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Szövegdoboz 10"/>
          <p:cNvSpPr txBox="1"/>
          <p:nvPr/>
        </p:nvSpPr>
        <p:spPr>
          <a:xfrm>
            <a:off x="5286380" y="5929330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Sorriso-Valvo</a:t>
            </a:r>
            <a:r>
              <a:rPr lang="hu-HU" dirty="0" smtClean="0"/>
              <a:t> et </a:t>
            </a:r>
            <a:r>
              <a:rPr lang="hu-HU" dirty="0" err="1" smtClean="0"/>
              <a:t>al</a:t>
            </a:r>
            <a:r>
              <a:rPr lang="hu-HU" dirty="0" smtClean="0"/>
              <a:t>. 2001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/>
          <a:lstStyle/>
          <a:p>
            <a:r>
              <a:rPr lang="hu-HU" b="1" dirty="0" smtClean="0">
                <a:solidFill>
                  <a:schemeClr val="accent2">
                    <a:lumMod val="75000"/>
                  </a:schemeClr>
                </a:solidFill>
              </a:rPr>
              <a:t>Kinetikus skálák: ion skálák</a:t>
            </a:r>
            <a:endParaRPr lang="hu-H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19CD-A28E-41FA-B7DD-1729AA094BE8}" type="slidenum">
              <a:rPr lang="hu-HU" smtClean="0"/>
              <a:pPr/>
              <a:t>11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A Naprendszer fizikája</a:t>
            </a:r>
            <a:endParaRPr lang="hu-H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52401"/>
            <a:ext cx="1725613" cy="632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081354"/>
            <a:ext cx="7286625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zövegdoboz 8"/>
          <p:cNvSpPr txBox="1"/>
          <p:nvPr/>
        </p:nvSpPr>
        <p:spPr>
          <a:xfrm>
            <a:off x="1142976" y="1428736"/>
            <a:ext cx="721523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sz="2000" dirty="0" smtClean="0"/>
              <a:t>Spektrális letörés kb. 0.1-1 Hz-nél (de nem minden esetben!)</a:t>
            </a:r>
          </a:p>
          <a:p>
            <a:pPr>
              <a:buFont typeface="Arial" pitchFamily="34" charset="0"/>
              <a:buChar char="•"/>
            </a:pPr>
            <a:r>
              <a:rPr lang="hu-HU" sz="2000" dirty="0" smtClean="0"/>
              <a:t>Több karakterisztikus idő-és hosszskála</a:t>
            </a:r>
          </a:p>
          <a:p>
            <a:pPr>
              <a:buFont typeface="Arial" pitchFamily="34" charset="0"/>
              <a:buChar char="•"/>
            </a:pPr>
            <a:r>
              <a:rPr lang="hu-HU" sz="2000" dirty="0" smtClean="0"/>
              <a:t>Sok lehetséges mechanizmus</a:t>
            </a:r>
          </a:p>
          <a:p>
            <a:pPr>
              <a:buFont typeface="Arial" pitchFamily="34" charset="0"/>
              <a:buChar char="•"/>
            </a:pPr>
            <a:r>
              <a:rPr lang="hu-HU" sz="2000" dirty="0" smtClean="0"/>
              <a:t>Ezek valamilyen arányú kombinációja adja az eredő spektrumot</a:t>
            </a:r>
          </a:p>
          <a:p>
            <a:pPr>
              <a:buFont typeface="Arial" pitchFamily="34" charset="0"/>
              <a:buChar char="•"/>
            </a:pPr>
            <a:r>
              <a:rPr lang="hu-HU" sz="2000" dirty="0" smtClean="0"/>
              <a:t>Domináns jelenségek plazma béta függők</a:t>
            </a:r>
            <a:endParaRPr lang="hu-H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17596"/>
          </a:xfrm>
        </p:spPr>
        <p:txBody>
          <a:bodyPr/>
          <a:lstStyle/>
          <a:p>
            <a:r>
              <a:rPr lang="hu-HU" b="1" dirty="0" smtClean="0">
                <a:solidFill>
                  <a:schemeClr val="accent2">
                    <a:lumMod val="75000"/>
                  </a:schemeClr>
                </a:solidFill>
              </a:rPr>
              <a:t>Kinetikus skálák: elektron skálák</a:t>
            </a:r>
            <a:endParaRPr lang="hu-H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19CD-A28E-41FA-B7DD-1729AA094BE8}" type="slidenum">
              <a:rPr lang="hu-HU" smtClean="0"/>
              <a:pPr/>
              <a:t>12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A Naprendszer fizikája</a:t>
            </a:r>
            <a:endParaRPr lang="hu-H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52401"/>
            <a:ext cx="1725613" cy="632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1785926"/>
            <a:ext cx="4462482" cy="3815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Szövegdoboz 9"/>
          <p:cNvSpPr txBox="1"/>
          <p:nvPr/>
        </p:nvSpPr>
        <p:spPr>
          <a:xfrm>
            <a:off x="785786" y="1857364"/>
            <a:ext cx="34290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sz="2000" dirty="0" smtClean="0"/>
              <a:t>Elektron ciklotron frekvencia</a:t>
            </a:r>
          </a:p>
          <a:p>
            <a:pPr>
              <a:buFont typeface="Arial" pitchFamily="34" charset="0"/>
              <a:buChar char="•"/>
            </a:pPr>
            <a:r>
              <a:rPr lang="hu-HU" sz="2000" dirty="0" smtClean="0"/>
              <a:t>Plazma béta függés</a:t>
            </a:r>
          </a:p>
          <a:p>
            <a:pPr>
              <a:buFont typeface="Arial" pitchFamily="34" charset="0"/>
              <a:buChar char="•"/>
            </a:pPr>
            <a:r>
              <a:rPr lang="hu-HU" sz="2000" dirty="0" smtClean="0"/>
              <a:t>Disszipáció?</a:t>
            </a:r>
          </a:p>
          <a:p>
            <a:pPr>
              <a:buFont typeface="Arial" pitchFamily="34" charset="0"/>
              <a:buChar char="•"/>
            </a:pPr>
            <a:r>
              <a:rPr lang="hu-HU" sz="2000" dirty="0" err="1" smtClean="0"/>
              <a:t>Cluster</a:t>
            </a:r>
            <a:r>
              <a:rPr lang="hu-HU" sz="2000" dirty="0" smtClean="0"/>
              <a:t> misszió (ESA, 2000- ):</a:t>
            </a:r>
          </a:p>
          <a:p>
            <a:pPr>
              <a:buFont typeface="Arial" pitchFamily="34" charset="0"/>
              <a:buChar char="•"/>
            </a:pPr>
            <a:r>
              <a:rPr lang="hu-HU" sz="2000" dirty="0" smtClean="0"/>
              <a:t>Nagyobb időbeli felbontásra lenne szükség</a:t>
            </a:r>
          </a:p>
          <a:p>
            <a:pPr>
              <a:buFont typeface="Arial" pitchFamily="34" charset="0"/>
              <a:buChar char="•"/>
            </a:pPr>
            <a:endParaRPr lang="hu-HU" sz="20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5643578"/>
            <a:ext cx="19431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74720"/>
          </a:xfrm>
        </p:spPr>
        <p:txBody>
          <a:bodyPr/>
          <a:lstStyle/>
          <a:p>
            <a:r>
              <a:rPr lang="hu-HU" b="1" dirty="0" smtClean="0">
                <a:solidFill>
                  <a:schemeClr val="accent2">
                    <a:lumMod val="75000"/>
                  </a:schemeClr>
                </a:solidFill>
              </a:rPr>
              <a:t>Ellenőrző kérdések</a:t>
            </a:r>
            <a:endParaRPr lang="hu-H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 smtClean="0"/>
              <a:t>Mi(k) a bizonyíték(ok) az aktív turbulencia jelenlétére a napszélben?</a:t>
            </a:r>
          </a:p>
          <a:p>
            <a:r>
              <a:rPr lang="hu-HU" sz="2400" dirty="0" smtClean="0"/>
              <a:t>Mit jelent az </a:t>
            </a:r>
            <a:r>
              <a:rPr lang="hu-HU" sz="2400" dirty="0" err="1" smtClean="0"/>
              <a:t>intermittencia</a:t>
            </a:r>
            <a:r>
              <a:rPr lang="hu-HU" sz="2400" dirty="0" smtClean="0"/>
              <a:t>?</a:t>
            </a:r>
          </a:p>
          <a:p>
            <a:pPr>
              <a:buNone/>
            </a:pPr>
            <a:endParaRPr lang="hu-HU" sz="2400" dirty="0" smtClean="0"/>
          </a:p>
          <a:p>
            <a:endParaRPr lang="hu-HU" sz="2400" dirty="0" smtClean="0"/>
          </a:p>
          <a:p>
            <a:endParaRPr lang="hu-HU" sz="2400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A Naprendszer fizikája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19CD-A28E-41FA-B7DD-1729AA094BE8}" type="slidenum">
              <a:rPr lang="hu-HU" smtClean="0"/>
              <a:pPr/>
              <a:t>13</a:t>
            </a:fld>
            <a:endParaRPr lang="hu-H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52401"/>
            <a:ext cx="1725613" cy="632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/>
          <a:lstStyle/>
          <a:p>
            <a:r>
              <a:rPr lang="hu-HU" b="1" dirty="0" smtClean="0">
                <a:solidFill>
                  <a:schemeClr val="accent2">
                    <a:lumMod val="75000"/>
                  </a:schemeClr>
                </a:solidFill>
              </a:rPr>
              <a:t>Ajánlott irodalom</a:t>
            </a:r>
            <a:endParaRPr lang="hu-H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19CD-A28E-41FA-B7DD-1729AA094BE8}" type="slidenum">
              <a:rPr lang="hu-HU" smtClean="0"/>
              <a:pPr/>
              <a:t>14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A Naprendszer fizikája</a:t>
            </a:r>
            <a:endParaRPr lang="hu-H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52401"/>
            <a:ext cx="1725613" cy="632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artalom helye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u-HU" sz="2000" dirty="0" err="1" smtClean="0"/>
              <a:t>Horbury</a:t>
            </a:r>
            <a:r>
              <a:rPr lang="hu-HU" sz="2000" dirty="0" smtClean="0"/>
              <a:t> </a:t>
            </a:r>
            <a:r>
              <a:rPr lang="hu-HU" sz="2000" dirty="0"/>
              <a:t>(</a:t>
            </a:r>
            <a:r>
              <a:rPr lang="hu-HU" sz="2000" dirty="0" smtClean="0"/>
              <a:t>2005) : </a:t>
            </a:r>
            <a:r>
              <a:rPr lang="hu-HU" sz="2000" dirty="0" err="1" smtClean="0"/>
              <a:t>Spacecraft</a:t>
            </a:r>
            <a:r>
              <a:rPr lang="hu-HU" sz="2000" dirty="0" smtClean="0"/>
              <a:t> </a:t>
            </a:r>
            <a:r>
              <a:rPr lang="hu-HU" sz="2000" dirty="0" err="1" smtClean="0"/>
              <a:t>observations</a:t>
            </a:r>
            <a:r>
              <a:rPr lang="hu-HU" sz="2000" dirty="0" smtClean="0"/>
              <a:t> of </a:t>
            </a:r>
            <a:r>
              <a:rPr lang="hu-HU" sz="2000" dirty="0" err="1" smtClean="0"/>
              <a:t>solar</a:t>
            </a:r>
            <a:r>
              <a:rPr lang="hu-HU" sz="2000" dirty="0" smtClean="0"/>
              <a:t> </a:t>
            </a:r>
            <a:r>
              <a:rPr lang="hu-HU" sz="2000" dirty="0" err="1" smtClean="0"/>
              <a:t>wind</a:t>
            </a:r>
            <a:r>
              <a:rPr lang="hu-HU" sz="2000" dirty="0" smtClean="0"/>
              <a:t> </a:t>
            </a:r>
            <a:r>
              <a:rPr lang="hu-HU" sz="2000" dirty="0" err="1" smtClean="0"/>
              <a:t>turbulence</a:t>
            </a:r>
            <a:r>
              <a:rPr lang="hu-HU" sz="2000" dirty="0" smtClean="0"/>
              <a:t>: an </a:t>
            </a:r>
            <a:r>
              <a:rPr lang="hu-HU" sz="2000" dirty="0" err="1" smtClean="0"/>
              <a:t>overview</a:t>
            </a:r>
            <a:endParaRPr lang="hu-HU" sz="2000" dirty="0" smtClean="0"/>
          </a:p>
          <a:p>
            <a:pPr>
              <a:buNone/>
            </a:pPr>
            <a:r>
              <a:rPr lang="hu-HU" sz="2000" dirty="0" err="1"/>
              <a:t>Oughton</a:t>
            </a:r>
            <a:r>
              <a:rPr lang="hu-HU" sz="2000" dirty="0"/>
              <a:t>,S., </a:t>
            </a:r>
            <a:r>
              <a:rPr lang="hu-HU" sz="2000" dirty="0" err="1"/>
              <a:t>Dmitruk</a:t>
            </a:r>
            <a:r>
              <a:rPr lang="hu-HU" sz="2000" dirty="0"/>
              <a:t>,P., </a:t>
            </a:r>
            <a:r>
              <a:rPr lang="hu-HU" sz="2000" dirty="0" err="1"/>
              <a:t>&amp;Matthaeus</a:t>
            </a:r>
            <a:r>
              <a:rPr lang="hu-HU" sz="2000" dirty="0"/>
              <a:t>, W. H. (2004). </a:t>
            </a:r>
            <a:r>
              <a:rPr lang="hu-HU" sz="2000" dirty="0" err="1"/>
              <a:t>Reduced</a:t>
            </a:r>
            <a:r>
              <a:rPr lang="hu-HU" sz="2000" dirty="0"/>
              <a:t> </a:t>
            </a:r>
            <a:r>
              <a:rPr lang="hu-HU" sz="2000" dirty="0" err="1"/>
              <a:t>magnetohydrodynamics</a:t>
            </a:r>
            <a:r>
              <a:rPr lang="hu-HU" sz="2000" dirty="0"/>
              <a:t> and parallel </a:t>
            </a:r>
            <a:r>
              <a:rPr lang="hu-HU" sz="2000" dirty="0" err="1"/>
              <a:t>spectral</a:t>
            </a:r>
            <a:r>
              <a:rPr lang="hu-HU" sz="2000" dirty="0"/>
              <a:t> </a:t>
            </a:r>
            <a:r>
              <a:rPr lang="hu-HU" sz="2000" dirty="0" err="1" smtClean="0"/>
              <a:t>transfer</a:t>
            </a:r>
            <a:endParaRPr lang="hu-HU" sz="2000" dirty="0" smtClean="0"/>
          </a:p>
          <a:p>
            <a:pPr>
              <a:buNone/>
            </a:pPr>
            <a:r>
              <a:rPr lang="hu-HU" sz="2000" dirty="0" err="1" smtClean="0"/>
              <a:t>Treumann</a:t>
            </a:r>
            <a:r>
              <a:rPr lang="hu-HU" sz="2000" dirty="0" smtClean="0"/>
              <a:t>, </a:t>
            </a:r>
            <a:r>
              <a:rPr lang="hu-HU" sz="2000" dirty="0" err="1" smtClean="0"/>
              <a:t>Baumjohann</a:t>
            </a:r>
            <a:r>
              <a:rPr lang="hu-HU" sz="2000" dirty="0" smtClean="0"/>
              <a:t>: Advanced </a:t>
            </a:r>
            <a:r>
              <a:rPr lang="hu-HU" sz="2000" dirty="0" err="1"/>
              <a:t>s</a:t>
            </a:r>
            <a:r>
              <a:rPr lang="hu-HU" sz="2000" dirty="0" err="1" smtClean="0"/>
              <a:t>pace</a:t>
            </a:r>
            <a:r>
              <a:rPr lang="hu-HU" sz="2000" dirty="0" smtClean="0"/>
              <a:t> </a:t>
            </a:r>
            <a:r>
              <a:rPr lang="hu-HU" sz="2000" dirty="0" err="1"/>
              <a:t>p</a:t>
            </a:r>
            <a:r>
              <a:rPr lang="hu-HU" sz="2000" dirty="0" err="1" smtClean="0"/>
              <a:t>lasma</a:t>
            </a:r>
            <a:r>
              <a:rPr lang="hu-HU" sz="2000" dirty="0" smtClean="0"/>
              <a:t> </a:t>
            </a:r>
            <a:r>
              <a:rPr lang="hu-HU" sz="2000" dirty="0" err="1" smtClean="0"/>
              <a:t>physics</a:t>
            </a:r>
            <a:endParaRPr lang="hu-HU" sz="2000" dirty="0" smtClean="0"/>
          </a:p>
          <a:p>
            <a:pPr>
              <a:buNone/>
            </a:pPr>
            <a:r>
              <a:rPr lang="hu-HU" sz="2000" dirty="0"/>
              <a:t>Erdős, G.: Mágneses tér mérések a </a:t>
            </a:r>
            <a:r>
              <a:rPr lang="hu-HU" sz="2000" dirty="0" err="1"/>
              <a:t>helioszférában</a:t>
            </a:r>
            <a:r>
              <a:rPr lang="hu-HU" sz="2000" dirty="0"/>
              <a:t> (2010</a:t>
            </a:r>
            <a:r>
              <a:rPr lang="hu-HU" sz="2000" dirty="0" smtClean="0"/>
              <a:t>.)</a:t>
            </a:r>
          </a:p>
          <a:p>
            <a:pPr>
              <a:buNone/>
            </a:pPr>
            <a:endParaRPr lang="hu-H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Naprendsz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591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8" name="Rectangle 2"/>
          <p:cNvSpPr>
            <a:spLocks noChangeArrowheads="1"/>
          </p:cNvSpPr>
          <p:nvPr/>
        </p:nvSpPr>
        <p:spPr bwMode="auto">
          <a:xfrm>
            <a:off x="2057400" y="404813"/>
            <a:ext cx="669131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hu-HU" altLang="hu-HU" sz="3200" dirty="0">
                <a:solidFill>
                  <a:srgbClr val="FFFF00"/>
                </a:solidFill>
              </a:rPr>
              <a:t>A NAPRENDSZER FIZIKÁJA</a:t>
            </a:r>
            <a:br>
              <a:rPr lang="hu-HU" altLang="hu-HU" sz="3200" dirty="0">
                <a:solidFill>
                  <a:srgbClr val="FFFF00"/>
                </a:solidFill>
              </a:rPr>
            </a:br>
            <a:r>
              <a:rPr lang="hu-HU" altLang="hu-HU" sz="3200" smtClean="0">
                <a:solidFill>
                  <a:srgbClr val="FFFF00"/>
                </a:solidFill>
              </a:rPr>
              <a:t>20</a:t>
            </a:r>
            <a:r>
              <a:rPr lang="en-US" altLang="hu-HU" sz="3200" smtClean="0">
                <a:solidFill>
                  <a:srgbClr val="FFFF00"/>
                </a:solidFill>
              </a:rPr>
              <a:t>21 </a:t>
            </a:r>
            <a:r>
              <a:rPr lang="hu-HU" altLang="hu-HU" sz="3200" smtClean="0">
                <a:solidFill>
                  <a:srgbClr val="FFFF00"/>
                </a:solidFill>
              </a:rPr>
              <a:t>ő</a:t>
            </a:r>
            <a:r>
              <a:rPr lang="en-US" altLang="hu-HU" sz="3200" smtClean="0">
                <a:solidFill>
                  <a:srgbClr val="FFFF00"/>
                </a:solidFill>
              </a:rPr>
              <a:t>szi félév</a:t>
            </a:r>
            <a:endParaRPr lang="en-US" altLang="hu-HU" sz="3200" dirty="0">
              <a:solidFill>
                <a:srgbClr val="1F497D"/>
              </a:solidFill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4860032" y="6092825"/>
            <a:ext cx="388868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400">
                <a:solidFill>
                  <a:srgbClr val="FFFF00"/>
                </a:solidFill>
              </a:rPr>
              <a:t>http://space.wigner.hu/ELTE/</a:t>
            </a:r>
            <a:endParaRPr lang="en-US" altLang="en-US" sz="2400">
              <a:solidFill>
                <a:srgbClr val="FFFF00"/>
              </a:solidFill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5050542" y="3532655"/>
            <a:ext cx="3373616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sz="2000" b="1" dirty="0" smtClean="0">
                <a:solidFill>
                  <a:srgbClr val="FFFF00"/>
                </a:solidFill>
              </a:rPr>
              <a:t>Dr. </a:t>
            </a:r>
            <a:r>
              <a:rPr lang="en-US" altLang="en-US" sz="2000" b="1" dirty="0" err="1" smtClean="0">
                <a:solidFill>
                  <a:srgbClr val="FFFF00"/>
                </a:solidFill>
              </a:rPr>
              <a:t>Németh</a:t>
            </a:r>
            <a:r>
              <a:rPr lang="en-US" altLang="en-US" sz="2000" b="1" dirty="0" smtClean="0">
                <a:solidFill>
                  <a:srgbClr val="FFFF00"/>
                </a:solidFill>
              </a:rPr>
              <a:t> </a:t>
            </a:r>
            <a:r>
              <a:rPr lang="en-US" altLang="en-US" sz="2000" b="1" dirty="0" err="1" smtClean="0">
                <a:solidFill>
                  <a:srgbClr val="FFFF00"/>
                </a:solidFill>
              </a:rPr>
              <a:t>Zoltán</a:t>
            </a:r>
            <a:r>
              <a:rPr lang="en-US" altLang="en-US" sz="2000" b="1" dirty="0" smtClean="0">
                <a:solidFill>
                  <a:srgbClr val="FFFF00"/>
                </a:solidFill>
              </a:rPr>
              <a:t> </a:t>
            </a:r>
            <a:r>
              <a:rPr lang="en-US" altLang="en-US" sz="2000" b="1" dirty="0">
                <a:solidFill>
                  <a:srgbClr val="FFFF00"/>
                </a:solidFill>
              </a:rPr>
              <a:t>et al.</a:t>
            </a:r>
            <a:endParaRPr lang="hu-HU" altLang="en-US" sz="2000" b="1" dirty="0">
              <a:solidFill>
                <a:srgbClr val="FFFF00"/>
              </a:solidFill>
            </a:endParaRPr>
          </a:p>
          <a:p>
            <a:pPr algn="ctr"/>
            <a:endParaRPr lang="hu-HU" altLang="en-US" sz="2000" b="1" dirty="0">
              <a:solidFill>
                <a:srgbClr val="FFFF00"/>
              </a:solidFill>
            </a:endParaRPr>
          </a:p>
          <a:p>
            <a:pPr algn="ctr"/>
            <a:r>
              <a:rPr lang="hu-HU" altLang="en-US" sz="2000" i="1" dirty="0">
                <a:solidFill>
                  <a:srgbClr val="FFFF00"/>
                </a:solidFill>
              </a:rPr>
              <a:t>Wigner Fizikai Kutatóközpont</a:t>
            </a:r>
          </a:p>
          <a:p>
            <a:pPr algn="ctr"/>
            <a:r>
              <a:rPr lang="hu-HU" altLang="en-US" sz="2000" i="1" dirty="0">
                <a:solidFill>
                  <a:srgbClr val="FFFF00"/>
                </a:solidFill>
              </a:rPr>
              <a:t>Űrfizikai és </a:t>
            </a:r>
            <a:r>
              <a:rPr lang="hu-HU" altLang="en-US" sz="2000" i="1" dirty="0" err="1" smtClean="0">
                <a:solidFill>
                  <a:srgbClr val="FFFF00"/>
                </a:solidFill>
              </a:rPr>
              <a:t>Űrtechn</a:t>
            </a:r>
            <a:r>
              <a:rPr lang="en-US" altLang="en-US" sz="2000" i="1" dirty="0" err="1" smtClean="0">
                <a:solidFill>
                  <a:srgbClr val="FFFF00"/>
                </a:solidFill>
              </a:rPr>
              <a:t>ik</a:t>
            </a:r>
            <a:r>
              <a:rPr lang="hu-HU" altLang="en-US" sz="2000" i="1" dirty="0" err="1" smtClean="0">
                <a:solidFill>
                  <a:srgbClr val="FFFF00"/>
                </a:solidFill>
              </a:rPr>
              <a:t>ai</a:t>
            </a:r>
            <a:r>
              <a:rPr lang="hu-HU" altLang="en-US" sz="2000" i="1" dirty="0" smtClean="0">
                <a:solidFill>
                  <a:srgbClr val="FFFF00"/>
                </a:solidFill>
              </a:rPr>
              <a:t> </a:t>
            </a:r>
            <a:r>
              <a:rPr lang="hu-HU" altLang="en-US" sz="2000" i="1" dirty="0">
                <a:solidFill>
                  <a:srgbClr val="FFFF00"/>
                </a:solidFill>
              </a:rPr>
              <a:t>Osztály</a:t>
            </a:r>
          </a:p>
          <a:p>
            <a:pPr algn="ctr"/>
            <a:endParaRPr lang="en-US" altLang="en-US" sz="2000" i="1" dirty="0">
              <a:solidFill>
                <a:srgbClr val="FFFF00"/>
              </a:solidFill>
            </a:endParaRPr>
          </a:p>
          <a:p>
            <a:pPr algn="ctr"/>
            <a:r>
              <a:rPr lang="en-US" altLang="en-US" sz="2000" dirty="0" err="1" smtClean="0">
                <a:solidFill>
                  <a:srgbClr val="FFFF00"/>
                </a:solidFill>
              </a:rPr>
              <a:t>nemeth.zoltan</a:t>
            </a:r>
            <a:r>
              <a:rPr lang="hu-HU" altLang="en-US" sz="2000" dirty="0" smtClean="0">
                <a:solidFill>
                  <a:srgbClr val="FFFF00"/>
                </a:solidFill>
              </a:rPr>
              <a:t>@</a:t>
            </a:r>
            <a:r>
              <a:rPr lang="hu-HU" altLang="en-US" sz="2000" dirty="0" err="1" smtClean="0">
                <a:solidFill>
                  <a:srgbClr val="FFFF00"/>
                </a:solidFill>
              </a:rPr>
              <a:t>wigner.hu</a:t>
            </a:r>
            <a:endParaRPr lang="en-US" altLang="en-US" sz="2000" dirty="0">
              <a:solidFill>
                <a:srgbClr val="FFFF00"/>
              </a:solidFill>
            </a:endParaRPr>
          </a:p>
        </p:txBody>
      </p:sp>
      <p:pic>
        <p:nvPicPr>
          <p:cNvPr id="3082" name="Picture 10" descr="Wigner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2205038"/>
            <a:ext cx="1763712" cy="64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574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b="1">
                <a:solidFill>
                  <a:schemeClr val="accent2">
                    <a:lumMod val="75000"/>
                  </a:schemeClr>
                </a:solidFill>
              </a:rPr>
              <a:t>4</a:t>
            </a:r>
            <a:r>
              <a:rPr lang="en-US" sz="5400" b="1" smtClean="0">
                <a:solidFill>
                  <a:schemeClr val="accent2">
                    <a:lumMod val="75000"/>
                  </a:schemeClr>
                </a:solidFill>
              </a:rPr>
              <a:t>. Napszél turbulencia</a:t>
            </a:r>
            <a:endParaRPr lang="en-US" sz="5400" b="1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762000"/>
          </a:xfrm>
        </p:spPr>
        <p:txBody>
          <a:bodyPr>
            <a:noAutofit/>
          </a:bodyPr>
          <a:lstStyle/>
          <a:p>
            <a:r>
              <a:rPr lang="en-US" sz="4000" smtClean="0">
                <a:solidFill>
                  <a:schemeClr val="tx1"/>
                </a:solidFill>
              </a:rPr>
              <a:t>Madár </a:t>
            </a:r>
            <a:r>
              <a:rPr lang="en-US" sz="4000" smtClean="0">
                <a:solidFill>
                  <a:schemeClr val="tx1"/>
                </a:solidFill>
              </a:rPr>
              <a:t>Ákos</a:t>
            </a:r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Naprendszer fizikája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52401"/>
            <a:ext cx="1725613" cy="632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296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chemeClr val="accent2">
                    <a:lumMod val="75000"/>
                  </a:schemeClr>
                </a:solidFill>
              </a:rPr>
              <a:t>Turbulencia a napszélben</a:t>
            </a:r>
            <a:endParaRPr lang="hu-H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Madár Ákos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19CD-A28E-41FA-B7DD-1729AA094BE8}" type="slidenum">
              <a:rPr lang="hu-HU" smtClean="0"/>
              <a:pPr/>
              <a:t>3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A Naprendszer fizikája</a:t>
            </a:r>
            <a:endParaRPr lang="hu-H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206" y="152401"/>
            <a:ext cx="1725613" cy="632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chemeClr val="accent2">
                    <a:lumMod val="75000"/>
                  </a:schemeClr>
                </a:solidFill>
              </a:rPr>
              <a:t>Káosz és turbulencia</a:t>
            </a:r>
            <a:endParaRPr lang="hu-H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28596" y="1714488"/>
            <a:ext cx="3714776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000" dirty="0"/>
              <a:t>	</a:t>
            </a:r>
            <a:r>
              <a:rPr lang="hu-HU" sz="2000" dirty="0" smtClean="0"/>
              <a:t>Káosz:</a:t>
            </a:r>
          </a:p>
          <a:p>
            <a:r>
              <a:rPr lang="hu-HU" sz="2000" dirty="0" smtClean="0"/>
              <a:t>Matematikailag jól definiált</a:t>
            </a:r>
          </a:p>
          <a:p>
            <a:r>
              <a:rPr lang="hu-HU" sz="2000" dirty="0" smtClean="0"/>
              <a:t>Nem-lineáris rendszer</a:t>
            </a:r>
          </a:p>
          <a:p>
            <a:r>
              <a:rPr lang="hu-HU" sz="2000" dirty="0" smtClean="0"/>
              <a:t>Kezdeti értékekre való érzékenység</a:t>
            </a:r>
            <a:endParaRPr lang="hu-HU" sz="200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19CD-A28E-41FA-B7DD-1729AA094BE8}" type="slidenum">
              <a:rPr lang="hu-HU" smtClean="0"/>
              <a:pPr/>
              <a:t>4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A Naprendszer fizikája</a:t>
            </a:r>
            <a:endParaRPr lang="hu-H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52401"/>
            <a:ext cx="1725613" cy="632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Kép 9" descr="pendulu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6" y="1881201"/>
            <a:ext cx="3143254" cy="41910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accent2">
                    <a:lumMod val="75000"/>
                  </a:schemeClr>
                </a:solidFill>
              </a:rPr>
              <a:t>Káosz és turbulencia</a:t>
            </a:r>
            <a:endParaRPr lang="hu-H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Kép 3" descr="smokelt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1857364"/>
            <a:ext cx="3197457" cy="4215553"/>
          </a:xfrm>
          <a:prstGeom prst="rect">
            <a:avLst/>
          </a:prstGeom>
        </p:spPr>
      </p:pic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19CD-A28E-41FA-B7DD-1729AA094BE8}" type="slidenum">
              <a:rPr lang="hu-HU" smtClean="0"/>
              <a:pPr/>
              <a:t>5</a:t>
            </a:fld>
            <a:endParaRPr lang="hu-HU"/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A Naprendszer fizikája</a:t>
            </a:r>
            <a:endParaRPr lang="hu-HU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52401"/>
            <a:ext cx="1725613" cy="632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zövegdoboz 8"/>
          <p:cNvSpPr txBox="1"/>
          <p:nvPr/>
        </p:nvSpPr>
        <p:spPr>
          <a:xfrm>
            <a:off x="4714876" y="1714488"/>
            <a:ext cx="400052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 Turbulencia:</a:t>
            </a:r>
          </a:p>
          <a:p>
            <a:pPr>
              <a:buFont typeface="Arial" pitchFamily="34" charset="0"/>
              <a:buChar char="•"/>
            </a:pPr>
            <a:r>
              <a:rPr lang="hu-HU" sz="2000" dirty="0" smtClean="0"/>
              <a:t>Nincs egzakt matematikai definíció</a:t>
            </a:r>
          </a:p>
          <a:p>
            <a:pPr>
              <a:buFont typeface="Arial" pitchFamily="34" charset="0"/>
              <a:buChar char="•"/>
            </a:pPr>
            <a:r>
              <a:rPr lang="hu-HU" sz="2000" dirty="0" smtClean="0"/>
              <a:t>Eredetileg: </a:t>
            </a:r>
            <a:r>
              <a:rPr lang="hu-HU" sz="2000" dirty="0" err="1"/>
              <a:t>s</a:t>
            </a:r>
            <a:r>
              <a:rPr lang="hu-HU" sz="2000" dirty="0" err="1" smtClean="0"/>
              <a:t>ztohasztikus</a:t>
            </a:r>
            <a:r>
              <a:rPr lang="hu-HU" sz="2000" dirty="0" smtClean="0"/>
              <a:t> viselkedést mutató áramlások</a:t>
            </a:r>
            <a:endParaRPr lang="hu-HU" sz="2000" dirty="0"/>
          </a:p>
          <a:p>
            <a:pPr>
              <a:buFont typeface="Arial" pitchFamily="34" charset="0"/>
              <a:buChar char="•"/>
            </a:pPr>
            <a:r>
              <a:rPr lang="hu-HU" sz="2000" dirty="0" smtClean="0"/>
              <a:t>Egy lehetséges fizikai </a:t>
            </a:r>
            <a:r>
              <a:rPr lang="hu-HU" sz="2000" dirty="0" err="1" smtClean="0"/>
              <a:t>def</a:t>
            </a:r>
            <a:r>
              <a:rPr lang="hu-HU" sz="2000" dirty="0" smtClean="0"/>
              <a:t>.:</a:t>
            </a:r>
          </a:p>
          <a:p>
            <a:r>
              <a:rPr lang="hu-HU" sz="2000" dirty="0" smtClean="0"/>
              <a:t>	</a:t>
            </a:r>
            <a:r>
              <a:rPr lang="hu-HU" sz="2000" i="1" dirty="0" smtClean="0"/>
              <a:t>Véletlenszerű</a:t>
            </a:r>
          </a:p>
          <a:p>
            <a:r>
              <a:rPr lang="hu-HU" sz="2000" i="1" dirty="0" smtClean="0"/>
              <a:t>	</a:t>
            </a:r>
            <a:r>
              <a:rPr lang="hu-HU" sz="2000" i="1" dirty="0" err="1" smtClean="0"/>
              <a:t>Diffúzív</a:t>
            </a:r>
            <a:endParaRPr lang="hu-HU" sz="2000" i="1" dirty="0" smtClean="0"/>
          </a:p>
          <a:p>
            <a:r>
              <a:rPr lang="hu-HU" sz="2000" i="1" dirty="0" smtClean="0"/>
              <a:t>	</a:t>
            </a:r>
            <a:r>
              <a:rPr lang="hu-HU" sz="2000" i="1" dirty="0" err="1" smtClean="0"/>
              <a:t>Disszipatív</a:t>
            </a:r>
            <a:endParaRPr lang="hu-HU" sz="2000" i="1" dirty="0" smtClean="0"/>
          </a:p>
          <a:p>
            <a:r>
              <a:rPr lang="hu-HU" sz="2000" i="1" dirty="0" smtClean="0"/>
              <a:t>	Örvényes</a:t>
            </a:r>
            <a:br>
              <a:rPr lang="hu-HU" sz="2000" i="1" dirty="0" smtClean="0"/>
            </a:br>
            <a:endParaRPr lang="hu-HU" sz="2000" i="1" dirty="0" smtClean="0"/>
          </a:p>
          <a:p>
            <a:pPr>
              <a:buFont typeface="Arial" pitchFamily="34" charset="0"/>
              <a:buChar char="•"/>
            </a:pPr>
            <a:endParaRPr lang="hu-H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17596"/>
          </a:xfrm>
        </p:spPr>
        <p:txBody>
          <a:bodyPr>
            <a:normAutofit fontScale="90000"/>
          </a:bodyPr>
          <a:lstStyle/>
          <a:p>
            <a:r>
              <a:rPr lang="hu-HU" b="1" dirty="0" smtClean="0">
                <a:solidFill>
                  <a:schemeClr val="accent2">
                    <a:lumMod val="75000"/>
                  </a:schemeClr>
                </a:solidFill>
              </a:rPr>
              <a:t>Turbulencia leírása: az energiakaszkád</a:t>
            </a:r>
            <a:endParaRPr lang="hu-H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Kép 3" descr="Schematic-illustration-of-the-energy-spectrum-of-turbulent-velocity-casca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3" y="1571612"/>
            <a:ext cx="5786477" cy="4528944"/>
          </a:xfrm>
          <a:prstGeom prst="rect">
            <a:avLst/>
          </a:prstGeom>
        </p:spPr>
      </p:pic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19CD-A28E-41FA-B7DD-1729AA094BE8}" type="slidenum">
              <a:rPr lang="hu-HU" smtClean="0"/>
              <a:pPr/>
              <a:t>6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A Naprendszer fizikája</a:t>
            </a:r>
            <a:endParaRPr lang="hu-H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52401"/>
            <a:ext cx="1725613" cy="632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17596"/>
          </a:xfrm>
        </p:spPr>
        <p:txBody>
          <a:bodyPr/>
          <a:lstStyle/>
          <a:p>
            <a:r>
              <a:rPr lang="hu-HU" b="1" dirty="0" smtClean="0">
                <a:solidFill>
                  <a:schemeClr val="accent2">
                    <a:lumMod val="75000"/>
                  </a:schemeClr>
                </a:solidFill>
              </a:rPr>
              <a:t>Napszél turbulencia</a:t>
            </a:r>
            <a:endParaRPr lang="hu-H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25598" y="1571612"/>
            <a:ext cx="4995872" cy="45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19CD-A28E-41FA-B7DD-1729AA094BE8}" type="slidenum">
              <a:rPr lang="hu-HU" smtClean="0"/>
              <a:pPr/>
              <a:t>7</a:t>
            </a:fld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A Naprendszer fizikája</a:t>
            </a:r>
            <a:endParaRPr lang="hu-HU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52401"/>
            <a:ext cx="1725613" cy="632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Szövegdoboz 11"/>
          <p:cNvSpPr txBox="1"/>
          <p:nvPr/>
        </p:nvSpPr>
        <p:spPr>
          <a:xfrm>
            <a:off x="5840110" y="6000768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Horbury</a:t>
            </a:r>
            <a:r>
              <a:rPr lang="hu-HU" dirty="0" smtClean="0"/>
              <a:t>, 2005</a:t>
            </a:r>
            <a:endParaRPr lang="hu-HU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571472" y="1643050"/>
            <a:ext cx="41434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Mágneses tér fluktuációja:</a:t>
            </a:r>
          </a:p>
          <a:p>
            <a:pPr>
              <a:buFont typeface="Arial" pitchFamily="34" charset="0"/>
              <a:buChar char="•"/>
            </a:pPr>
            <a:r>
              <a:rPr lang="hu-HU" sz="2000" dirty="0" smtClean="0"/>
              <a:t>E~f</a:t>
            </a:r>
            <a:r>
              <a:rPr lang="hu-HU" sz="2000" baseline="30000" dirty="0" smtClean="0"/>
              <a:t>-1</a:t>
            </a:r>
            <a:r>
              <a:rPr lang="hu-HU" sz="2000" dirty="0" smtClean="0"/>
              <a:t> : </a:t>
            </a:r>
            <a:r>
              <a:rPr lang="hu-HU" sz="2000" dirty="0" err="1" smtClean="0"/>
              <a:t>alfvéni</a:t>
            </a:r>
            <a:r>
              <a:rPr lang="hu-HU" sz="2000" dirty="0" smtClean="0"/>
              <a:t> fluktuációk</a:t>
            </a:r>
          </a:p>
          <a:p>
            <a:pPr>
              <a:buFont typeface="Arial" pitchFamily="34" charset="0"/>
              <a:buChar char="•"/>
            </a:pPr>
            <a:r>
              <a:rPr lang="hu-HU" sz="2000" dirty="0" smtClean="0"/>
              <a:t>E~f</a:t>
            </a:r>
            <a:r>
              <a:rPr lang="hu-HU" sz="2000" baseline="30000" dirty="0" smtClean="0"/>
              <a:t>-5/3</a:t>
            </a:r>
            <a:r>
              <a:rPr lang="hu-HU" sz="2000" dirty="0" smtClean="0"/>
              <a:t> : </a:t>
            </a:r>
            <a:r>
              <a:rPr lang="hu-HU" sz="2000" dirty="0" err="1" smtClean="0"/>
              <a:t>inerciális</a:t>
            </a:r>
            <a:r>
              <a:rPr lang="hu-HU" sz="2000" dirty="0" smtClean="0"/>
              <a:t> szakasz, </a:t>
            </a:r>
            <a:r>
              <a:rPr lang="hu-HU" sz="2000" dirty="0" err="1" smtClean="0"/>
              <a:t>Kolmogorov</a:t>
            </a:r>
            <a:r>
              <a:rPr lang="hu-HU" sz="2000" dirty="0" smtClean="0"/>
              <a:t> spektrum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>
            <a:normAutofit fontScale="90000"/>
          </a:bodyPr>
          <a:lstStyle/>
          <a:p>
            <a:r>
              <a:rPr lang="hu-HU" b="1" dirty="0" smtClean="0">
                <a:solidFill>
                  <a:schemeClr val="accent2">
                    <a:lumMod val="75000"/>
                  </a:schemeClr>
                </a:solidFill>
              </a:rPr>
              <a:t>Turbulencia a napszélben: anizotrópia</a:t>
            </a:r>
            <a:endParaRPr lang="hu-H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496"/>
            <a:ext cx="8341101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19CD-A28E-41FA-B7DD-1729AA094BE8}" type="slidenum">
              <a:rPr lang="hu-HU" smtClean="0"/>
              <a:pPr/>
              <a:t>8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A Naprendszer fizikája</a:t>
            </a:r>
            <a:endParaRPr lang="hu-H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52401"/>
            <a:ext cx="1725613" cy="632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zövegdoboz 7"/>
          <p:cNvSpPr txBox="1"/>
          <p:nvPr/>
        </p:nvSpPr>
        <p:spPr>
          <a:xfrm>
            <a:off x="785786" y="1428736"/>
            <a:ext cx="75724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sz="2000" dirty="0" smtClean="0"/>
              <a:t>Mágnesezett plazma: kitűntetett irány</a:t>
            </a:r>
          </a:p>
          <a:p>
            <a:pPr>
              <a:buFont typeface="Arial" pitchFamily="34" charset="0"/>
              <a:buChar char="•"/>
            </a:pPr>
            <a:r>
              <a:rPr lang="hu-HU" sz="2000" dirty="0" err="1" smtClean="0"/>
              <a:t>Izotrópia</a:t>
            </a:r>
            <a:r>
              <a:rPr lang="hu-HU" sz="2000" dirty="0" smtClean="0"/>
              <a:t> nem teljesül</a:t>
            </a:r>
          </a:p>
          <a:p>
            <a:pPr>
              <a:buFont typeface="Arial" pitchFamily="34" charset="0"/>
              <a:buChar char="•"/>
            </a:pPr>
            <a:r>
              <a:rPr lang="hu-HU" sz="2000" dirty="0"/>
              <a:t>M</a:t>
            </a:r>
            <a:r>
              <a:rPr lang="hu-HU" sz="2000" dirty="0" smtClean="0"/>
              <a:t>égis </a:t>
            </a:r>
            <a:r>
              <a:rPr lang="hu-HU" sz="2000" dirty="0" err="1" smtClean="0"/>
              <a:t>Kolmogorov-féle</a:t>
            </a:r>
            <a:r>
              <a:rPr lang="hu-HU" sz="2000" dirty="0" smtClean="0"/>
              <a:t> spektrum</a:t>
            </a:r>
            <a:endParaRPr lang="hu-H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 smtClean="0">
                <a:solidFill>
                  <a:schemeClr val="accent2">
                    <a:lumMod val="75000"/>
                  </a:schemeClr>
                </a:solidFill>
              </a:rPr>
              <a:t>Turbulencia a napszélben: </a:t>
            </a:r>
            <a:br>
              <a:rPr lang="hu-HU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hu-HU" b="1" dirty="0" smtClean="0">
                <a:solidFill>
                  <a:schemeClr val="accent2">
                    <a:lumMod val="75000"/>
                  </a:schemeClr>
                </a:solidFill>
              </a:rPr>
              <a:t>aktív turbulencia</a:t>
            </a:r>
            <a:endParaRPr lang="hu-H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19CD-A28E-41FA-B7DD-1729AA094BE8}" type="slidenum">
              <a:rPr lang="hu-HU" smtClean="0"/>
              <a:pPr/>
              <a:t>9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A Naprendszer fizikája</a:t>
            </a:r>
            <a:endParaRPr lang="hu-H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52401"/>
            <a:ext cx="1725613" cy="632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500174"/>
            <a:ext cx="3929090" cy="4893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zövegdoboz 8"/>
          <p:cNvSpPr txBox="1"/>
          <p:nvPr/>
        </p:nvSpPr>
        <p:spPr>
          <a:xfrm>
            <a:off x="928662" y="1857364"/>
            <a:ext cx="37147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sz="2000" dirty="0" smtClean="0"/>
              <a:t>Távolsággal E(f) csökken (ahogy várható)</a:t>
            </a:r>
          </a:p>
          <a:p>
            <a:pPr>
              <a:buFont typeface="Arial" pitchFamily="34" charset="0"/>
              <a:buChar char="•"/>
            </a:pPr>
            <a:r>
              <a:rPr lang="hu-HU" sz="2000" dirty="0" smtClean="0"/>
              <a:t>Törési pont a nagyobb skálák felé tolódik</a:t>
            </a:r>
            <a:r>
              <a:rPr lang="hu-HU" sz="2000" dirty="0" smtClean="0">
                <a:sym typeface="Wingdings" pitchFamily="2" charset="2"/>
              </a:rPr>
              <a:t>aktív turbulencia</a:t>
            </a:r>
          </a:p>
          <a:p>
            <a:pPr>
              <a:buFont typeface="Arial" pitchFamily="34" charset="0"/>
              <a:buChar char="•"/>
            </a:pPr>
            <a:r>
              <a:rPr lang="hu-HU" sz="2000" dirty="0" smtClean="0">
                <a:sym typeface="Wingdings" pitchFamily="2" charset="2"/>
              </a:rPr>
              <a:t>Termikus energia vártnál lassabb </a:t>
            </a:r>
            <a:r>
              <a:rPr lang="hu-HU" sz="2000" dirty="0" err="1" smtClean="0">
                <a:sym typeface="Wingdings" pitchFamily="2" charset="2"/>
              </a:rPr>
              <a:t>csükkenése</a:t>
            </a:r>
            <a:endParaRPr lang="hu-H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1092</TotalTime>
  <Words>373</Words>
  <Application>Microsoft Office PowerPoint</Application>
  <PresentationFormat>On-screen Show (4:3)</PresentationFormat>
  <Paragraphs>104</Paragraphs>
  <Slides>15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1_Office Theme</vt:lpstr>
      <vt:lpstr>PowerPoint Presentation</vt:lpstr>
      <vt:lpstr>4. Napszél turbulencia</vt:lpstr>
      <vt:lpstr>Turbulencia a napszélben</vt:lpstr>
      <vt:lpstr>Káosz és turbulencia</vt:lpstr>
      <vt:lpstr>Káosz és turbulencia</vt:lpstr>
      <vt:lpstr>Turbulencia leírása: az energiakaszkád</vt:lpstr>
      <vt:lpstr>Napszél turbulencia</vt:lpstr>
      <vt:lpstr>Turbulencia a napszélben: anizotrópia</vt:lpstr>
      <vt:lpstr>Turbulencia a napszélben:  aktív turbulencia</vt:lpstr>
      <vt:lpstr>Turbulencia a napszélben: intermittencia</vt:lpstr>
      <vt:lpstr>Kinetikus skálák: ion skálák</vt:lpstr>
      <vt:lpstr>Kinetikus skálák: elektron skálák</vt:lpstr>
      <vt:lpstr>Ellenőrző kérdések</vt:lpstr>
      <vt:lpstr>Ajánlott irodalom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</dc:creator>
  <cp:lastModifiedBy>Andrea</cp:lastModifiedBy>
  <cp:revision>126</cp:revision>
  <cp:lastPrinted>2016-03-14T16:40:16Z</cp:lastPrinted>
  <dcterms:created xsi:type="dcterms:W3CDTF">2016-03-10T09:30:37Z</dcterms:created>
  <dcterms:modified xsi:type="dcterms:W3CDTF">2021-11-19T12:44:08Z</dcterms:modified>
</cp:coreProperties>
</file>