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handoutMasterIdLst>
    <p:handoutMasterId r:id="rId34"/>
  </p:handoutMasterIdLst>
  <p:sldIdLst>
    <p:sldId id="330" r:id="rId4"/>
    <p:sldId id="256" r:id="rId5"/>
    <p:sldId id="328" r:id="rId6"/>
    <p:sldId id="318" r:id="rId7"/>
    <p:sldId id="349" r:id="rId8"/>
    <p:sldId id="303" r:id="rId9"/>
    <p:sldId id="304" r:id="rId10"/>
    <p:sldId id="294" r:id="rId11"/>
    <p:sldId id="350" r:id="rId12"/>
    <p:sldId id="332" r:id="rId13"/>
    <p:sldId id="339" r:id="rId14"/>
    <p:sldId id="343" r:id="rId15"/>
    <p:sldId id="342" r:id="rId16"/>
    <p:sldId id="341" r:id="rId17"/>
    <p:sldId id="340" r:id="rId18"/>
    <p:sldId id="296" r:id="rId19"/>
    <p:sldId id="295" r:id="rId20"/>
    <p:sldId id="306" r:id="rId21"/>
    <p:sldId id="321" r:id="rId22"/>
    <p:sldId id="307" r:id="rId23"/>
    <p:sldId id="345" r:id="rId24"/>
    <p:sldId id="314" r:id="rId25"/>
    <p:sldId id="301" r:id="rId26"/>
    <p:sldId id="315" r:id="rId27"/>
    <p:sldId id="305" r:id="rId28"/>
    <p:sldId id="348" r:id="rId29"/>
    <p:sldId id="298" r:id="rId30"/>
    <p:sldId id="317" r:id="rId31"/>
    <p:sldId id="347" r:id="rId3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92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124FF-6461-4D8D-8684-7A7620D6C83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92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9C8D1-9C44-41E0-85F1-D069E476A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50" y="3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9C4CF-682B-4922-B719-3506631A5ED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11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5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11F57-6EEE-4CA7-8146-699FDCF59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9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70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https://chicago.suntimes.com/news/nasa-solar-mission-named-after-u-of-c-physicist/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15B7E-0F9F-4B3B-8FE4-94FA056152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https://chicago.suntimes.com/news/nasa-solar-mission-named-after-u-of-c-physicist/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15B7E-0F9F-4B3B-8FE4-94FA056152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https://chicago.suntimes.com/news/nasa-solar-mission-named-after-u-of-c-physicist/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15B7E-0F9F-4B3B-8FE4-94FA056152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https://chicago.suntimes.com/news/nasa-solar-mission-named-after-u-of-c-physicist/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15B7E-0F9F-4B3B-8FE4-94FA056152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https://chicago.suntimes.com/news/nasa-solar-mission-named-after-u-of-c-physicist/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15B7E-0F9F-4B3B-8FE4-94FA056152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mtClean="0"/>
              <a:t>https://chicago.suntimes.com/news/nasa-solar-mission-named-after-u-of-c-physicist/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15B7E-0F9F-4B3B-8FE4-94FA056152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11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85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82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https://svs.gsfc.nasa.gov/gallery/sdo/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4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35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35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51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953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31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21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07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2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18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70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69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8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8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95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11F57-6EEE-4CA7-8146-699FDCF592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84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15B7E-0F9F-4B3B-8FE4-94FA056152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0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BF39-6640-4794-B944-7CCDA0DEF8F0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3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A3B2-5740-4A8B-881F-EE93BD4F7065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6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D7F00-14B7-457F-AAFE-C77F8188D98E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61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BF39-6640-4794-B944-7CCDA0DEF8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99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6A8-AD4B-479B-8D9E-026E1B190E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57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FD9E-A251-4756-8C50-33F5826ED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5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888-5D07-4741-9287-9230482ACB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7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1173-8D68-46FC-9CA4-3A6F374509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01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E188-247F-43F0-B980-3DC3DF2E31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28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652D5-3C60-4212-919E-F9ADE129C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82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4020-8772-4A73-829C-3C2A38AF5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6A8-AD4B-479B-8D9E-026E1B190E83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62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F850-E451-4ECA-BA28-67B079E8F8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9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A3B2-5740-4A8B-881F-EE93BD4F70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69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D7F00-14B7-457F-AAFE-C77F8188D9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58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FBF39-6640-4794-B944-7CCDA0DEF8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0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616A8-AD4B-479B-8D9E-026E1B190E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88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FD9E-A251-4756-8C50-33F5826ED5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52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888-5D07-4741-9287-9230482ACB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26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1173-8D68-46FC-9CA4-3A6F374509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37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E188-247F-43F0-B980-3DC3DF2E31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43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652D5-3C60-4212-919E-F9ADE129C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5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FD9E-A251-4756-8C50-33F5826ED5B4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13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4020-8772-4A73-829C-3C2A38AF5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6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F850-E451-4ECA-BA28-67B079E8F8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15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A3B2-5740-4A8B-881F-EE93BD4F70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0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D7F00-14B7-457F-AAFE-C77F8188D9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6888-5D07-4741-9287-9230482ACB40}" type="datetime1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7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1173-8D68-46FC-9CA4-3A6F37450932}" type="datetime1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4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E188-247F-43F0-B980-3DC3DF2E31AF}" type="datetime1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5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652D5-3C60-4212-919E-F9ADE129CF95}" type="datetime1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3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4020-8772-4A73-829C-3C2A38AF5829}" type="datetime1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F850-E451-4ECA-BA28-67B079E8F81E}" type="datetime1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7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7D77B-1F5C-4B20-8315-F985B16CCEB2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 Naprendszer fizikája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56339-03CE-43D4-AB7C-E4FC7461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9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7D77B-1F5C-4B20-8315-F985B16CCE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7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7D77B-1F5C-4B20-8315-F985B16CCE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 Naprendszer fizikája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56339-03CE-43D4-AB7C-E4FC74614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1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28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4.png"/><Relationship Id="rId4" Type="http://schemas.openxmlformats.org/officeDocument/2006/relationships/image" Target="../media/image29.png"/><Relationship Id="rId9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aprendsz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9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2057400" y="404813"/>
            <a:ext cx="66913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hu-HU" altLang="hu-HU" sz="3200">
                <a:solidFill>
                  <a:srgbClr val="FFFF00"/>
                </a:solidFill>
              </a:rPr>
              <a:t>A NAPRENDSZER FIZIKÁJA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 smtClean="0">
                <a:solidFill>
                  <a:srgbClr val="FFFF00"/>
                </a:solidFill>
              </a:rPr>
              <a:t>20</a:t>
            </a:r>
            <a:r>
              <a:rPr lang="en-US" altLang="hu-HU" sz="3200" smtClean="0">
                <a:solidFill>
                  <a:srgbClr val="FFFF00"/>
                </a:solidFill>
              </a:rPr>
              <a:t>23 </a:t>
            </a:r>
            <a:r>
              <a:rPr lang="hu-HU" altLang="hu-HU" sz="3200" smtClean="0">
                <a:solidFill>
                  <a:srgbClr val="FFFF00"/>
                </a:solidFill>
              </a:rPr>
              <a:t>ő</a:t>
            </a:r>
            <a:r>
              <a:rPr lang="en-US" altLang="hu-HU" sz="3200" smtClean="0">
                <a:solidFill>
                  <a:srgbClr val="FFFF00"/>
                </a:solidFill>
              </a:rPr>
              <a:t>szi félév</a:t>
            </a:r>
            <a:endParaRPr lang="en-US" altLang="hu-HU" sz="3200">
              <a:solidFill>
                <a:srgbClr val="1F497D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4876800" y="6092825"/>
            <a:ext cx="38719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>
                <a:solidFill>
                  <a:srgbClr val="FFFF00"/>
                </a:solidFill>
              </a:rPr>
              <a:t>http://space.wigner.hu/ELTE</a:t>
            </a:r>
            <a:r>
              <a:rPr lang="en-US" altLang="en-US" sz="2400" smtClean="0">
                <a:solidFill>
                  <a:srgbClr val="FFFF00"/>
                </a:solidFill>
              </a:rPr>
              <a:t>/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050542" y="3532655"/>
            <a:ext cx="33736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b="1" smtClean="0">
                <a:solidFill>
                  <a:srgbClr val="FFFF00"/>
                </a:solidFill>
              </a:rPr>
              <a:t>Dr. Németh Zoltán </a:t>
            </a:r>
            <a:r>
              <a:rPr lang="en-US" altLang="en-US" sz="2000" b="1">
                <a:solidFill>
                  <a:srgbClr val="FFFF00"/>
                </a:solidFill>
              </a:rPr>
              <a:t>et al.</a:t>
            </a:r>
            <a:endParaRPr lang="hu-HU" altLang="en-US" sz="2000" b="1">
              <a:solidFill>
                <a:srgbClr val="FFFF00"/>
              </a:solidFill>
            </a:endParaRPr>
          </a:p>
          <a:p>
            <a:pPr algn="ctr"/>
            <a:endParaRPr lang="hu-HU" altLang="en-US" sz="2000" b="1">
              <a:solidFill>
                <a:srgbClr val="FFFF00"/>
              </a:solidFill>
            </a:endParaRPr>
          </a:p>
          <a:p>
            <a:pPr algn="ctr"/>
            <a:r>
              <a:rPr lang="hu-HU" altLang="en-US" sz="2000" i="1">
                <a:solidFill>
                  <a:srgbClr val="FFFF00"/>
                </a:solidFill>
              </a:rPr>
              <a:t>Wigner Fizikai Kutatóközpont</a:t>
            </a:r>
          </a:p>
          <a:p>
            <a:pPr algn="ctr"/>
            <a:r>
              <a:rPr lang="hu-HU" altLang="en-US" sz="2000" i="1">
                <a:solidFill>
                  <a:srgbClr val="FFFF00"/>
                </a:solidFill>
              </a:rPr>
              <a:t>Űrfizikai és </a:t>
            </a:r>
            <a:r>
              <a:rPr lang="hu-HU" altLang="en-US" sz="2000" i="1" smtClean="0">
                <a:solidFill>
                  <a:srgbClr val="FFFF00"/>
                </a:solidFill>
              </a:rPr>
              <a:t>Űrtechn</a:t>
            </a:r>
            <a:r>
              <a:rPr lang="en-US" altLang="en-US" sz="2000" i="1" smtClean="0">
                <a:solidFill>
                  <a:srgbClr val="FFFF00"/>
                </a:solidFill>
              </a:rPr>
              <a:t>ik</a:t>
            </a:r>
            <a:r>
              <a:rPr lang="hu-HU" altLang="en-US" sz="2000" i="1" smtClean="0">
                <a:solidFill>
                  <a:srgbClr val="FFFF00"/>
                </a:solidFill>
              </a:rPr>
              <a:t>ai </a:t>
            </a:r>
            <a:r>
              <a:rPr lang="hu-HU" altLang="en-US" sz="2000" i="1">
                <a:solidFill>
                  <a:srgbClr val="FFFF00"/>
                </a:solidFill>
              </a:rPr>
              <a:t>Osztály</a:t>
            </a:r>
          </a:p>
          <a:p>
            <a:pPr algn="ctr"/>
            <a:endParaRPr lang="en-US" altLang="en-US" sz="2000" i="1">
              <a:solidFill>
                <a:srgbClr val="FFFF00"/>
              </a:solidFill>
            </a:endParaRPr>
          </a:p>
          <a:p>
            <a:pPr algn="ctr"/>
            <a:r>
              <a:rPr lang="en-US" altLang="en-US" sz="2000" smtClean="0">
                <a:solidFill>
                  <a:srgbClr val="FFFF00"/>
                </a:solidFill>
              </a:rPr>
              <a:t>nemeth.zoltan</a:t>
            </a:r>
            <a:r>
              <a:rPr lang="hu-HU" altLang="en-US" sz="2000" smtClean="0">
                <a:solidFill>
                  <a:srgbClr val="FFFF00"/>
                </a:solidFill>
              </a:rPr>
              <a:t>@wigner.hu</a:t>
            </a:r>
            <a:endParaRPr lang="en-US" altLang="en-US" sz="2000">
              <a:solidFill>
                <a:srgbClr val="FFFF00"/>
              </a:solidFill>
            </a:endParaRPr>
          </a:p>
        </p:txBody>
      </p:sp>
      <p:pic>
        <p:nvPicPr>
          <p:cNvPr id="3082" name="Picture 10" descr="Wigner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05038"/>
            <a:ext cx="1763712" cy="6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STEREO twins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286000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0" y="19812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Positions of STEREO A and B for 2007-03-01 00:00 UT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6336268"/>
            <a:ext cx="338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45</a:t>
            </a:r>
            <a:r>
              <a:rPr lang="en-US">
                <a:cs typeface="Times New Roman"/>
              </a:rPr>
              <a:t>°</a:t>
            </a:r>
            <a:r>
              <a:rPr lang="en-US"/>
              <a:t> longitudinális szeparáció / </a:t>
            </a:r>
            <a:r>
              <a:rPr lang="en-US" smtClean="0"/>
              <a:t>év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1822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2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STEREO twins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19812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Positions of STEREO A and B for </a:t>
            </a:r>
            <a:r>
              <a:rPr lang="en-US" b="1" smtClean="0"/>
              <a:t>2007-08-01 </a:t>
            </a:r>
            <a:r>
              <a:rPr lang="en-US" b="1"/>
              <a:t>00:00 UT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286000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6336268"/>
            <a:ext cx="338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45</a:t>
            </a:r>
            <a:r>
              <a:rPr lang="en-US">
                <a:cs typeface="Times New Roman"/>
              </a:rPr>
              <a:t>°</a:t>
            </a:r>
            <a:r>
              <a:rPr lang="en-US"/>
              <a:t> longitudinális szeparáció / </a:t>
            </a:r>
            <a:r>
              <a:rPr lang="en-US" smtClean="0"/>
              <a:t>év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1822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05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STEREO twins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19812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Positions of STEREO A and B for </a:t>
            </a:r>
            <a:r>
              <a:rPr lang="en-US" b="1" smtClean="0"/>
              <a:t>2011-02-01 </a:t>
            </a:r>
            <a:r>
              <a:rPr lang="en-US" b="1"/>
              <a:t>00:00 UT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286000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uvi_195_rot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878013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932801"/>
            <a:ext cx="2081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smtClean="0"/>
              <a:t>Forrás: </a:t>
            </a:r>
            <a:r>
              <a:rPr lang="en-US" sz="1200" i="1" smtClean="0"/>
              <a:t>STEREO &amp; SDO teams.</a:t>
            </a:r>
            <a:endParaRPr lang="en-US" sz="1200"/>
          </a:p>
        </p:txBody>
      </p:sp>
      <p:sp>
        <p:nvSpPr>
          <p:cNvPr id="10" name="Rectangle 9"/>
          <p:cNvSpPr/>
          <p:nvPr/>
        </p:nvSpPr>
        <p:spPr>
          <a:xfrm>
            <a:off x="152400" y="6336268"/>
            <a:ext cx="338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45</a:t>
            </a:r>
            <a:r>
              <a:rPr lang="en-US">
                <a:cs typeface="Times New Roman"/>
              </a:rPr>
              <a:t>°</a:t>
            </a:r>
            <a:r>
              <a:rPr lang="en-US"/>
              <a:t> longitudinális szeparáció / </a:t>
            </a:r>
            <a:r>
              <a:rPr lang="en-US" smtClean="0"/>
              <a:t>év</a:t>
            </a:r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STEREO twins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19812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Positions of STEREO A and B for </a:t>
            </a:r>
            <a:r>
              <a:rPr lang="en-US" b="1" smtClean="0"/>
              <a:t>2012-03-01 </a:t>
            </a:r>
            <a:r>
              <a:rPr lang="en-US" b="1"/>
              <a:t>00:00 UT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286000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6336268"/>
            <a:ext cx="338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45</a:t>
            </a:r>
            <a:r>
              <a:rPr lang="en-US">
                <a:cs typeface="Times New Roman"/>
              </a:rPr>
              <a:t>°</a:t>
            </a:r>
            <a:r>
              <a:rPr lang="en-US"/>
              <a:t> longitudinális szeparáció / </a:t>
            </a:r>
            <a:r>
              <a:rPr lang="en-US" smtClean="0"/>
              <a:t>év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1822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1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STEREO twins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19812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Positions of STEREO A and B for </a:t>
            </a:r>
            <a:r>
              <a:rPr lang="en-US" b="1" smtClean="0"/>
              <a:t>2015-03-01 </a:t>
            </a:r>
            <a:r>
              <a:rPr lang="en-US" b="1"/>
              <a:t>00:00 UT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286000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6336268"/>
            <a:ext cx="338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45</a:t>
            </a:r>
            <a:r>
              <a:rPr lang="en-US">
                <a:cs typeface="Times New Roman"/>
              </a:rPr>
              <a:t>°</a:t>
            </a:r>
            <a:r>
              <a:rPr lang="en-US"/>
              <a:t> longitudinális szeparáció / </a:t>
            </a:r>
            <a:r>
              <a:rPr lang="en-US" smtClean="0"/>
              <a:t>év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1822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1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STEREO twins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19812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Positions of STEREO A and B for </a:t>
            </a:r>
            <a:r>
              <a:rPr lang="en-US" b="1" smtClean="0"/>
              <a:t>2017-03-01 </a:t>
            </a:r>
            <a:r>
              <a:rPr lang="en-US" b="1"/>
              <a:t>00:00 UT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286000"/>
            <a:ext cx="476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6336268"/>
            <a:ext cx="3387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45</a:t>
            </a:r>
            <a:r>
              <a:rPr lang="en-US">
                <a:cs typeface="Times New Roman"/>
              </a:rPr>
              <a:t>°</a:t>
            </a:r>
            <a:r>
              <a:rPr lang="en-US"/>
              <a:t> longitudinális szeparáció / </a:t>
            </a:r>
            <a:r>
              <a:rPr lang="en-US" smtClean="0"/>
              <a:t>év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1822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1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Ionok  ( u &gt;&gt; v</a:t>
            </a:r>
            <a:r>
              <a:rPr lang="en-US" baseline="-25000" smtClean="0"/>
              <a:t>th</a:t>
            </a:r>
            <a:r>
              <a:rPr lang="en-US" smtClean="0"/>
              <a:t> )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Elektronok  </a:t>
            </a:r>
            <a:r>
              <a:rPr lang="en-US"/>
              <a:t>( u </a:t>
            </a:r>
            <a:r>
              <a:rPr lang="en-US" smtClean="0"/>
              <a:t>&lt;&lt; </a:t>
            </a:r>
            <a:r>
              <a:rPr lang="en-US"/>
              <a:t>v</a:t>
            </a:r>
            <a:r>
              <a:rPr lang="en-US" baseline="-25000"/>
              <a:t>th</a:t>
            </a:r>
            <a:r>
              <a:rPr lang="en-US"/>
              <a:t> 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mérése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208385"/>
            <a:ext cx="4038600" cy="302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60170"/>
            <a:ext cx="3962400" cy="299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" y="5214668"/>
            <a:ext cx="388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STEREO PLASTIC</a:t>
            </a:r>
          </a:p>
          <a:p>
            <a:r>
              <a:rPr lang="en-US" altLang="en-US" sz="1600" smtClean="0">
                <a:sym typeface="Wingdings"/>
              </a:rPr>
              <a:t> </a:t>
            </a:r>
            <a:r>
              <a:rPr lang="en-US" altLang="en-US" sz="1600" smtClean="0"/>
              <a:t>Galvin </a:t>
            </a:r>
            <a:r>
              <a:rPr lang="en-US" altLang="en-US" sz="1600"/>
              <a:t>et al</a:t>
            </a:r>
            <a:r>
              <a:rPr lang="en-US" altLang="en-US" sz="1600" smtClean="0"/>
              <a:t>. [2008] Space Science Reviews</a:t>
            </a:r>
            <a:endParaRPr lang="en-US" sz="1600"/>
          </a:p>
        </p:txBody>
      </p:sp>
      <p:sp>
        <p:nvSpPr>
          <p:cNvPr id="13" name="TextBox 12"/>
          <p:cNvSpPr txBox="1"/>
          <p:nvPr/>
        </p:nvSpPr>
        <p:spPr>
          <a:xfrm>
            <a:off x="4648199" y="5207478"/>
            <a:ext cx="4316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STEREO SWEA</a:t>
            </a:r>
          </a:p>
          <a:p>
            <a:r>
              <a:rPr lang="en-US" sz="1600" smtClean="0">
                <a:sym typeface="Wingdings"/>
              </a:rPr>
              <a:t> </a:t>
            </a:r>
            <a:r>
              <a:rPr lang="en-US" altLang="en-US" sz="1600"/>
              <a:t>Sauvaud et al</a:t>
            </a:r>
            <a:r>
              <a:rPr lang="en-US" altLang="en-US" sz="1600" smtClean="0"/>
              <a:t>. </a:t>
            </a:r>
            <a:r>
              <a:rPr lang="en-US" altLang="en-US" sz="1600"/>
              <a:t>[2008] Space Science Reviews </a:t>
            </a:r>
            <a:endParaRPr lang="en-US" altLang="en-US" sz="1600" smtClean="0"/>
          </a:p>
          <a:p>
            <a:r>
              <a:rPr lang="en-US" sz="1600" smtClean="0">
                <a:sym typeface="Wingdings"/>
              </a:rPr>
              <a:t> </a:t>
            </a:r>
            <a:r>
              <a:rPr lang="en-US" altLang="en-US" sz="1600" smtClean="0"/>
              <a:t>Fedorov et al. </a:t>
            </a:r>
            <a:r>
              <a:rPr lang="en-US" altLang="en-US" sz="1600"/>
              <a:t>[2011] Space Science Reviews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311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24" y="2572493"/>
            <a:ext cx="2481287" cy="17618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3" y="4223266"/>
            <a:ext cx="2419475" cy="20710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Maxwell-eloszlás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05000" y="2133600"/>
                <a:ext cx="3887090" cy="724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3/2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33600"/>
                <a:ext cx="3887090" cy="7243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904110" y="3314235"/>
                <a:ext cx="4500014" cy="724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3/2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𝑣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110" y="3314235"/>
                <a:ext cx="4500014" cy="7243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931987" y="5791200"/>
            <a:ext cx="713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ym typeface="Wingdings"/>
              </a:rPr>
              <a:t> </a:t>
            </a:r>
            <a:r>
              <a:rPr lang="en-US" smtClean="0"/>
              <a:t>Baumjohann &amp; Treumann [1997]: 6.3. Velocity distributions (p114-120)</a:t>
            </a:r>
          </a:p>
          <a:p>
            <a:r>
              <a:rPr lang="en-US">
                <a:sym typeface="Wingdings"/>
              </a:rPr>
              <a:t> </a:t>
            </a:r>
            <a:r>
              <a:rPr lang="en-US" smtClean="0"/>
              <a:t>Bevington &amp; Robinson [2003]: 2. Probability distributions (p17-35)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52600" y="4354604"/>
                <a:ext cx="7069403" cy="903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𝑝𝑒𝑟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𝑝𝑎𝑟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𝑝𝑒𝑟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</a:rPr>
                                    <m:t>∙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𝑝𝑎𝑟</m:t>
                                  </m:r>
                                </m:sub>
                                <m:sup>
                                  <m:f>
                                    <m:fPr>
                                      <m:type m:val="skw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bSup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3/2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𝑝𝑒𝑟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𝑝𝑒𝑟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𝑝𝑎𝑟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𝑝𝑎𝑟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354604"/>
                <a:ext cx="7069403" cy="90319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81000" y="1752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Maxwellian distribution: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0999" y="2907268"/>
            <a:ext cx="335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Drifting Maxwellian distribution: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0" y="4038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Bi-Maxwellian distribution: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66999" y="5334000"/>
            <a:ext cx="396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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Gyrotropic velocity distribution.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076536" y="1297250"/>
                <a:ext cx="1324530" cy="91069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𝑡h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𝑘𝑇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536" y="1297250"/>
                <a:ext cx="1324530" cy="91069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1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799"/>
            <a:ext cx="4642332" cy="367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752599"/>
            <a:ext cx="4040188" cy="422275"/>
          </a:xfrm>
        </p:spPr>
        <p:txBody>
          <a:bodyPr/>
          <a:lstStyle/>
          <a:p>
            <a:r>
              <a:rPr lang="en-US" smtClean="0"/>
              <a:t>Fit: görbe illesztés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429000" cy="415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smtClean="0"/>
              <a:t>Maxwell-féle sebesség eloszlás</a:t>
            </a:r>
            <a:endParaRPr lang="en-US" sz="20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718532" y="1752599"/>
            <a:ext cx="3968268" cy="422275"/>
          </a:xfrm>
        </p:spPr>
        <p:txBody>
          <a:bodyPr/>
          <a:lstStyle/>
          <a:p>
            <a:r>
              <a:rPr lang="en-US" smtClean="0"/>
              <a:t>Momentum számítás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Napszél paraméterek számítása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6138807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ym typeface="Wingdings"/>
              </a:rPr>
              <a:t> Opitz [2007] PhD thesis (University of Bern)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295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Sebesség (u), s</a:t>
            </a:r>
            <a:r>
              <a:rPr lang="hu-HU" sz="2000" b="1" smtClean="0">
                <a:solidFill>
                  <a:schemeClr val="accent2">
                    <a:lumMod val="75000"/>
                  </a:schemeClr>
                </a:solidFill>
              </a:rPr>
              <a:t>ű</a:t>
            </a: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hu-HU" sz="2000" b="1" smtClean="0">
                <a:solidFill>
                  <a:schemeClr val="accent2">
                    <a:lumMod val="75000"/>
                  </a:schemeClr>
                </a:solidFill>
              </a:rPr>
              <a:t>ű</a:t>
            </a: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ség (n) és h</a:t>
            </a:r>
            <a:r>
              <a:rPr lang="hu-HU" sz="2000" b="1" smtClean="0">
                <a:solidFill>
                  <a:schemeClr val="accent2">
                    <a:lumMod val="75000"/>
                  </a:schemeClr>
                </a:solidFill>
              </a:rPr>
              <a:t>ő</a:t>
            </a: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mérséklet (T) számítása a mért sebesség eloszlásokból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400" y="5052536"/>
            <a:ext cx="1219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>
                <a:solidFill>
                  <a:srgbClr val="C00000"/>
                </a:solidFill>
              </a:rPr>
              <a:t>u = 300 km/s</a:t>
            </a:r>
          </a:p>
          <a:p>
            <a:r>
              <a:rPr lang="en-US" sz="1400" smtClean="0">
                <a:solidFill>
                  <a:srgbClr val="C00000"/>
                </a:solidFill>
              </a:rPr>
              <a:t>n = 10 cm</a:t>
            </a:r>
            <a:r>
              <a:rPr lang="en-US" sz="1400" baseline="30000" smtClean="0">
                <a:solidFill>
                  <a:srgbClr val="C00000"/>
                </a:solidFill>
              </a:rPr>
              <a:t>-3</a:t>
            </a:r>
            <a:endParaRPr lang="en-US" sz="1400" smtClean="0">
              <a:solidFill>
                <a:srgbClr val="C00000"/>
              </a:solidFill>
            </a:endParaRPr>
          </a:p>
          <a:p>
            <a:r>
              <a:rPr lang="en-US" sz="1400" smtClean="0">
                <a:solidFill>
                  <a:srgbClr val="C00000"/>
                </a:solidFill>
              </a:rPr>
              <a:t>v</a:t>
            </a:r>
            <a:r>
              <a:rPr lang="en-US" sz="1400" baseline="-25000" smtClean="0">
                <a:solidFill>
                  <a:srgbClr val="C00000"/>
                </a:solidFill>
              </a:rPr>
              <a:t>th</a:t>
            </a:r>
            <a:r>
              <a:rPr lang="en-US" sz="1400" smtClean="0">
                <a:solidFill>
                  <a:srgbClr val="C00000"/>
                </a:solidFill>
              </a:rPr>
              <a:t> = 30 km/s</a:t>
            </a:r>
            <a:endParaRPr lang="en-US" sz="140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34" y="2201524"/>
            <a:ext cx="5042065" cy="392865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60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jellemzői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7" y="1752600"/>
            <a:ext cx="8714286" cy="38571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62200" y="5992959"/>
            <a:ext cx="6476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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://www.sp.ph.ic.ac.uk/~mkd/AdvancedOption2Handout.pdf</a:t>
            </a:r>
          </a:p>
        </p:txBody>
      </p:sp>
    </p:spTree>
    <p:extLst>
      <p:ext uri="{BB962C8B-B14F-4D97-AF65-F5344CB8AC3E}">
        <p14:creationId xmlns:p14="http://schemas.microsoft.com/office/powerpoint/2010/main" val="28988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n-US" sz="5400" b="1" smtClean="0">
                <a:solidFill>
                  <a:schemeClr val="accent2">
                    <a:lumMod val="75000"/>
                  </a:schemeClr>
                </a:solidFill>
              </a:rPr>
              <a:t>. Napszél</a:t>
            </a:r>
            <a:endParaRPr lang="en-US" sz="54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>
            <a:noAutofit/>
          </a:bodyPr>
          <a:lstStyle/>
          <a:p>
            <a:r>
              <a:rPr lang="en-US" sz="4000" smtClean="0">
                <a:solidFill>
                  <a:schemeClr val="tx1"/>
                </a:solidFill>
              </a:rPr>
              <a:t>Opitz Andrea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9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változásai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6019"/>
            <a:ext cx="3200400" cy="2812781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5867400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>
                <a:solidFill>
                  <a:prstClr val="black"/>
                </a:solidFill>
                <a:sym typeface="Wingdings"/>
              </a:rPr>
              <a:t>  </a:t>
            </a:r>
            <a:r>
              <a:rPr lang="en-US" sz="1600">
                <a:solidFill>
                  <a:prstClr val="black"/>
                </a:solidFill>
              </a:rPr>
              <a:t>Opitz, </a:t>
            </a:r>
            <a:r>
              <a:rPr lang="hu-HU" sz="1600" smtClean="0">
                <a:solidFill>
                  <a:prstClr val="black"/>
                </a:solidFill>
              </a:rPr>
              <a:t>Karrer, Wurz</a:t>
            </a:r>
            <a:r>
              <a:rPr lang="en-US" sz="1600" smtClean="0">
                <a:solidFill>
                  <a:prstClr val="black"/>
                </a:solidFill>
              </a:rPr>
              <a:t> </a:t>
            </a:r>
            <a:r>
              <a:rPr lang="en-US" sz="1600">
                <a:solidFill>
                  <a:prstClr val="black"/>
                </a:solidFill>
              </a:rPr>
              <a:t>et al. </a:t>
            </a:r>
            <a:r>
              <a:rPr lang="en-US" sz="1600" smtClean="0">
                <a:solidFill>
                  <a:prstClr val="black"/>
                </a:solidFill>
              </a:rPr>
              <a:t>20</a:t>
            </a:r>
            <a:r>
              <a:rPr lang="hu-HU" sz="1600" smtClean="0">
                <a:solidFill>
                  <a:prstClr val="black"/>
                </a:solidFill>
              </a:rPr>
              <a:t>09</a:t>
            </a:r>
            <a:r>
              <a:rPr lang="en-US" sz="1600" smtClean="0">
                <a:solidFill>
                  <a:prstClr val="black"/>
                </a:solidFill>
              </a:rPr>
              <a:t> </a:t>
            </a:r>
            <a:r>
              <a:rPr lang="hu-HU" sz="1600" smtClean="0">
                <a:solidFill>
                  <a:prstClr val="black"/>
                </a:solidFill>
              </a:rPr>
              <a:t>Sol</a:t>
            </a:r>
            <a:r>
              <a:rPr lang="en-US" sz="1600" smtClean="0">
                <a:solidFill>
                  <a:prstClr val="black"/>
                </a:solidFill>
              </a:rPr>
              <a:t>ar </a:t>
            </a:r>
            <a:r>
              <a:rPr lang="hu-HU" sz="1600" smtClean="0">
                <a:solidFill>
                  <a:prstClr val="black"/>
                </a:solidFill>
              </a:rPr>
              <a:t>Phys</a:t>
            </a:r>
            <a:r>
              <a:rPr lang="en-US" sz="1600" smtClean="0">
                <a:solidFill>
                  <a:prstClr val="black"/>
                </a:solidFill>
              </a:rPr>
              <a:t>ics</a:t>
            </a:r>
            <a:endParaRPr lang="en-US" sz="1600">
              <a:solidFill>
                <a:prstClr val="black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65934"/>
            <a:ext cx="4327914" cy="519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24500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STEREO PLASTIC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1501914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smtClean="0"/>
              <a:t>A napszél időbeli fejlődésének vizsgálata a térbeli változások kiküszöbölésével.</a:t>
            </a:r>
            <a:endParaRPr lang="en-US" sz="200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269" y="2819400"/>
            <a:ext cx="1490662" cy="33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4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változásai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867400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>
                <a:solidFill>
                  <a:prstClr val="black"/>
                </a:solidFill>
                <a:sym typeface="Wingdings"/>
              </a:rPr>
              <a:t>  </a:t>
            </a:r>
            <a:r>
              <a:rPr lang="en-US" sz="1600">
                <a:solidFill>
                  <a:prstClr val="black"/>
                </a:solidFill>
              </a:rPr>
              <a:t>Opitz, </a:t>
            </a:r>
            <a:r>
              <a:rPr lang="hu-HU" sz="1600" smtClean="0">
                <a:solidFill>
                  <a:prstClr val="black"/>
                </a:solidFill>
              </a:rPr>
              <a:t>Karrer, Wurz</a:t>
            </a:r>
            <a:r>
              <a:rPr lang="en-US" sz="1600" smtClean="0">
                <a:solidFill>
                  <a:prstClr val="black"/>
                </a:solidFill>
              </a:rPr>
              <a:t> </a:t>
            </a:r>
            <a:r>
              <a:rPr lang="en-US" sz="1600">
                <a:solidFill>
                  <a:prstClr val="black"/>
                </a:solidFill>
              </a:rPr>
              <a:t>et al. </a:t>
            </a:r>
            <a:r>
              <a:rPr lang="en-US" sz="1600" smtClean="0">
                <a:solidFill>
                  <a:prstClr val="black"/>
                </a:solidFill>
              </a:rPr>
              <a:t>20</a:t>
            </a:r>
            <a:r>
              <a:rPr lang="hu-HU" sz="1600" smtClean="0">
                <a:solidFill>
                  <a:prstClr val="black"/>
                </a:solidFill>
              </a:rPr>
              <a:t>09</a:t>
            </a:r>
            <a:r>
              <a:rPr lang="en-US" sz="1600" smtClean="0">
                <a:solidFill>
                  <a:prstClr val="black"/>
                </a:solidFill>
              </a:rPr>
              <a:t> </a:t>
            </a:r>
            <a:r>
              <a:rPr lang="hu-HU" sz="1600" smtClean="0">
                <a:solidFill>
                  <a:prstClr val="black"/>
                </a:solidFill>
              </a:rPr>
              <a:t>Sol</a:t>
            </a:r>
            <a:r>
              <a:rPr lang="en-US" sz="1600" smtClean="0">
                <a:solidFill>
                  <a:prstClr val="black"/>
                </a:solidFill>
              </a:rPr>
              <a:t>ar </a:t>
            </a:r>
            <a:r>
              <a:rPr lang="hu-HU" sz="1600" smtClean="0">
                <a:solidFill>
                  <a:prstClr val="black"/>
                </a:solidFill>
              </a:rPr>
              <a:t>Phys</a:t>
            </a:r>
            <a:r>
              <a:rPr lang="en-US" sz="1600" smtClean="0">
                <a:solidFill>
                  <a:prstClr val="black"/>
                </a:solidFill>
              </a:rPr>
              <a:t>ics</a:t>
            </a:r>
            <a:endParaRPr lang="en-US" sz="16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09" y="1676400"/>
            <a:ext cx="4143191" cy="41298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7800" y="1996226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00B050"/>
                </a:solidFill>
              </a:rPr>
              <a:t>T: temporal evolution</a:t>
            </a:r>
          </a:p>
          <a:p>
            <a:r>
              <a:rPr lang="en-US" sz="2000" smtClean="0"/>
              <a:t>solar wind source changed from STB to STA due to coronal hole closing</a:t>
            </a:r>
            <a:endParaRPr lang="en-US" sz="2000"/>
          </a:p>
        </p:txBody>
      </p:sp>
      <p:sp>
        <p:nvSpPr>
          <p:cNvPr id="13" name="TextBox 12"/>
          <p:cNvSpPr txBox="1"/>
          <p:nvPr/>
        </p:nvSpPr>
        <p:spPr>
          <a:xfrm>
            <a:off x="5257800" y="3410034"/>
            <a:ext cx="335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B050"/>
                </a:solidFill>
              </a:rPr>
              <a:t>S</a:t>
            </a:r>
            <a:r>
              <a:rPr lang="en-US" sz="2000" b="1" smtClean="0">
                <a:solidFill>
                  <a:srgbClr val="00B050"/>
                </a:solidFill>
              </a:rPr>
              <a:t>: spatial variation</a:t>
            </a:r>
          </a:p>
          <a:p>
            <a:r>
              <a:rPr lang="en-US" sz="2000" smtClean="0"/>
              <a:t>exceptionally </a:t>
            </a:r>
            <a:r>
              <a:rPr lang="en-US" sz="2000"/>
              <a:t>high latitudinal velocity gradient along the 2.2° </a:t>
            </a:r>
            <a:r>
              <a:rPr lang="en-US" sz="2000" smtClean="0"/>
              <a:t>latitudinal </a:t>
            </a:r>
            <a:r>
              <a:rPr lang="en-US" sz="2000"/>
              <a:t>difference between STB and </a:t>
            </a:r>
            <a:r>
              <a:rPr lang="en-US" sz="2000" smtClean="0"/>
              <a:t>STA due to a nearby coronal hole</a:t>
            </a:r>
            <a:endParaRPr lang="en-US" sz="20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124200" y="2105890"/>
            <a:ext cx="0" cy="31242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62400" y="2105890"/>
            <a:ext cx="0" cy="31242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81400" y="2105890"/>
            <a:ext cx="0" cy="31242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165765" y="4038600"/>
            <a:ext cx="38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</a:t>
            </a:r>
            <a:endParaRPr lang="en-US" sz="5400" b="1" cap="none" spc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81400" y="4038600"/>
            <a:ext cx="38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</a:t>
            </a:r>
            <a:endParaRPr lang="en-US" sz="5400" b="1" cap="none" spc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2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CME = Coronal Mass Ejection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0" y="1619939"/>
            <a:ext cx="6480175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0" y="5952226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>
                <a:sym typeface="Wingdings"/>
              </a:rPr>
              <a:t>   </a:t>
            </a:r>
            <a:r>
              <a:rPr lang="en-GB" sz="1600" smtClean="0"/>
              <a:t>Luhmann and STEREO team</a:t>
            </a:r>
            <a:endParaRPr lang="en-GB" sz="160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80447" y="3124199"/>
            <a:ext cx="2971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49" y="1456427"/>
            <a:ext cx="2540098" cy="163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12149" y="1456427"/>
            <a:ext cx="64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SDO</a:t>
            </a:r>
            <a:endParaRPr lang="en-GB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0" y="3132826"/>
            <a:ext cx="79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SOHO</a:t>
            </a:r>
            <a:endParaRPr lang="en-GB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505200" y="1641093"/>
            <a:ext cx="2286000" cy="184666"/>
          </a:xfrm>
          <a:prstGeom prst="straightConnector1">
            <a:avLst/>
          </a:prstGeom>
          <a:ln w="158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5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CME megfigyelése és hatása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43126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SOHO</a:t>
            </a: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406106" y="5715000"/>
            <a:ext cx="731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http://www.nasa.gov/feature/goddard/comet-encke-a-solar-windsock-observed-by-nasa-s-stereo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15152"/>
            <a:ext cx="5029200" cy="3810000"/>
          </a:xfrm>
          <a:prstGeom prst="rect">
            <a:avLst/>
          </a:prstGeom>
        </p:spPr>
      </p:pic>
      <p:pic>
        <p:nvPicPr>
          <p:cNvPr id="11" name="Picture 10" descr="current_c2sma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094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3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MHD modelje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114"/>
            <a:ext cx="9144000" cy="558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7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kölcsönhatása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715000" cy="456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72200" y="1905000"/>
            <a:ext cx="2819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Vénusz:</a:t>
            </a:r>
          </a:p>
          <a:p>
            <a:r>
              <a:rPr lang="en-US" sz="2000" smtClean="0"/>
              <a:t>Nincs mágneses tér.</a:t>
            </a:r>
          </a:p>
          <a:p>
            <a:endParaRPr lang="hu-HU" sz="2000" smtClean="0"/>
          </a:p>
          <a:p>
            <a:endParaRPr lang="en-US" sz="2000" smtClean="0"/>
          </a:p>
          <a:p>
            <a:r>
              <a:rPr lang="en-US" sz="2000" b="1" smtClean="0"/>
              <a:t>Föld:</a:t>
            </a:r>
          </a:p>
          <a:p>
            <a:r>
              <a:rPr lang="en-US" sz="2000" smtClean="0"/>
              <a:t>Erős mágneses tér.</a:t>
            </a:r>
          </a:p>
          <a:p>
            <a:endParaRPr lang="hu-HU" sz="2000" smtClean="0"/>
          </a:p>
          <a:p>
            <a:endParaRPr lang="en-US" sz="2000" smtClean="0"/>
          </a:p>
          <a:p>
            <a:r>
              <a:rPr lang="en-US" sz="2000" b="1" smtClean="0"/>
              <a:t>Mars:</a:t>
            </a:r>
          </a:p>
          <a:p>
            <a:r>
              <a:rPr lang="en-US" sz="2000" smtClean="0"/>
              <a:t>Nincs belső eredetű mágneses tér, csak gyenge lokális anomáliák.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6178152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Forrás: Európai Űrügynökség.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618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Időjárás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Ű</a:t>
            </a:r>
            <a:r>
              <a:rPr lang="hu-HU" smtClean="0"/>
              <a:t>ridőjárás</a:t>
            </a:r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Űridőjárás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76665"/>
            <a:ext cx="3733800" cy="241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80" y="2362200"/>
            <a:ext cx="439812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3240" y="4343400"/>
            <a:ext cx="3124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http://www.nps.gov/romo/planyourvisit/weather.htm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03787" y="4800600"/>
            <a:ext cx="39354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/>
              <a:t>http://</a:t>
            </a:r>
            <a:r>
              <a:rPr lang="en-US" sz="1000" smtClean="0"/>
              <a:t>stereo.gsfc.nasa.gov/img/spaceweather/preview/tricompSW.jpg 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837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/>
          </a:bodyPr>
          <a:lstStyle/>
          <a:p>
            <a:r>
              <a:rPr lang="en-US" sz="2400" smtClean="0"/>
              <a:t>Mi a napszél összetétele, hogyan terjed és mik a paraméterei?</a:t>
            </a:r>
          </a:p>
          <a:p>
            <a:r>
              <a:rPr lang="en-US" sz="2400" smtClean="0"/>
              <a:t>Milyen típusú napszelet ismerünk és milyen ezek eloszlása a 3D térben, illetve a napciklus során?</a:t>
            </a:r>
          </a:p>
          <a:p>
            <a:r>
              <a:rPr lang="en-US" sz="2400" smtClean="0"/>
              <a:t>Mi a "Corotating Interaction Region" és hogyan alakul ki?</a:t>
            </a:r>
          </a:p>
          <a:p>
            <a:r>
              <a:rPr lang="en-US" sz="2400" smtClean="0"/>
              <a:t>Mi a "Coronal Mass Ejection" és mik a tulajdonságai?</a:t>
            </a:r>
          </a:p>
          <a:p>
            <a:r>
              <a:rPr lang="en-US" sz="2400" smtClean="0"/>
              <a:t>Mely napszondák vizsgálják a Napot és a napszelet?</a:t>
            </a:r>
          </a:p>
          <a:p>
            <a:r>
              <a:rPr lang="en-US" sz="2400" smtClean="0"/>
              <a:t>Hogyan változhat a napszél térben és id</a:t>
            </a:r>
            <a:r>
              <a:rPr lang="hu-HU" sz="2400" smtClean="0"/>
              <a:t>ő</a:t>
            </a:r>
            <a:r>
              <a:rPr lang="en-US" sz="2400" smtClean="0"/>
              <a:t>ben?</a:t>
            </a:r>
          </a:p>
          <a:p>
            <a:r>
              <a:rPr lang="en-US" sz="2400" smtClean="0"/>
              <a:t>Mit jelent a girotropikus sebesség eloszlás a napszélben?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Napszél: ellenőrző kérdések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Ajánlott irodalom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818" y="4038600"/>
            <a:ext cx="8544795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smtClean="0">
                <a:solidFill>
                  <a:srgbClr val="C00000"/>
                </a:solidFill>
              </a:rPr>
              <a:t>Videók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ISSI lecture series:  </a:t>
            </a:r>
            <a:r>
              <a:rPr lang="en-US" i="1">
                <a:solidFill>
                  <a:srgbClr val="0070C0"/>
                </a:solidFill>
              </a:rPr>
              <a:t>https://www.issibern.ch/index.php/spotlight/online-seminars-game-changers/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/>
              <a:t>CME versus flare:  </a:t>
            </a:r>
            <a:r>
              <a:rPr lang="en-US" i="1" smtClean="0">
                <a:solidFill>
                  <a:srgbClr val="0070C0"/>
                </a:solidFill>
              </a:rPr>
              <a:t>https</a:t>
            </a:r>
            <a:r>
              <a:rPr lang="en-US" i="1">
                <a:solidFill>
                  <a:srgbClr val="0070C0"/>
                </a:solidFill>
              </a:rPr>
              <a:t>://</a:t>
            </a:r>
            <a:r>
              <a:rPr lang="en-US" i="1" smtClean="0">
                <a:solidFill>
                  <a:srgbClr val="0070C0"/>
                </a:solidFill>
              </a:rPr>
              <a:t>www.youtube.com/watch?v=TWjtYSRlOUI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/>
              <a:t>CME201207:</a:t>
            </a:r>
            <a:r>
              <a:rPr lang="en-US" smtClean="0"/>
              <a:t>  </a:t>
            </a:r>
            <a:r>
              <a:rPr lang="en-US" i="1" smtClean="0">
                <a:solidFill>
                  <a:srgbClr val="0070C0"/>
                </a:solidFill>
              </a:rPr>
              <a:t>https</a:t>
            </a:r>
            <a:r>
              <a:rPr lang="en-US" i="1">
                <a:solidFill>
                  <a:srgbClr val="0070C0"/>
                </a:solidFill>
              </a:rPr>
              <a:t>://www.youtube.com/watch?v=sg3NAdOYp8Q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/>
              <a:t>Sun:</a:t>
            </a:r>
            <a:r>
              <a:rPr lang="en-US" smtClean="0"/>
              <a:t>  </a:t>
            </a:r>
            <a:r>
              <a:rPr lang="en-US" i="1" smtClean="0">
                <a:solidFill>
                  <a:srgbClr val="0070C0"/>
                </a:solidFill>
              </a:rPr>
              <a:t>https</a:t>
            </a:r>
            <a:r>
              <a:rPr lang="en-US" i="1">
                <a:solidFill>
                  <a:srgbClr val="0070C0"/>
                </a:solidFill>
              </a:rPr>
              <a:t>://</a:t>
            </a:r>
            <a:r>
              <a:rPr lang="en-US" i="1" smtClean="0">
                <a:solidFill>
                  <a:srgbClr val="0070C0"/>
                </a:solidFill>
              </a:rPr>
              <a:t>www.youtube.com/watch?v=lpzCSZ7Eerc#t=199.681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/>
              <a:t>Solar documentary (~45 min):</a:t>
            </a:r>
            <a:r>
              <a:rPr lang="en-US" smtClean="0"/>
              <a:t>  </a:t>
            </a:r>
            <a:r>
              <a:rPr lang="en-US" i="1" smtClean="0">
                <a:solidFill>
                  <a:srgbClr val="0070C0"/>
                </a:solidFill>
              </a:rPr>
              <a:t>https</a:t>
            </a:r>
            <a:r>
              <a:rPr lang="en-US" i="1">
                <a:solidFill>
                  <a:srgbClr val="0070C0"/>
                </a:solidFill>
              </a:rPr>
              <a:t>://</a:t>
            </a:r>
            <a:r>
              <a:rPr lang="en-US" i="1" smtClean="0">
                <a:solidFill>
                  <a:srgbClr val="0070C0"/>
                </a:solidFill>
              </a:rPr>
              <a:t>www.youtube.com/watch?v=C2FETG7tCF0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SDO dupla </a:t>
            </a:r>
            <a:r>
              <a:rPr lang="en-US" b="1" smtClean="0"/>
              <a:t>napfogyatkozás:</a:t>
            </a:r>
            <a:r>
              <a:rPr lang="en-US" smtClean="0"/>
              <a:t>  </a:t>
            </a:r>
            <a:r>
              <a:rPr lang="en-US" i="1" smtClean="0">
                <a:solidFill>
                  <a:srgbClr val="0070C0"/>
                </a:solidFill>
              </a:rPr>
              <a:t>https</a:t>
            </a:r>
            <a:r>
              <a:rPr lang="en-US" i="1">
                <a:solidFill>
                  <a:srgbClr val="0070C0"/>
                </a:solidFill>
              </a:rPr>
              <a:t>://</a:t>
            </a:r>
            <a:r>
              <a:rPr lang="en-US" i="1" smtClean="0">
                <a:solidFill>
                  <a:srgbClr val="0070C0"/>
                </a:solidFill>
              </a:rPr>
              <a:t>www.youtube.com/watch?v=yqQ3bvVQuD8</a:t>
            </a:r>
            <a:endParaRPr lang="en-US" i="1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590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Russell-Luhmann-Strangeway [2016] book: </a:t>
            </a:r>
            <a:r>
              <a:rPr lang="en-US" sz="1800" i="1"/>
              <a:t>Space Physics - An </a:t>
            </a:r>
            <a:r>
              <a:rPr lang="en-US" sz="1800" i="1" smtClean="0"/>
              <a:t>introduction</a:t>
            </a:r>
            <a:endParaRPr lang="en-US" sz="1800"/>
          </a:p>
          <a:p>
            <a:pPr marL="0" indent="0">
              <a:spcBef>
                <a:spcPts val="0"/>
              </a:spcBef>
              <a:buNone/>
            </a:pPr>
            <a:r>
              <a:rPr lang="en-US" sz="1800" smtClean="0"/>
              <a:t>	</a:t>
            </a:r>
            <a:r>
              <a:rPr lang="en-US" sz="1800" i="1" smtClean="0">
                <a:solidFill>
                  <a:srgbClr val="0070C0"/>
                </a:solidFill>
              </a:rPr>
              <a:t>https</a:t>
            </a:r>
            <a:r>
              <a:rPr lang="en-US" sz="1800" i="1">
                <a:solidFill>
                  <a:srgbClr val="0070C0"/>
                </a:solidFill>
              </a:rPr>
              <a:t>://spacephysics.ucla.edu/index.html</a:t>
            </a:r>
          </a:p>
          <a:p>
            <a:pPr>
              <a:spcBef>
                <a:spcPts val="0"/>
              </a:spcBef>
            </a:pPr>
            <a:r>
              <a:rPr lang="en-US" sz="1800" smtClean="0"/>
              <a:t>Baumjohann </a:t>
            </a:r>
            <a:r>
              <a:rPr lang="en-US" sz="1800"/>
              <a:t>and Treumann [1997] book: </a:t>
            </a:r>
            <a:r>
              <a:rPr lang="en-US" sz="1800" i="1"/>
              <a:t>Basic Space Plasma Physics</a:t>
            </a:r>
            <a:endParaRPr lang="en-US" sz="1800"/>
          </a:p>
          <a:p>
            <a:pPr>
              <a:spcBef>
                <a:spcPts val="0"/>
              </a:spcBef>
            </a:pPr>
            <a:r>
              <a:rPr lang="en-US" sz="1800" smtClean="0"/>
              <a:t>Bevington and Robinson [2003] book: </a:t>
            </a:r>
            <a:r>
              <a:rPr lang="en-US" sz="1800" i="1" smtClean="0"/>
              <a:t>Data Reduction and Error Analysis for the Physical Sciences</a:t>
            </a:r>
          </a:p>
          <a:p>
            <a:pPr>
              <a:spcBef>
                <a:spcPts val="0"/>
              </a:spcBef>
            </a:pPr>
            <a:r>
              <a:rPr lang="en-US" sz="1800" smtClean="0"/>
              <a:t>Pizzo [1978] Journal of Geophysical Research: </a:t>
            </a:r>
            <a:r>
              <a:rPr lang="en-US" sz="1800" i="1" smtClean="0"/>
              <a:t>A Three-Dimensional Model of Corotating Streams in the Solar Wind - I. Theoretical Foundations</a:t>
            </a:r>
          </a:p>
          <a:p>
            <a:pPr>
              <a:spcBef>
                <a:spcPts val="0"/>
              </a:spcBef>
            </a:pPr>
            <a:r>
              <a:rPr lang="en-US" sz="1800" smtClean="0"/>
              <a:t>Forsyth </a:t>
            </a:r>
            <a:r>
              <a:rPr lang="en-US" sz="1800"/>
              <a:t>lecture </a:t>
            </a:r>
            <a:r>
              <a:rPr lang="en-US" sz="1800" smtClean="0"/>
              <a:t>notes [2002]: </a:t>
            </a:r>
            <a:r>
              <a:rPr lang="en-US" sz="1800" i="1">
                <a:solidFill>
                  <a:srgbClr val="0070C0"/>
                </a:solidFill>
              </a:rPr>
              <a:t>http://www.sp.ph.ic.ac.uk/~</a:t>
            </a:r>
            <a:r>
              <a:rPr lang="en-US" sz="1800" i="1" smtClean="0">
                <a:solidFill>
                  <a:srgbClr val="0070C0"/>
                </a:solidFill>
              </a:rPr>
              <a:t>mkd/AdvancedOption2Handout.pdf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074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aprendsz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9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2057400" y="404813"/>
            <a:ext cx="66913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hu-HU" altLang="hu-HU" sz="3200">
                <a:solidFill>
                  <a:srgbClr val="FFFF00"/>
                </a:solidFill>
              </a:rPr>
              <a:t>A NAPRENDSZER FIZIKÁJA</a:t>
            </a:r>
            <a:br>
              <a:rPr lang="hu-HU" altLang="hu-HU" sz="3200">
                <a:solidFill>
                  <a:srgbClr val="FFFF00"/>
                </a:solidFill>
              </a:rPr>
            </a:br>
            <a:r>
              <a:rPr lang="hu-HU" altLang="hu-HU" sz="3200" smtClean="0">
                <a:solidFill>
                  <a:srgbClr val="FFFF00"/>
                </a:solidFill>
              </a:rPr>
              <a:t>20</a:t>
            </a:r>
            <a:r>
              <a:rPr lang="en-US" altLang="hu-HU" sz="3200" smtClean="0">
                <a:solidFill>
                  <a:srgbClr val="FFFF00"/>
                </a:solidFill>
              </a:rPr>
              <a:t>23 </a:t>
            </a:r>
            <a:r>
              <a:rPr lang="hu-HU" altLang="hu-HU" sz="3200" smtClean="0">
                <a:solidFill>
                  <a:srgbClr val="FFFF00"/>
                </a:solidFill>
              </a:rPr>
              <a:t>ő</a:t>
            </a:r>
            <a:r>
              <a:rPr lang="en-US" altLang="hu-HU" sz="3200" smtClean="0">
                <a:solidFill>
                  <a:srgbClr val="FFFF00"/>
                </a:solidFill>
              </a:rPr>
              <a:t>szi félév</a:t>
            </a:r>
            <a:endParaRPr lang="en-US" altLang="hu-HU" sz="3200">
              <a:solidFill>
                <a:srgbClr val="1F497D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4876800" y="6092825"/>
            <a:ext cx="38719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>
                <a:solidFill>
                  <a:srgbClr val="FFFF00"/>
                </a:solidFill>
              </a:rPr>
              <a:t>http://space.wigner.hu/ELTE</a:t>
            </a:r>
            <a:r>
              <a:rPr lang="en-US" altLang="en-US" sz="2400" smtClean="0">
                <a:solidFill>
                  <a:srgbClr val="FFFF00"/>
                </a:solidFill>
              </a:rPr>
              <a:t>/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050542" y="3532655"/>
            <a:ext cx="33736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b="1" smtClean="0">
                <a:solidFill>
                  <a:srgbClr val="FFFF00"/>
                </a:solidFill>
              </a:rPr>
              <a:t>Dr. Németh Zoltán </a:t>
            </a:r>
            <a:r>
              <a:rPr lang="en-US" altLang="en-US" sz="2000" b="1">
                <a:solidFill>
                  <a:srgbClr val="FFFF00"/>
                </a:solidFill>
              </a:rPr>
              <a:t>et al.</a:t>
            </a:r>
            <a:endParaRPr lang="hu-HU" altLang="en-US" sz="2000" b="1">
              <a:solidFill>
                <a:srgbClr val="FFFF00"/>
              </a:solidFill>
            </a:endParaRPr>
          </a:p>
          <a:p>
            <a:pPr algn="ctr"/>
            <a:endParaRPr lang="hu-HU" altLang="en-US" sz="2000" b="1">
              <a:solidFill>
                <a:srgbClr val="FFFF00"/>
              </a:solidFill>
            </a:endParaRPr>
          </a:p>
          <a:p>
            <a:pPr algn="ctr"/>
            <a:r>
              <a:rPr lang="hu-HU" altLang="en-US" sz="2000" i="1">
                <a:solidFill>
                  <a:srgbClr val="FFFF00"/>
                </a:solidFill>
              </a:rPr>
              <a:t>Wigner Fizikai Kutatóközpont</a:t>
            </a:r>
          </a:p>
          <a:p>
            <a:pPr algn="ctr"/>
            <a:r>
              <a:rPr lang="hu-HU" altLang="en-US" sz="2000" i="1">
                <a:solidFill>
                  <a:srgbClr val="FFFF00"/>
                </a:solidFill>
              </a:rPr>
              <a:t>Űrfizikai és </a:t>
            </a:r>
            <a:r>
              <a:rPr lang="hu-HU" altLang="en-US" sz="2000" i="1" smtClean="0">
                <a:solidFill>
                  <a:srgbClr val="FFFF00"/>
                </a:solidFill>
              </a:rPr>
              <a:t>Űrtechn</a:t>
            </a:r>
            <a:r>
              <a:rPr lang="en-US" altLang="en-US" sz="2000" i="1" smtClean="0">
                <a:solidFill>
                  <a:srgbClr val="FFFF00"/>
                </a:solidFill>
              </a:rPr>
              <a:t>ik</a:t>
            </a:r>
            <a:r>
              <a:rPr lang="hu-HU" altLang="en-US" sz="2000" i="1" smtClean="0">
                <a:solidFill>
                  <a:srgbClr val="FFFF00"/>
                </a:solidFill>
              </a:rPr>
              <a:t>ai </a:t>
            </a:r>
            <a:r>
              <a:rPr lang="hu-HU" altLang="en-US" sz="2000" i="1">
                <a:solidFill>
                  <a:srgbClr val="FFFF00"/>
                </a:solidFill>
              </a:rPr>
              <a:t>Osztály</a:t>
            </a:r>
          </a:p>
          <a:p>
            <a:pPr algn="ctr"/>
            <a:endParaRPr lang="en-US" altLang="en-US" sz="2000" i="1">
              <a:solidFill>
                <a:srgbClr val="FFFF00"/>
              </a:solidFill>
            </a:endParaRPr>
          </a:p>
          <a:p>
            <a:pPr algn="ctr"/>
            <a:r>
              <a:rPr lang="en-US" altLang="en-US" sz="2000" smtClean="0">
                <a:solidFill>
                  <a:srgbClr val="FFFF00"/>
                </a:solidFill>
              </a:rPr>
              <a:t>nemeth.zoltan</a:t>
            </a:r>
            <a:r>
              <a:rPr lang="hu-HU" altLang="en-US" sz="2000" smtClean="0">
                <a:solidFill>
                  <a:srgbClr val="FFFF00"/>
                </a:solidFill>
              </a:rPr>
              <a:t>@wigner.hu</a:t>
            </a:r>
            <a:endParaRPr lang="en-US" altLang="en-US" sz="2000">
              <a:solidFill>
                <a:srgbClr val="FFFF00"/>
              </a:solidFill>
            </a:endParaRPr>
          </a:p>
        </p:txBody>
      </p:sp>
      <p:pic>
        <p:nvPicPr>
          <p:cNvPr id="3082" name="Picture 10" descr="Wigner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05038"/>
            <a:ext cx="1763712" cy="6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2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65" y="8378"/>
            <a:ext cx="825035" cy="864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" y="0"/>
            <a:ext cx="914400" cy="9144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 fotoszférája és koronája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4467225" cy="4391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467225" cy="4391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5983069"/>
            <a:ext cx="3652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SDO = Solar Dynamics Observatory</a:t>
            </a:r>
          </a:p>
          <a:p>
            <a:r>
              <a:rPr lang="en-US" smtClean="0"/>
              <a:t>AIA = Atmospheric </a:t>
            </a:r>
            <a:r>
              <a:rPr lang="en-US"/>
              <a:t>Imaging </a:t>
            </a:r>
            <a:r>
              <a:rPr lang="en-US" smtClean="0"/>
              <a:t>Assembly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6019800"/>
            <a:ext cx="2623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C00000"/>
                </a:solidFill>
                <a:sym typeface="Wingdings"/>
              </a:rPr>
              <a:t>  </a:t>
            </a:r>
            <a:r>
              <a:rPr lang="en-US" sz="1600">
                <a:solidFill>
                  <a:srgbClr val="C00000"/>
                </a:solidFill>
                <a:sym typeface="Wingdings"/>
              </a:rPr>
              <a:t>https://helioviewer.org/</a:t>
            </a:r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3800" y="5955268"/>
            <a:ext cx="1686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1700 Å és 193 Å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324600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  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</a:rPr>
              <a:t>https://svs.gsfc.nasa.gov/3981/</a:t>
            </a:r>
          </a:p>
        </p:txBody>
      </p:sp>
    </p:spTree>
    <p:extLst>
      <p:ext uri="{BB962C8B-B14F-4D97-AF65-F5344CB8AC3E}">
        <p14:creationId xmlns:p14="http://schemas.microsoft.com/office/powerpoint/2010/main" val="874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1447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napkorona szerkezete:</a:t>
            </a:r>
          </a:p>
          <a:p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</a:rPr>
              <a:t>a lassú és gyors napszél forrása</a:t>
            </a:r>
            <a:endParaRPr lang="en-US" sz="40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2174"/>
            <a:ext cx="9144000" cy="314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234217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Nap aktivitási minimum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2342174"/>
            <a:ext cx="248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Nap aktivitási maximum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5269468"/>
            <a:ext cx="6476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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://www.sp.ph.ic.ac.uk/~mkd/AdvancedOption2Handout.pdf</a:t>
            </a:r>
          </a:p>
        </p:txBody>
      </p:sp>
    </p:spTree>
    <p:extLst>
      <p:ext uri="{BB962C8B-B14F-4D97-AF65-F5344CB8AC3E}">
        <p14:creationId xmlns:p14="http://schemas.microsoft.com/office/powerpoint/2010/main" val="413155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1447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napkorona szerkezete:</a:t>
            </a:r>
          </a:p>
          <a:p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</a:rPr>
              <a:t>a lassú és gyors napszél forrása</a:t>
            </a:r>
            <a:endParaRPr lang="en-US" sz="4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99" y="5791200"/>
            <a:ext cx="8583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 </a:t>
            </a:r>
            <a:r>
              <a:rPr lang="en-US" sz="2000" b="1" smtClean="0">
                <a:solidFill>
                  <a:schemeClr val="accent5">
                    <a:lumMod val="50000"/>
                  </a:schemeClr>
                </a:solidFill>
              </a:rPr>
              <a:t>https</a:t>
            </a:r>
            <a:r>
              <a:rPr lang="en-US" sz="2000" b="1">
                <a:solidFill>
                  <a:schemeClr val="accent5">
                    <a:lumMod val="50000"/>
                  </a:schemeClr>
                </a:solidFill>
              </a:rPr>
              <a:t>://www.windows2universe.org/sun/sun_polar_atmosphere_wind.html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2174"/>
            <a:ext cx="9144000" cy="314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234217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Nap aktivitási minimum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2342174"/>
            <a:ext cx="248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Nap aktivitási maximum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https://www.windows2universe.org/sun/images/eclipse/sun_eclipse_corona_max_vs_min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504"/>
            <a:ext cx="5759354" cy="271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62200" y="5269468"/>
            <a:ext cx="6476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  <a:sym typeface="Wingdings"/>
              </a:rPr>
              <a:t>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http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://www.sp.ph.ic.ac.uk/~mkd/AdvancedOption2Handout.pdf</a:t>
            </a:r>
          </a:p>
        </p:txBody>
      </p:sp>
    </p:spTree>
    <p:extLst>
      <p:ext uri="{BB962C8B-B14F-4D97-AF65-F5344CB8AC3E}">
        <p14:creationId xmlns:p14="http://schemas.microsoft.com/office/powerpoint/2010/main" val="2543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34093"/>
            <a:ext cx="3886200" cy="31732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A napszél terjedése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1288"/>
            <a:ext cx="4792663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6587" y="5547189"/>
            <a:ext cx="4447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http://pwg.gsfc.nasa.gov/istp/outreach/images/Gusts/windsprl.jpg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1999" y="1371600"/>
            <a:ext cx="4267199" cy="2209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sz="2000" smtClean="0"/>
              <a:t>Radi</a:t>
            </a:r>
            <a:r>
              <a:rPr lang="hu-HU" sz="2000" smtClean="0"/>
              <a:t>ális</a:t>
            </a:r>
            <a:r>
              <a:rPr lang="de-CH" sz="2000" smtClean="0"/>
              <a:t> </a:t>
            </a:r>
            <a:r>
              <a:rPr lang="hu-HU" sz="2000" smtClean="0"/>
              <a:t>plazmaáram</a:t>
            </a:r>
            <a:r>
              <a:rPr lang="en-US" sz="2000" smtClean="0"/>
              <a:t>: H</a:t>
            </a:r>
            <a:r>
              <a:rPr lang="en-US" sz="2000" baseline="30000" smtClean="0"/>
              <a:t>+</a:t>
            </a:r>
            <a:r>
              <a:rPr lang="en-US" sz="2000" smtClean="0"/>
              <a:t>, He</a:t>
            </a:r>
            <a:r>
              <a:rPr lang="en-US" sz="2000" baseline="30000" smtClean="0"/>
              <a:t>2+</a:t>
            </a:r>
            <a:r>
              <a:rPr lang="en-US" sz="2000" smtClean="0"/>
              <a:t> &amp; e</a:t>
            </a:r>
            <a:r>
              <a:rPr lang="en-US" sz="2000" baseline="30000" smtClean="0"/>
              <a:t>-</a:t>
            </a:r>
            <a:r>
              <a:rPr lang="en-US" sz="2000" smtClean="0"/>
              <a:t> </a:t>
            </a:r>
            <a:endParaRPr lang="de-CH" sz="2000" smtClean="0"/>
          </a:p>
          <a:p>
            <a:r>
              <a:rPr lang="hu-HU" sz="2000" smtClean="0"/>
              <a:t>Nap forgása</a:t>
            </a:r>
            <a:endParaRPr lang="de-CH" sz="2000" smtClean="0"/>
          </a:p>
          <a:p>
            <a:r>
              <a:rPr lang="hu-HU" sz="2000" smtClean="0"/>
              <a:t>Plazmába befagyott i</a:t>
            </a:r>
            <a:r>
              <a:rPr lang="de-CH" sz="2000" smtClean="0"/>
              <a:t>nterplanet</a:t>
            </a:r>
            <a:r>
              <a:rPr lang="hu-HU" sz="2000" smtClean="0"/>
              <a:t>áris</a:t>
            </a:r>
            <a:r>
              <a:rPr lang="de-CH" sz="2000" smtClean="0"/>
              <a:t> </a:t>
            </a:r>
            <a:r>
              <a:rPr lang="hu-HU" sz="2000" smtClean="0"/>
              <a:t>mágneses tér</a:t>
            </a:r>
            <a:r>
              <a:rPr lang="en-US" sz="2000" smtClean="0"/>
              <a:t> (IMF)</a:t>
            </a:r>
            <a:endParaRPr lang="de-CH" sz="2000" smtClean="0"/>
          </a:p>
          <a:p>
            <a:pPr marL="0" indent="0">
              <a:buNone/>
            </a:pPr>
            <a:r>
              <a:rPr lang="de-CH" sz="2000">
                <a:sym typeface="Wingdings"/>
              </a:rPr>
              <a:t> </a:t>
            </a:r>
            <a:r>
              <a:rPr lang="de-CH" sz="2000" smtClean="0">
                <a:sym typeface="Wingdings"/>
              </a:rPr>
              <a:t>         </a:t>
            </a:r>
            <a:endParaRPr lang="de-CH" sz="2000" smtClean="0"/>
          </a:p>
          <a:p>
            <a:pPr marL="0" indent="0">
              <a:spcBef>
                <a:spcPts val="0"/>
              </a:spcBef>
              <a:buNone/>
            </a:pPr>
            <a:r>
              <a:rPr lang="de-CH" sz="2000" smtClean="0"/>
              <a:t>Parker spir</a:t>
            </a:r>
            <a:r>
              <a:rPr lang="hu-HU" sz="2000" smtClean="0"/>
              <a:t>á</a:t>
            </a:r>
            <a:r>
              <a:rPr lang="de-CH" sz="2000" smtClean="0"/>
              <a:t>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199" y="6019800"/>
            <a:ext cx="8507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accent5">
                    <a:lumMod val="50000"/>
                  </a:schemeClr>
                </a:solidFill>
                <a:sym typeface="Wingdings"/>
              </a:rPr>
              <a:t></a:t>
            </a:r>
            <a:r>
              <a:rPr lang="en-US" sz="2000" b="1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  </a:t>
            </a:r>
            <a:r>
              <a:rPr lang="en-US" sz="2000" b="1">
                <a:solidFill>
                  <a:schemeClr val="accent5">
                    <a:lumMod val="50000"/>
                  </a:schemeClr>
                </a:solidFill>
              </a:rPr>
              <a:t>https://</a:t>
            </a:r>
            <a:r>
              <a:rPr lang="en-US" sz="2000" b="1" smtClean="0">
                <a:solidFill>
                  <a:schemeClr val="accent5">
                    <a:lumMod val="50000"/>
                  </a:schemeClr>
                </a:solidFill>
              </a:rPr>
              <a:t>spacephysics.ucla.edu/SolarWind/ParkerSpiral.html</a:t>
            </a:r>
          </a:p>
          <a:p>
            <a:r>
              <a:rPr lang="en-US" sz="2000">
                <a:solidFill>
                  <a:schemeClr val="accent5">
                    <a:lumMod val="50000"/>
                  </a:schemeClr>
                </a:solidFill>
              </a:rPr>
              <a:t>Space Physics: An Introduction by C T Russell, J G Luhmann and R J </a:t>
            </a:r>
            <a:r>
              <a:rPr lang="en-US" sz="2000" smtClean="0">
                <a:solidFill>
                  <a:schemeClr val="accent5">
                    <a:lumMod val="50000"/>
                  </a:schemeClr>
                </a:solidFill>
              </a:rPr>
              <a:t>Strangeway</a:t>
            </a:r>
            <a:endParaRPr lang="en-US" sz="200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1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5" y="1905000"/>
            <a:ext cx="4697596" cy="450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3820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CIR = Corotating Interaction Region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560" y="60960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ym typeface="Wingdings" pitchFamily="2" charset="2"/>
              </a:rPr>
              <a:t>  Pizzo 1978 JGR</a:t>
            </a:r>
            <a:endParaRPr lang="en-US" sz="2000" smtClean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181600" y="1426220"/>
            <a:ext cx="3935413" cy="223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smtClean="0"/>
              <a:t>Stream Interaction Region (SIR):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z="2000" smtClean="0"/>
              <a:t> </a:t>
            </a:r>
            <a:r>
              <a:rPr lang="en-US" smtClean="0"/>
              <a:t>Nagyobb sűrűség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mtClean="0"/>
              <a:t> Magasabb hőmérséklet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mtClean="0"/>
              <a:t> Mágneses tér erősebb és forog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2000" smtClean="0"/>
              <a:t>Corotating Interaction Region (CIR):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sz="2000" smtClean="0"/>
              <a:t> </a:t>
            </a:r>
            <a:r>
              <a:rPr lang="en-US" smtClean="0"/>
              <a:t>Több napforgás után is visszatérő napszél struktúrák</a:t>
            </a:r>
          </a:p>
        </p:txBody>
      </p:sp>
      <p:pic>
        <p:nvPicPr>
          <p:cNvPr id="8" name="Picture 7" descr="http://spaceinimages.esa.int/var/esa/storage/images/esa_multimedia/images/2012/03/propagation_of_a_solar_wind_stream/9761289-3-eng-GB/Propagation_of_a_solar_wind_stream_node_full_imag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05956"/>
            <a:ext cx="3175843" cy="31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4600" y="35814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2">
                    <a:lumMod val="90000"/>
                  </a:schemeClr>
                </a:solidFill>
              </a:rPr>
              <a:t>Forrás: Európai Űrügynökség</a:t>
            </a:r>
            <a:endParaRPr lang="en-US" sz="140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397478"/>
            <a:ext cx="4872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Lassú és gyors napszél kölcsönhatása</a:t>
            </a:r>
          </a:p>
        </p:txBody>
      </p:sp>
    </p:spTree>
    <p:extLst>
      <p:ext uri="{BB962C8B-B14F-4D97-AF65-F5344CB8AC3E}">
        <p14:creationId xmlns:p14="http://schemas.microsoft.com/office/powerpoint/2010/main" val="201511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2445622"/>
            <a:ext cx="6207240" cy="3955178"/>
          </a:xfrm>
        </p:spPr>
        <p:txBody>
          <a:bodyPr>
            <a:normAutofit/>
          </a:bodyPr>
          <a:lstStyle/>
          <a:p>
            <a:r>
              <a:rPr lang="en-US" sz="1800" smtClean="0"/>
              <a:t>WIND (1994-) @ L1: napszél  [NASA]</a:t>
            </a:r>
          </a:p>
          <a:p>
            <a:r>
              <a:rPr lang="en-US" sz="1800" smtClean="0"/>
              <a:t>SOHO (1996-) @ L1: napszél és napkorona  [ESA/NASA]</a:t>
            </a:r>
          </a:p>
          <a:p>
            <a:r>
              <a:rPr lang="en-US" sz="1800" smtClean="0"/>
              <a:t>ACE (1997-) @ L1: napszél   [NASA]</a:t>
            </a:r>
          </a:p>
          <a:p>
            <a:r>
              <a:rPr lang="en-US" sz="1800"/>
              <a:t>Hinode (2006-) @ napszinkron terminátor pálya: Nap  [JAXA]</a:t>
            </a:r>
          </a:p>
          <a:p>
            <a:r>
              <a:rPr lang="en-US" sz="1800" smtClean="0"/>
              <a:t>Solar </a:t>
            </a:r>
            <a:r>
              <a:rPr lang="en-US" sz="1800"/>
              <a:t>Dynamics Observatory (2010-) @ L1: </a:t>
            </a:r>
            <a:r>
              <a:rPr lang="en-US" sz="1800" smtClean="0"/>
              <a:t>Nap   [NASA]</a:t>
            </a:r>
            <a:endParaRPr lang="en-US" sz="1800"/>
          </a:p>
          <a:p>
            <a:r>
              <a:rPr lang="en-US" sz="1800"/>
              <a:t>DSCOVR (2015-) @ L1: napszél, napkitörések és </a:t>
            </a:r>
            <a:r>
              <a:rPr lang="en-US" sz="1800" smtClean="0"/>
              <a:t>Föld  [NASA]</a:t>
            </a:r>
            <a:endParaRPr lang="en-US" sz="1800"/>
          </a:p>
          <a:p>
            <a:r>
              <a:rPr lang="en-US" sz="1800" smtClean="0"/>
              <a:t>STEREO </a:t>
            </a:r>
            <a:r>
              <a:rPr lang="en-US" sz="1800"/>
              <a:t>A&amp;B (2006-) @ 1 AU: Nap, napkorona, napszél és napkitörések követése a Naptól egészen a </a:t>
            </a:r>
            <a:r>
              <a:rPr lang="en-US" sz="1800" smtClean="0"/>
              <a:t>Földig   [NASA]</a:t>
            </a:r>
            <a:endParaRPr lang="en-US" sz="1800"/>
          </a:p>
          <a:p>
            <a:r>
              <a:rPr lang="en-US" sz="1800" smtClean="0"/>
              <a:t>Ulysses (1990-2009): </a:t>
            </a:r>
            <a:r>
              <a:rPr lang="en-US" sz="1800"/>
              <a:t>poláris </a:t>
            </a:r>
            <a:r>
              <a:rPr lang="en-US" sz="1800" smtClean="0"/>
              <a:t>pálya @ Föld pályán túl (&gt; 1 AU)</a:t>
            </a:r>
            <a:endParaRPr lang="en-US" sz="1800"/>
          </a:p>
          <a:p>
            <a:r>
              <a:rPr lang="en-US" sz="1800" smtClean="0"/>
              <a:t>HELIOS </a:t>
            </a:r>
            <a:r>
              <a:rPr lang="en-US" sz="1800"/>
              <a:t>1&amp;2 </a:t>
            </a:r>
            <a:r>
              <a:rPr lang="en-US" sz="1800" smtClean="0"/>
              <a:t>(1974, 1976) @ </a:t>
            </a:r>
            <a:r>
              <a:rPr lang="en-US" sz="1800"/>
              <a:t>0.3 </a:t>
            </a:r>
            <a:r>
              <a:rPr lang="en-US" sz="1800" smtClean="0"/>
              <a:t>AU   [NASA]</a:t>
            </a:r>
            <a:endParaRPr lang="en-US" sz="1800"/>
          </a:p>
          <a:p>
            <a:r>
              <a:rPr lang="en-US" sz="1800" smtClean="0"/>
              <a:t>Solar Orbiter (2020-) @ 0.3-1.0 AU &amp; 34° !   [ESA]</a:t>
            </a:r>
          </a:p>
          <a:p>
            <a:r>
              <a:rPr lang="en-US" sz="1800" smtClean="0"/>
              <a:t>Parker Solar Probe (2018-) @ 9 R</a:t>
            </a:r>
            <a:r>
              <a:rPr lang="en-US" sz="1800" baseline="-25000" smtClean="0"/>
              <a:t>Sun</a:t>
            </a:r>
            <a:r>
              <a:rPr lang="en-US" sz="1800" smtClean="0"/>
              <a:t> !!!   [NASA]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Napszondák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 descr="euvi_195_rot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90600"/>
            <a:ext cx="1878013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22" y="3362325"/>
            <a:ext cx="2620258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www.nesdis.noaa.gov/DSCOVR/images/eclipse_epc_201606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1"/>
            <a:ext cx="28575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155" y="2076452"/>
            <a:ext cx="23102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smtClean="0"/>
              <a:t>Forrás: </a:t>
            </a:r>
            <a:r>
              <a:rPr lang="en-US" sz="1200" i="1" smtClean="0"/>
              <a:t>NASA</a:t>
            </a:r>
            <a:r>
              <a:rPr lang="en-US" sz="1200" i="1"/>
              <a:t> DSCOVR EPIC team.</a:t>
            </a:r>
            <a:endParaRPr lang="en-US" sz="1200"/>
          </a:p>
        </p:txBody>
      </p:sp>
      <p:sp>
        <p:nvSpPr>
          <p:cNvPr id="10" name="Rectangle 9"/>
          <p:cNvSpPr/>
          <p:nvPr/>
        </p:nvSpPr>
        <p:spPr>
          <a:xfrm>
            <a:off x="7010400" y="2847201"/>
            <a:ext cx="2081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smtClean="0"/>
              <a:t>Forrás: </a:t>
            </a:r>
            <a:r>
              <a:rPr lang="en-US" sz="1200" i="1" smtClean="0"/>
              <a:t>STEREO &amp; SDO teams.</a:t>
            </a:r>
            <a:endParaRPr lang="en-US" sz="1200"/>
          </a:p>
        </p:txBody>
      </p:sp>
      <p:sp>
        <p:nvSpPr>
          <p:cNvPr id="11" name="Rectangle 10"/>
          <p:cNvSpPr/>
          <p:nvPr/>
        </p:nvSpPr>
        <p:spPr>
          <a:xfrm>
            <a:off x="6401522" y="6321623"/>
            <a:ext cx="1295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STEREO A &amp; B</a:t>
            </a:r>
            <a:endParaRPr lang="en-US" sz="1400" b="1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5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1"/>
            <a:ext cx="1725613" cy="63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609600"/>
            <a:ext cx="82296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Parker Solar Probe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A Naprendszer fizikája</a:t>
            </a:r>
            <a:endParaRPr lang="en-US"/>
          </a:p>
        </p:txBody>
      </p:sp>
      <p:pic>
        <p:nvPicPr>
          <p:cNvPr id="2050" name="Picture 2" descr="Astrophysicist Eugene Parker is pictured receiving the public service medal and a model of Parker Solar Probe during a meeting at the William Eckhardt Research Center in Chicago on May 31, 2017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08760"/>
            <a:ext cx="7620000" cy="428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5867400"/>
            <a:ext cx="8812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  </a:t>
            </a:r>
            <a:r>
              <a:rPr lang="en-US">
                <a:solidFill>
                  <a:schemeClr val="accent2">
                    <a:lumMod val="50000"/>
                  </a:schemeClr>
                </a:solidFill>
              </a:rPr>
              <a:t>https://</a:t>
            </a:r>
            <a:r>
              <a:rPr lang="en-US" smtClean="0">
                <a:solidFill>
                  <a:schemeClr val="accent2">
                    <a:lumMod val="50000"/>
                  </a:schemeClr>
                </a:solidFill>
              </a:rPr>
              <a:t>www.chicagotribune.com/entertainment/museums/ct-ent-eugene-parker-solar-probe-uchicago-0731-story.html</a:t>
            </a:r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76200"/>
            <a:ext cx="1822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99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1277</Words>
  <Application>Microsoft Office PowerPoint</Application>
  <PresentationFormat>On-screen Show (4:3)</PresentationFormat>
  <Paragraphs>241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1_Office Theme</vt:lpstr>
      <vt:lpstr>2_Office Theme</vt:lpstr>
      <vt:lpstr>PowerPoint Presentation</vt:lpstr>
      <vt:lpstr>4. Napszél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</dc:creator>
  <cp:lastModifiedBy>Andrea</cp:lastModifiedBy>
  <cp:revision>143</cp:revision>
  <cp:lastPrinted>2016-03-14T16:40:16Z</cp:lastPrinted>
  <dcterms:created xsi:type="dcterms:W3CDTF">2016-03-10T09:30:37Z</dcterms:created>
  <dcterms:modified xsi:type="dcterms:W3CDTF">2023-10-24T23:22:47Z</dcterms:modified>
</cp:coreProperties>
</file>