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57"/>
  </p:notesMasterIdLst>
  <p:handoutMasterIdLst>
    <p:handoutMasterId r:id="rId58"/>
  </p:handoutMasterIdLst>
  <p:sldIdLst>
    <p:sldId id="330" r:id="rId4"/>
    <p:sldId id="256" r:id="rId5"/>
    <p:sldId id="328" r:id="rId6"/>
    <p:sldId id="318" r:id="rId7"/>
    <p:sldId id="303" r:id="rId8"/>
    <p:sldId id="304" r:id="rId9"/>
    <p:sldId id="294" r:id="rId10"/>
    <p:sldId id="331" r:id="rId11"/>
    <p:sldId id="343" r:id="rId12"/>
    <p:sldId id="296" r:id="rId13"/>
    <p:sldId id="295" r:id="rId14"/>
    <p:sldId id="306" r:id="rId15"/>
    <p:sldId id="321" r:id="rId16"/>
    <p:sldId id="307" r:id="rId17"/>
    <p:sldId id="345" r:id="rId18"/>
    <p:sldId id="314" r:id="rId19"/>
    <p:sldId id="301" r:id="rId20"/>
    <p:sldId id="315" r:id="rId21"/>
    <p:sldId id="305" r:id="rId22"/>
    <p:sldId id="327" r:id="rId23"/>
    <p:sldId id="298" r:id="rId24"/>
    <p:sldId id="317" r:id="rId25"/>
    <p:sldId id="347" r:id="rId26"/>
    <p:sldId id="361" r:id="rId27"/>
    <p:sldId id="348" r:id="rId28"/>
    <p:sldId id="371" r:id="rId29"/>
    <p:sldId id="384" r:id="rId30"/>
    <p:sldId id="374" r:id="rId31"/>
    <p:sldId id="370" r:id="rId32"/>
    <p:sldId id="376" r:id="rId33"/>
    <p:sldId id="369" r:id="rId34"/>
    <p:sldId id="349" r:id="rId35"/>
    <p:sldId id="387" r:id="rId36"/>
    <p:sldId id="350" r:id="rId37"/>
    <p:sldId id="382" r:id="rId38"/>
    <p:sldId id="380" r:id="rId39"/>
    <p:sldId id="386" r:id="rId40"/>
    <p:sldId id="385" r:id="rId41"/>
    <p:sldId id="381" r:id="rId42"/>
    <p:sldId id="377" r:id="rId43"/>
    <p:sldId id="351" r:id="rId44"/>
    <p:sldId id="390" r:id="rId45"/>
    <p:sldId id="354" r:id="rId46"/>
    <p:sldId id="389" r:id="rId47"/>
    <p:sldId id="355" r:id="rId48"/>
    <p:sldId id="356" r:id="rId49"/>
    <p:sldId id="358" r:id="rId50"/>
    <p:sldId id="360" r:id="rId51"/>
    <p:sldId id="362" r:id="rId52"/>
    <p:sldId id="363" r:id="rId53"/>
    <p:sldId id="364" r:id="rId54"/>
    <p:sldId id="365" r:id="rId55"/>
    <p:sldId id="366" r:id="rId56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88" d="100"/>
          <a:sy n="88" d="100"/>
        </p:scale>
        <p:origin x="51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61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92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124FF-6461-4D8D-8684-7A7620D6C83D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92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D9C8D1-9C44-41E0-85F1-D069E476A0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38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3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50" y="3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9C4CF-682B-4922-B719-3506631A5ED8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11"/>
            <a:ext cx="5438140" cy="4467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50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111F57-6EEE-4CA7-8146-699FDCF592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97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11F57-6EEE-4CA7-8146-699FDCF592A2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870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11F57-6EEE-4CA7-8146-699FDCF592A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811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11F57-6EEE-4CA7-8146-699FDCF592A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859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11F57-6EEE-4CA7-8146-699FDCF592A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6825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11F57-6EEE-4CA7-8146-699FDCF592A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253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11F57-6EEE-4CA7-8146-699FDCF592A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356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11F57-6EEE-4CA7-8146-699FDCF592A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356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11F57-6EEE-4CA7-8146-699FDCF592A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6513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11F57-6EEE-4CA7-8146-699FDCF592A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953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11F57-6EEE-4CA7-8146-699FDCF592A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8314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11F57-6EEE-4CA7-8146-699FDCF592A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821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smtClean="0">
                <a:solidFill>
                  <a:srgbClr val="C00000"/>
                </a:solidFill>
              </a:rPr>
              <a:t>http://www.nasa.gov/mission_pages/sunearth/news/light-wavelengths.html#.V_40osk70iY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11F57-6EEE-4CA7-8146-699FDCF592A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6240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11F57-6EEE-4CA7-8146-699FDCF592A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8076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11F57-6EEE-4CA7-8146-699FDCF592A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3625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11F57-6EEE-4CA7-8146-699FDCF592A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184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A2EFA-C46A-42DD-989A-915B526AF5F0}" type="slidenum">
              <a:rPr lang="hu-HU" smtClean="0"/>
              <a:pPr/>
              <a:t>23</a:t>
            </a:fld>
            <a:endParaRPr lang="hu-H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A2EFA-C46A-42DD-989A-915B526AF5F0}" type="slidenum">
              <a:rPr lang="hu-HU" smtClean="0"/>
              <a:pPr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9335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11F57-6EEE-4CA7-8146-699FDCF592A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369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11F57-6EEE-4CA7-8146-699FDCF592A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880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11F57-6EEE-4CA7-8146-699FDCF592A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11F57-6EEE-4CA7-8146-699FDCF592A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495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11F57-6EEE-4CA7-8146-699FDCF592A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784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mtClean="0"/>
              <a:t>https://chicago.suntimes.com/news/nasa-solar-mission-named-after-u-of-c-physicist/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15B7E-0F9F-4B3B-8FE4-94FA0561529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10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mtClean="0"/>
              <a:t>https://chicago.suntimes.com/news/nasa-solar-mission-named-after-u-of-c-physicist/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15B7E-0F9F-4B3B-8FE4-94FA0561529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10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FBF39-6640-4794-B944-7CCDA0DEF8F0}" type="datetime1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37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BA3B2-5740-4A8B-881F-EE93BD4F7065}" type="datetime1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167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D7F00-14B7-457F-AAFE-C77F8188D98E}" type="datetime1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861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FBF39-6640-4794-B944-7CCDA0DEF8F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399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616A8-AD4B-479B-8D9E-026E1B190E8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457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FD9E-A251-4756-8C50-33F5826ED5B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559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B6888-5D07-4741-9287-9230482ACB4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97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21173-8D68-46FC-9CA4-3A6F3745093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0018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7E188-247F-43F0-B980-3DC3DF2E31A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8283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652D5-3C60-4212-919E-F9ADE129CF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7821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4020-8772-4A73-829C-3C2A38AF58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072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616A8-AD4B-479B-8D9E-026E1B190E83}" type="datetime1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9622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5F850-E451-4ECA-BA28-67B079E8F81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7490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BA3B2-5740-4A8B-881F-EE93BD4F70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2698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D7F00-14B7-457F-AAFE-C77F8188D98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5580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FBF39-6640-4794-B944-7CCDA0DEF8F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709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616A8-AD4B-479B-8D9E-026E1B190E8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4889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FD9E-A251-4756-8C50-33F5826ED5B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252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B6888-5D07-4741-9287-9230482ACB4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1268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21173-8D68-46FC-9CA4-3A6F3745093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4376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7E188-247F-43F0-B980-3DC3DF2E31A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0436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652D5-3C60-4212-919E-F9ADE129CF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954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FD9E-A251-4756-8C50-33F5826ED5B4}" type="datetime1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138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4020-8772-4A73-829C-3C2A38AF58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5688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5F850-E451-4ECA-BA28-67B079E8F81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3154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BA3B2-5740-4A8B-881F-EE93BD4F70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409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D7F00-14B7-457F-AAFE-C77F8188D98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13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B6888-5D07-4741-9287-9230482ACB40}" type="datetime1">
              <a:rPr lang="en-US" smtClean="0"/>
              <a:pPr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74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21173-8D68-46FC-9CA4-3A6F37450932}" type="datetime1">
              <a:rPr lang="en-US" smtClean="0"/>
              <a:pPr/>
              <a:t>10/20/2023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41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7E188-247F-43F0-B980-3DC3DF2E31AF}" type="datetime1">
              <a:rPr lang="en-US" smtClean="0"/>
              <a:pPr/>
              <a:t>10/20/2023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652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652D5-3C60-4212-919E-F9ADE129CF95}" type="datetime1">
              <a:rPr lang="en-US" smtClean="0"/>
              <a:pPr/>
              <a:t>10/20/2023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233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4020-8772-4A73-829C-3C2A38AF5829}" type="datetime1">
              <a:rPr lang="en-US" smtClean="0"/>
              <a:pPr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66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5F850-E451-4ECA-BA28-67B079E8F81E}" type="datetime1">
              <a:rPr lang="en-US" smtClean="0"/>
              <a:pPr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972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7D77B-1F5C-4B20-8315-F985B16CCEB2}" type="datetime1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 Naprendszer fizikája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56339-03CE-43D4-AB7C-E4FC746143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894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7D77B-1F5C-4B20-8315-F985B16CCEB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56339-03CE-43D4-AB7C-E4FC74614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973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7D77B-1F5C-4B20-8315-F985B16CCEB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56339-03CE-43D4-AB7C-E4FC74614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511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emf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emf"/><Relationship Id="rId3" Type="http://schemas.openxmlformats.org/officeDocument/2006/relationships/image" Target="../media/image4.png"/><Relationship Id="rId7" Type="http://schemas.openxmlformats.org/officeDocument/2006/relationships/image" Target="../media/image76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emf"/><Relationship Id="rId5" Type="http://schemas.openxmlformats.org/officeDocument/2006/relationships/image" Target="../media/image74.emf"/><Relationship Id="rId4" Type="http://schemas.openxmlformats.org/officeDocument/2006/relationships/image" Target="../media/image73.emf"/><Relationship Id="rId9" Type="http://schemas.openxmlformats.org/officeDocument/2006/relationships/image" Target="../media/image78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gif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Naprendsz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591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Rectangle 2"/>
          <p:cNvSpPr>
            <a:spLocks noChangeArrowheads="1"/>
          </p:cNvSpPr>
          <p:nvPr/>
        </p:nvSpPr>
        <p:spPr bwMode="auto">
          <a:xfrm>
            <a:off x="2057400" y="404813"/>
            <a:ext cx="6691313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hu-HU" altLang="hu-HU" sz="3200" dirty="0">
                <a:solidFill>
                  <a:srgbClr val="FFFF00"/>
                </a:solidFill>
              </a:rPr>
              <a:t>A NAPRENDSZER FIZIKÁJA</a:t>
            </a:r>
            <a:br>
              <a:rPr lang="hu-HU" altLang="hu-HU" sz="3200" dirty="0">
                <a:solidFill>
                  <a:srgbClr val="FFFF00"/>
                </a:solidFill>
              </a:rPr>
            </a:br>
            <a:r>
              <a:rPr lang="hu-HU" altLang="hu-HU" sz="3200" dirty="0" smtClean="0">
                <a:solidFill>
                  <a:srgbClr val="FFFF00"/>
                </a:solidFill>
              </a:rPr>
              <a:t>20</a:t>
            </a:r>
            <a:r>
              <a:rPr lang="en-US" altLang="hu-HU" sz="3200" dirty="0" smtClean="0">
                <a:solidFill>
                  <a:srgbClr val="FFFF00"/>
                </a:solidFill>
              </a:rPr>
              <a:t>20 </a:t>
            </a:r>
            <a:r>
              <a:rPr lang="hu-HU" altLang="hu-HU" sz="3200" dirty="0" smtClean="0">
                <a:solidFill>
                  <a:srgbClr val="FFFF00"/>
                </a:solidFill>
              </a:rPr>
              <a:t>ő</a:t>
            </a:r>
            <a:r>
              <a:rPr lang="en-US" altLang="hu-HU" sz="3200" dirty="0" err="1" smtClean="0">
                <a:solidFill>
                  <a:srgbClr val="FFFF00"/>
                </a:solidFill>
              </a:rPr>
              <a:t>szi</a:t>
            </a:r>
            <a:r>
              <a:rPr lang="en-US" altLang="hu-HU" sz="3200" smtClean="0">
                <a:solidFill>
                  <a:srgbClr val="FFFF00"/>
                </a:solidFill>
              </a:rPr>
              <a:t> félév</a:t>
            </a:r>
            <a:endParaRPr lang="en-US" altLang="hu-HU" sz="3200">
              <a:solidFill>
                <a:srgbClr val="1F497D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2627313" y="6092825"/>
            <a:ext cx="6121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>
                <a:solidFill>
                  <a:srgbClr val="FFFF00"/>
                </a:solidFill>
              </a:rPr>
              <a:t>http://www.rmki.kfki.hu/~spaceresearch/ELTE/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5050542" y="3532655"/>
            <a:ext cx="337361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000" b="1" smtClean="0">
                <a:solidFill>
                  <a:srgbClr val="FFFF00"/>
                </a:solidFill>
              </a:rPr>
              <a:t>Dr. Németh Zoltán </a:t>
            </a:r>
            <a:r>
              <a:rPr lang="en-US" altLang="en-US" sz="2000" b="1">
                <a:solidFill>
                  <a:srgbClr val="FFFF00"/>
                </a:solidFill>
              </a:rPr>
              <a:t>et al.</a:t>
            </a:r>
            <a:endParaRPr lang="hu-HU" altLang="en-US" sz="2000" b="1">
              <a:solidFill>
                <a:srgbClr val="FFFF00"/>
              </a:solidFill>
            </a:endParaRPr>
          </a:p>
          <a:p>
            <a:pPr algn="ctr"/>
            <a:endParaRPr lang="hu-HU" altLang="en-US" sz="2000" b="1">
              <a:solidFill>
                <a:srgbClr val="FFFF00"/>
              </a:solidFill>
            </a:endParaRPr>
          </a:p>
          <a:p>
            <a:pPr algn="ctr"/>
            <a:r>
              <a:rPr lang="hu-HU" altLang="en-US" sz="2000" i="1">
                <a:solidFill>
                  <a:srgbClr val="FFFF00"/>
                </a:solidFill>
              </a:rPr>
              <a:t>Wigner Fizikai Kutatóközpont</a:t>
            </a:r>
          </a:p>
          <a:p>
            <a:pPr algn="ctr"/>
            <a:r>
              <a:rPr lang="hu-HU" altLang="en-US" sz="2000" i="1">
                <a:solidFill>
                  <a:srgbClr val="FFFF00"/>
                </a:solidFill>
              </a:rPr>
              <a:t>Űrfizikai és </a:t>
            </a:r>
            <a:r>
              <a:rPr lang="hu-HU" altLang="en-US" sz="2000" i="1" smtClean="0">
                <a:solidFill>
                  <a:srgbClr val="FFFF00"/>
                </a:solidFill>
              </a:rPr>
              <a:t>Űrtechn</a:t>
            </a:r>
            <a:r>
              <a:rPr lang="en-US" altLang="en-US" sz="2000" i="1" smtClean="0">
                <a:solidFill>
                  <a:srgbClr val="FFFF00"/>
                </a:solidFill>
              </a:rPr>
              <a:t>ik</a:t>
            </a:r>
            <a:r>
              <a:rPr lang="hu-HU" altLang="en-US" sz="2000" i="1" smtClean="0">
                <a:solidFill>
                  <a:srgbClr val="FFFF00"/>
                </a:solidFill>
              </a:rPr>
              <a:t>ai </a:t>
            </a:r>
            <a:r>
              <a:rPr lang="hu-HU" altLang="en-US" sz="2000" i="1">
                <a:solidFill>
                  <a:srgbClr val="FFFF00"/>
                </a:solidFill>
              </a:rPr>
              <a:t>Osztály</a:t>
            </a:r>
          </a:p>
          <a:p>
            <a:pPr algn="ctr"/>
            <a:endParaRPr lang="en-US" altLang="en-US" sz="2000" i="1">
              <a:solidFill>
                <a:srgbClr val="FFFF00"/>
              </a:solidFill>
            </a:endParaRPr>
          </a:p>
          <a:p>
            <a:pPr algn="ctr"/>
            <a:r>
              <a:rPr lang="en-US" altLang="en-US" sz="2000" smtClean="0">
                <a:solidFill>
                  <a:srgbClr val="FFFF00"/>
                </a:solidFill>
              </a:rPr>
              <a:t>nemeth.zoltan</a:t>
            </a:r>
            <a:r>
              <a:rPr lang="hu-HU" altLang="en-US" sz="2000" smtClean="0">
                <a:solidFill>
                  <a:srgbClr val="FFFF00"/>
                </a:solidFill>
              </a:rPr>
              <a:t>@wigner.hu</a:t>
            </a:r>
            <a:endParaRPr lang="en-US" altLang="en-US" sz="2000">
              <a:solidFill>
                <a:srgbClr val="FFFF00"/>
              </a:solidFill>
            </a:endParaRPr>
          </a:p>
        </p:txBody>
      </p:sp>
      <p:pic>
        <p:nvPicPr>
          <p:cNvPr id="3082" name="Picture 10" descr="Wigner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205038"/>
            <a:ext cx="1763712" cy="64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00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Ionok  ( u &gt;&gt; v</a:t>
            </a:r>
            <a:r>
              <a:rPr lang="en-US" baseline="-25000" smtClean="0"/>
              <a:t>th</a:t>
            </a:r>
            <a:r>
              <a:rPr lang="en-US" smtClean="0"/>
              <a:t> )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mtClean="0"/>
              <a:t>Elektronok  </a:t>
            </a:r>
            <a:r>
              <a:rPr lang="en-US"/>
              <a:t>( u </a:t>
            </a:r>
            <a:r>
              <a:rPr lang="en-US" smtClean="0"/>
              <a:t>&lt;&lt; </a:t>
            </a:r>
            <a:r>
              <a:rPr lang="en-US"/>
              <a:t>v</a:t>
            </a:r>
            <a:r>
              <a:rPr lang="en-US" baseline="-25000"/>
              <a:t>th</a:t>
            </a:r>
            <a:r>
              <a:rPr lang="en-US"/>
              <a:t> </a:t>
            </a:r>
            <a:r>
              <a:rPr lang="en-US" smtClean="0"/>
              <a:t>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457200" y="609600"/>
            <a:ext cx="82296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accent2">
                    <a:lumMod val="75000"/>
                  </a:schemeClr>
                </a:solidFill>
              </a:rPr>
              <a:t>A napszél mérése</a:t>
            </a:r>
            <a:endParaRPr lang="en-US" b="1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2208385"/>
            <a:ext cx="4038600" cy="3024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60170"/>
            <a:ext cx="3962400" cy="2997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1000" y="5214668"/>
            <a:ext cx="3886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STEREO PLASTIC</a:t>
            </a:r>
          </a:p>
          <a:p>
            <a:r>
              <a:rPr lang="en-US" altLang="en-US" sz="1600" smtClean="0">
                <a:sym typeface="Wingdings"/>
              </a:rPr>
              <a:t> </a:t>
            </a:r>
            <a:r>
              <a:rPr lang="en-US" altLang="en-US" sz="1600" smtClean="0"/>
              <a:t>Galvin </a:t>
            </a:r>
            <a:r>
              <a:rPr lang="en-US" altLang="en-US" sz="1600"/>
              <a:t>et al</a:t>
            </a:r>
            <a:r>
              <a:rPr lang="en-US" altLang="en-US" sz="1600" smtClean="0"/>
              <a:t>. [2008] Space Science Reviews</a:t>
            </a:r>
            <a:endParaRPr lang="en-US" sz="1600"/>
          </a:p>
        </p:txBody>
      </p:sp>
      <p:sp>
        <p:nvSpPr>
          <p:cNvPr id="13" name="TextBox 12"/>
          <p:cNvSpPr txBox="1"/>
          <p:nvPr/>
        </p:nvSpPr>
        <p:spPr>
          <a:xfrm>
            <a:off x="4648199" y="5207478"/>
            <a:ext cx="43164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STEREO SWEA</a:t>
            </a:r>
          </a:p>
          <a:p>
            <a:r>
              <a:rPr lang="en-US" sz="1600" smtClean="0">
                <a:sym typeface="Wingdings"/>
              </a:rPr>
              <a:t> </a:t>
            </a:r>
            <a:r>
              <a:rPr lang="en-US" altLang="en-US" sz="1600"/>
              <a:t>Sauvaud et al</a:t>
            </a:r>
            <a:r>
              <a:rPr lang="en-US" altLang="en-US" sz="1600" smtClean="0"/>
              <a:t>. </a:t>
            </a:r>
            <a:r>
              <a:rPr lang="en-US" altLang="en-US" sz="1600"/>
              <a:t>[2008] Space Science Reviews </a:t>
            </a:r>
            <a:endParaRPr lang="en-US" altLang="en-US" sz="1600" smtClean="0"/>
          </a:p>
          <a:p>
            <a:r>
              <a:rPr lang="en-US" sz="1600" smtClean="0">
                <a:sym typeface="Wingdings"/>
              </a:rPr>
              <a:t> </a:t>
            </a:r>
            <a:r>
              <a:rPr lang="en-US" altLang="en-US" sz="1600" smtClean="0"/>
              <a:t>Fedorov et al. </a:t>
            </a:r>
            <a:r>
              <a:rPr lang="en-US" altLang="en-US" sz="1600"/>
              <a:t>[2011] Space Science Reviews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43115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124" y="2572493"/>
            <a:ext cx="2481287" cy="17618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23" y="4223266"/>
            <a:ext cx="2419475" cy="2071071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457200" y="609600"/>
            <a:ext cx="82296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accent2">
                    <a:lumMod val="75000"/>
                  </a:schemeClr>
                </a:solidFill>
              </a:rPr>
              <a:t>Maxwell-eloszlás</a:t>
            </a:r>
            <a:endParaRPr lang="en-US" b="1">
              <a:solidFill>
                <a:schemeClr val="accent2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905000" y="2133600"/>
                <a:ext cx="3887090" cy="7243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𝑣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 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𝑚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𝑘𝑇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3/2</m:t>
                          </m:r>
                        </m:sup>
                      </m:sSup>
                      <m:r>
                        <a:rPr lang="en-US" i="1">
                          <a:latin typeface="Cambria Math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exp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𝑘𝑇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2133600"/>
                <a:ext cx="3887090" cy="72436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904110" y="3314235"/>
                <a:ext cx="4500014" cy="7243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𝑣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 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𝑚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𝑘𝑇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3/2</m:t>
                          </m:r>
                        </m:sup>
                      </m:sSup>
                      <m:r>
                        <a:rPr lang="en-US" i="1">
                          <a:latin typeface="Cambria Math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exp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𝑣</m:t>
                                      </m:r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𝑢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𝑘𝑇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4110" y="3314235"/>
                <a:ext cx="4500014" cy="72436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931987" y="5791200"/>
            <a:ext cx="7135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ym typeface="Wingdings"/>
              </a:rPr>
              <a:t> </a:t>
            </a:r>
            <a:r>
              <a:rPr lang="en-US" smtClean="0"/>
              <a:t>Baumjohann &amp; Treumann [1997]: 6.3. Velocity distributions (p114-120)</a:t>
            </a:r>
          </a:p>
          <a:p>
            <a:r>
              <a:rPr lang="en-US">
                <a:sym typeface="Wingdings"/>
              </a:rPr>
              <a:t> </a:t>
            </a:r>
            <a:r>
              <a:rPr lang="en-US" smtClean="0"/>
              <a:t>Bevington &amp; Robinson [2003]: 2. Probability distributions (p17-35)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752600" y="4354604"/>
                <a:ext cx="7069403" cy="9031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𝑝𝑒𝑟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𝑝𝑎𝑟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/>
                        </a:rPr>
                        <m:t>= 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𝑛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𝑝𝑒𝑟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/>
                                    </a:rPr>
                                    <m:t>∙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𝑝𝑎𝑟</m:t>
                                  </m:r>
                                </m:sub>
                                <m:sup>
                                  <m:f>
                                    <m:fPr>
                                      <m:type m:val="skw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bSup>
                            </m:den>
                          </m:f>
                          <m:r>
                            <a:rPr lang="en-US" i="1">
                              <a:latin typeface="Cambria Math"/>
                            </a:rPr>
                            <m:t>∙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𝑚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𝑘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3/2</m:t>
                          </m:r>
                        </m:sup>
                      </m:sSup>
                      <m:r>
                        <a:rPr lang="en-US" i="1">
                          <a:latin typeface="Cambria Math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exp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𝑝𝑒𝑟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𝑘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𝑝𝑒𝑟</m:t>
                                  </m:r>
                                </m:sub>
                              </m:sSub>
                            </m:den>
                          </m:f>
                          <m:r>
                            <a:rPr lang="en-US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𝑝𝑎𝑟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𝑘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𝑝𝑎𝑟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4354604"/>
                <a:ext cx="7069403" cy="90319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381000" y="17526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Maxwellian distribution: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80999" y="2907268"/>
            <a:ext cx="3352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Drifting Maxwellian distribution: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81000" y="40386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Bi-Maxwellian distribution: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666999" y="5334000"/>
            <a:ext cx="3962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accent2">
                    <a:lumMod val="75000"/>
                  </a:schemeClr>
                </a:solidFill>
                <a:sym typeface="Wingdings"/>
              </a:rPr>
              <a:t>  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</a:rPr>
              <a:t>Gyrotropic velocity distribution.</a:t>
            </a:r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7076536" y="1297250"/>
                <a:ext cx="1324530" cy="910699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𝑡h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𝑘𝑇</m:t>
                              </m:r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6536" y="1297250"/>
                <a:ext cx="1324530" cy="910699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 w="31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115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590799"/>
            <a:ext cx="4642332" cy="367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1752599"/>
            <a:ext cx="4040188" cy="422275"/>
          </a:xfrm>
        </p:spPr>
        <p:txBody>
          <a:bodyPr>
            <a:normAutofit lnSpcReduction="10000"/>
          </a:bodyPr>
          <a:lstStyle/>
          <a:p>
            <a:r>
              <a:rPr lang="en-US" smtClean="0"/>
              <a:t>Fit: görbe illesztés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429000" cy="4159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smtClean="0"/>
              <a:t>Maxwell-féle sebesség eloszlás</a:t>
            </a:r>
            <a:endParaRPr lang="en-US" sz="200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718532" y="1752599"/>
            <a:ext cx="3968268" cy="422275"/>
          </a:xfrm>
        </p:spPr>
        <p:txBody>
          <a:bodyPr>
            <a:normAutofit lnSpcReduction="10000"/>
          </a:bodyPr>
          <a:lstStyle/>
          <a:p>
            <a:r>
              <a:rPr lang="en-US" smtClean="0"/>
              <a:t>Momentum számítás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457200" y="609600"/>
            <a:ext cx="82296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accent2">
                    <a:lumMod val="75000"/>
                  </a:schemeClr>
                </a:solidFill>
              </a:rPr>
              <a:t>Napszél paraméterek számítása</a:t>
            </a:r>
            <a:endParaRPr lang="en-US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0" y="6138807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ym typeface="Wingdings"/>
              </a:rPr>
              <a:t> Opitz [2007] PhD thesis (University of Bern)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12954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chemeClr val="accent2">
                    <a:lumMod val="75000"/>
                  </a:schemeClr>
                </a:solidFill>
              </a:rPr>
              <a:t>Sebesség (u), s</a:t>
            </a:r>
            <a:r>
              <a:rPr lang="hu-HU" sz="2000" b="1" smtClean="0">
                <a:solidFill>
                  <a:schemeClr val="accent2">
                    <a:lumMod val="75000"/>
                  </a:schemeClr>
                </a:solidFill>
              </a:rPr>
              <a:t>ű</a:t>
            </a:r>
            <a:r>
              <a:rPr lang="en-US" sz="2000" b="1" smtClean="0">
                <a:solidFill>
                  <a:schemeClr val="accent2">
                    <a:lumMod val="75000"/>
                  </a:schemeClr>
                </a:solidFill>
              </a:rPr>
              <a:t>r</a:t>
            </a:r>
            <a:r>
              <a:rPr lang="hu-HU" sz="2000" b="1" smtClean="0">
                <a:solidFill>
                  <a:schemeClr val="accent2">
                    <a:lumMod val="75000"/>
                  </a:schemeClr>
                </a:solidFill>
              </a:rPr>
              <a:t>ű</a:t>
            </a:r>
            <a:r>
              <a:rPr lang="en-US" sz="2000" b="1" smtClean="0">
                <a:solidFill>
                  <a:schemeClr val="accent2">
                    <a:lumMod val="75000"/>
                  </a:schemeClr>
                </a:solidFill>
              </a:rPr>
              <a:t>ség (n) és h</a:t>
            </a:r>
            <a:r>
              <a:rPr lang="hu-HU" sz="2000" b="1" smtClean="0">
                <a:solidFill>
                  <a:schemeClr val="accent2">
                    <a:lumMod val="75000"/>
                  </a:schemeClr>
                </a:solidFill>
              </a:rPr>
              <a:t>ő</a:t>
            </a:r>
            <a:r>
              <a:rPr lang="en-US" sz="2000" b="1" smtClean="0">
                <a:solidFill>
                  <a:schemeClr val="accent2">
                    <a:lumMod val="75000"/>
                  </a:schemeClr>
                </a:solidFill>
              </a:rPr>
              <a:t>mérséklet (T) számítása a mért sebesség eloszlásokból</a:t>
            </a:r>
            <a:endParaRPr lang="en-US" sz="2000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57400" y="5052536"/>
            <a:ext cx="1219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smtClean="0">
                <a:solidFill>
                  <a:srgbClr val="C00000"/>
                </a:solidFill>
              </a:rPr>
              <a:t>u = 300 km/s</a:t>
            </a:r>
          </a:p>
          <a:p>
            <a:r>
              <a:rPr lang="en-US" sz="1400" smtClean="0">
                <a:solidFill>
                  <a:srgbClr val="C00000"/>
                </a:solidFill>
              </a:rPr>
              <a:t>n = 10 cm</a:t>
            </a:r>
            <a:r>
              <a:rPr lang="en-US" sz="1400" baseline="30000" smtClean="0">
                <a:solidFill>
                  <a:srgbClr val="C00000"/>
                </a:solidFill>
              </a:rPr>
              <a:t>-3</a:t>
            </a:r>
            <a:endParaRPr lang="en-US" sz="1400" smtClean="0">
              <a:solidFill>
                <a:srgbClr val="C00000"/>
              </a:solidFill>
            </a:endParaRPr>
          </a:p>
          <a:p>
            <a:r>
              <a:rPr lang="en-US" sz="1400" smtClean="0">
                <a:solidFill>
                  <a:srgbClr val="C00000"/>
                </a:solidFill>
              </a:rPr>
              <a:t>v</a:t>
            </a:r>
            <a:r>
              <a:rPr lang="en-US" sz="1400" baseline="-25000" smtClean="0">
                <a:solidFill>
                  <a:srgbClr val="C00000"/>
                </a:solidFill>
              </a:rPr>
              <a:t>th</a:t>
            </a:r>
            <a:r>
              <a:rPr lang="en-US" sz="1400" smtClean="0">
                <a:solidFill>
                  <a:srgbClr val="C00000"/>
                </a:solidFill>
              </a:rPr>
              <a:t> = 30 km/s</a:t>
            </a:r>
            <a:endParaRPr lang="en-US" sz="1400">
              <a:solidFill>
                <a:srgbClr val="C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934" y="2201524"/>
            <a:ext cx="5042065" cy="392865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9606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457200" y="609600"/>
            <a:ext cx="82296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accent2">
                    <a:lumMod val="75000"/>
                  </a:schemeClr>
                </a:solidFill>
              </a:rPr>
              <a:t>A napszél </a:t>
            </a:r>
            <a:r>
              <a:rPr lang="en-US" b="1">
                <a:solidFill>
                  <a:schemeClr val="accent2">
                    <a:lumMod val="75000"/>
                  </a:schemeClr>
                </a:solidFill>
              </a:rPr>
              <a:t>jellemzői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57" y="1752600"/>
            <a:ext cx="8714286" cy="38571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62200" y="5992959"/>
            <a:ext cx="6476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chemeClr val="accent2">
                    <a:lumMod val="75000"/>
                  </a:schemeClr>
                </a:solidFill>
                <a:sym typeface="Wingdings"/>
              </a:rPr>
              <a:t>  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</a:rPr>
              <a:t>http</a:t>
            </a: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://www.sp.ph.ic.ac.uk/~mkd/AdvancedOption2Handout.pdf</a:t>
            </a:r>
          </a:p>
        </p:txBody>
      </p:sp>
    </p:spTree>
    <p:extLst>
      <p:ext uri="{BB962C8B-B14F-4D97-AF65-F5344CB8AC3E}">
        <p14:creationId xmlns:p14="http://schemas.microsoft.com/office/powerpoint/2010/main" val="289887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457200" y="609600"/>
            <a:ext cx="82296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accent2">
                    <a:lumMod val="75000"/>
                  </a:schemeClr>
                </a:solidFill>
              </a:rPr>
              <a:t>A napszél változásai</a:t>
            </a:r>
            <a:endParaRPr lang="en-US" b="1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26019"/>
            <a:ext cx="3200400" cy="2812781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1000" y="5867400"/>
            <a:ext cx="4038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>
                <a:solidFill>
                  <a:prstClr val="black"/>
                </a:solidFill>
                <a:sym typeface="Wingdings"/>
              </a:rPr>
              <a:t>  </a:t>
            </a:r>
            <a:r>
              <a:rPr lang="en-US" sz="1600">
                <a:solidFill>
                  <a:prstClr val="black"/>
                </a:solidFill>
              </a:rPr>
              <a:t>Opitz, </a:t>
            </a:r>
            <a:r>
              <a:rPr lang="hu-HU" sz="1600" smtClean="0">
                <a:solidFill>
                  <a:prstClr val="black"/>
                </a:solidFill>
              </a:rPr>
              <a:t>Karrer, Wurz</a:t>
            </a:r>
            <a:r>
              <a:rPr lang="en-US" sz="1600" smtClean="0">
                <a:solidFill>
                  <a:prstClr val="black"/>
                </a:solidFill>
              </a:rPr>
              <a:t> </a:t>
            </a:r>
            <a:r>
              <a:rPr lang="en-US" sz="1600">
                <a:solidFill>
                  <a:prstClr val="black"/>
                </a:solidFill>
              </a:rPr>
              <a:t>et al. </a:t>
            </a:r>
            <a:r>
              <a:rPr lang="en-US" sz="1600" smtClean="0">
                <a:solidFill>
                  <a:prstClr val="black"/>
                </a:solidFill>
              </a:rPr>
              <a:t>20</a:t>
            </a:r>
            <a:r>
              <a:rPr lang="hu-HU" sz="1600" smtClean="0">
                <a:solidFill>
                  <a:prstClr val="black"/>
                </a:solidFill>
              </a:rPr>
              <a:t>09</a:t>
            </a:r>
            <a:r>
              <a:rPr lang="en-US" sz="1600" smtClean="0">
                <a:solidFill>
                  <a:prstClr val="black"/>
                </a:solidFill>
              </a:rPr>
              <a:t> </a:t>
            </a:r>
            <a:r>
              <a:rPr lang="hu-HU" sz="1600" smtClean="0">
                <a:solidFill>
                  <a:prstClr val="black"/>
                </a:solidFill>
              </a:rPr>
              <a:t>Sol</a:t>
            </a:r>
            <a:r>
              <a:rPr lang="en-US" sz="1600" smtClean="0">
                <a:solidFill>
                  <a:prstClr val="black"/>
                </a:solidFill>
              </a:rPr>
              <a:t>ar </a:t>
            </a:r>
            <a:r>
              <a:rPr lang="hu-HU" sz="1600" smtClean="0">
                <a:solidFill>
                  <a:prstClr val="black"/>
                </a:solidFill>
              </a:rPr>
              <a:t>Phys</a:t>
            </a:r>
            <a:r>
              <a:rPr lang="en-US" sz="1600" smtClean="0">
                <a:solidFill>
                  <a:prstClr val="black"/>
                </a:solidFill>
              </a:rPr>
              <a:t>ics</a:t>
            </a:r>
            <a:endParaRPr lang="en-US" sz="1600">
              <a:solidFill>
                <a:prstClr val="black"/>
              </a:solidFill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65934"/>
            <a:ext cx="4327914" cy="5190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3200" y="245006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STEREO PLASTIC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04800" y="1501914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smtClean="0"/>
              <a:t>A napszél időbeli fejlődésének vizsgálata a térbeli változások kiküszöbölésével.</a:t>
            </a:r>
            <a:endParaRPr lang="en-US" sz="200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269" y="2819400"/>
            <a:ext cx="1490662" cy="339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545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457200" y="609600"/>
            <a:ext cx="82296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accent2">
                    <a:lumMod val="75000"/>
                  </a:schemeClr>
                </a:solidFill>
              </a:rPr>
              <a:t>A napszél változásai</a:t>
            </a:r>
            <a:endParaRPr lang="en-US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5867400"/>
            <a:ext cx="4038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>
                <a:solidFill>
                  <a:prstClr val="black"/>
                </a:solidFill>
                <a:sym typeface="Wingdings"/>
              </a:rPr>
              <a:t>  </a:t>
            </a:r>
            <a:r>
              <a:rPr lang="en-US" sz="1600">
                <a:solidFill>
                  <a:prstClr val="black"/>
                </a:solidFill>
              </a:rPr>
              <a:t>Opitz, </a:t>
            </a:r>
            <a:r>
              <a:rPr lang="hu-HU" sz="1600" smtClean="0">
                <a:solidFill>
                  <a:prstClr val="black"/>
                </a:solidFill>
              </a:rPr>
              <a:t>Karrer, Wurz</a:t>
            </a:r>
            <a:r>
              <a:rPr lang="en-US" sz="1600" smtClean="0">
                <a:solidFill>
                  <a:prstClr val="black"/>
                </a:solidFill>
              </a:rPr>
              <a:t> </a:t>
            </a:r>
            <a:r>
              <a:rPr lang="en-US" sz="1600">
                <a:solidFill>
                  <a:prstClr val="black"/>
                </a:solidFill>
              </a:rPr>
              <a:t>et al. </a:t>
            </a:r>
            <a:r>
              <a:rPr lang="en-US" sz="1600" smtClean="0">
                <a:solidFill>
                  <a:prstClr val="black"/>
                </a:solidFill>
              </a:rPr>
              <a:t>20</a:t>
            </a:r>
            <a:r>
              <a:rPr lang="hu-HU" sz="1600" smtClean="0">
                <a:solidFill>
                  <a:prstClr val="black"/>
                </a:solidFill>
              </a:rPr>
              <a:t>09</a:t>
            </a:r>
            <a:r>
              <a:rPr lang="en-US" sz="1600" smtClean="0">
                <a:solidFill>
                  <a:prstClr val="black"/>
                </a:solidFill>
              </a:rPr>
              <a:t> </a:t>
            </a:r>
            <a:r>
              <a:rPr lang="hu-HU" sz="1600" smtClean="0">
                <a:solidFill>
                  <a:prstClr val="black"/>
                </a:solidFill>
              </a:rPr>
              <a:t>Sol</a:t>
            </a:r>
            <a:r>
              <a:rPr lang="en-US" sz="1600" smtClean="0">
                <a:solidFill>
                  <a:prstClr val="black"/>
                </a:solidFill>
              </a:rPr>
              <a:t>ar </a:t>
            </a:r>
            <a:r>
              <a:rPr lang="hu-HU" sz="1600" smtClean="0">
                <a:solidFill>
                  <a:prstClr val="black"/>
                </a:solidFill>
              </a:rPr>
              <a:t>Phys</a:t>
            </a:r>
            <a:r>
              <a:rPr lang="en-US" sz="1600" smtClean="0">
                <a:solidFill>
                  <a:prstClr val="black"/>
                </a:solidFill>
              </a:rPr>
              <a:t>ics</a:t>
            </a:r>
            <a:endParaRPr lang="en-US" sz="160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09" y="1676400"/>
            <a:ext cx="4143191" cy="412982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57800" y="1996226"/>
            <a:ext cx="335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T: temporal evolution</a:t>
            </a:r>
          </a:p>
          <a:p>
            <a:r>
              <a:rPr lang="en-US" sz="2000" dirty="0" smtClean="0"/>
              <a:t>solar wind source changed from STB to STA due to coronal hole closing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5257800" y="3410034"/>
            <a:ext cx="3352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S</a:t>
            </a:r>
            <a:r>
              <a:rPr lang="en-US" sz="2000" b="1" dirty="0" smtClean="0">
                <a:solidFill>
                  <a:srgbClr val="00B050"/>
                </a:solidFill>
              </a:rPr>
              <a:t>: spatial variation</a:t>
            </a:r>
          </a:p>
          <a:p>
            <a:r>
              <a:rPr lang="en-US" sz="2000" dirty="0" smtClean="0"/>
              <a:t>exceptionally </a:t>
            </a:r>
            <a:r>
              <a:rPr lang="en-US" sz="2000" dirty="0"/>
              <a:t>high latitudinal velocity gradient along the 2.2° </a:t>
            </a:r>
            <a:r>
              <a:rPr lang="en-US" sz="2000" dirty="0" smtClean="0"/>
              <a:t>latitudinal </a:t>
            </a:r>
            <a:r>
              <a:rPr lang="en-US" sz="2000" dirty="0"/>
              <a:t>difference between STB and </a:t>
            </a:r>
            <a:r>
              <a:rPr lang="en-US" sz="2000" dirty="0" smtClean="0"/>
              <a:t>STA due to a nearby coronal hole</a:t>
            </a:r>
            <a:endParaRPr lang="en-US" sz="20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3124200" y="2105890"/>
            <a:ext cx="0" cy="312420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962400" y="2105890"/>
            <a:ext cx="0" cy="312420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581400" y="2105890"/>
            <a:ext cx="0" cy="312420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165765" y="4038600"/>
            <a:ext cx="381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T</a:t>
            </a:r>
            <a:endParaRPr lang="en-US" sz="5400" b="1" cap="none" spc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81400" y="4038600"/>
            <a:ext cx="381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</a:t>
            </a:r>
            <a:endParaRPr lang="en-US" sz="5400" b="1" cap="none" spc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42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457200" y="609600"/>
            <a:ext cx="82296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CME = Coronal Mass Ejection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60" y="1619939"/>
            <a:ext cx="6480175" cy="440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0" y="5952226"/>
            <a:ext cx="3240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smtClean="0">
                <a:sym typeface="Wingdings"/>
              </a:rPr>
              <a:t>   </a:t>
            </a:r>
            <a:r>
              <a:rPr lang="en-GB" sz="1600" smtClean="0"/>
              <a:t>Luhmann and STEREO team</a:t>
            </a:r>
            <a:endParaRPr lang="en-GB" sz="160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480447" y="3124199"/>
            <a:ext cx="29718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149" y="1456427"/>
            <a:ext cx="2540098" cy="1637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912149" y="1456427"/>
            <a:ext cx="641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SDO</a:t>
            </a:r>
            <a:endParaRPr lang="en-GB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00" y="3132826"/>
            <a:ext cx="793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SOHO</a:t>
            </a:r>
            <a:endParaRPr lang="en-GB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505200" y="1641093"/>
            <a:ext cx="2286000" cy="184666"/>
          </a:xfrm>
          <a:prstGeom prst="straightConnector1">
            <a:avLst/>
          </a:prstGeom>
          <a:ln w="158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452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457200" y="609600"/>
            <a:ext cx="82296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accent2">
                    <a:lumMod val="75000"/>
                  </a:schemeClr>
                </a:solidFill>
              </a:rPr>
              <a:t>CME megfigyelése és hatása</a:t>
            </a:r>
            <a:endParaRPr lang="en-US" b="1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4" descr="current_c2smal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50948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443126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/>
              <a:t>SOHO</a:t>
            </a:r>
            <a:endParaRPr lang="en-GB"/>
          </a:p>
        </p:txBody>
      </p:sp>
      <p:pic>
        <p:nvPicPr>
          <p:cNvPr id="8" name="Picture 2" descr="the motion of Comet Encke and its tail as it approached the sun in April 200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814423"/>
            <a:ext cx="50292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406106" y="5715000"/>
            <a:ext cx="7315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/>
              <a:t>http://www.nasa.gov/feature/goddard/comet-encke-a-solar-windsock-observed-by-nasa-s-stereo</a:t>
            </a:r>
          </a:p>
        </p:txBody>
      </p:sp>
    </p:spTree>
    <p:extLst>
      <p:ext uri="{BB962C8B-B14F-4D97-AF65-F5344CB8AC3E}">
        <p14:creationId xmlns:p14="http://schemas.microsoft.com/office/powerpoint/2010/main" val="289737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pic>
        <p:nvPicPr>
          <p:cNvPr id="5" name="Picture 2" descr="http://iswa.gsfc.nasa.gov/downloads/20120123_052000_anim.tim-de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76" y="1295400"/>
            <a:ext cx="8755738" cy="547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457200" y="609600"/>
            <a:ext cx="82296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accent2">
                    <a:lumMod val="75000"/>
                  </a:schemeClr>
                </a:solidFill>
              </a:rPr>
              <a:t>A napszél MHD modelje</a:t>
            </a:r>
            <a:endParaRPr lang="en-US" b="1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75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457200" y="609600"/>
            <a:ext cx="82296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accent2">
                    <a:lumMod val="75000"/>
                  </a:schemeClr>
                </a:solidFill>
              </a:rPr>
              <a:t>A napszél kölcsönhatása</a:t>
            </a:r>
            <a:endParaRPr lang="en-US" b="1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5715000" cy="456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72200" y="1905000"/>
            <a:ext cx="2819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/>
              <a:t>Vénusz:</a:t>
            </a:r>
          </a:p>
          <a:p>
            <a:r>
              <a:rPr lang="en-US" sz="2000" smtClean="0"/>
              <a:t>Nincs mágneses tér.</a:t>
            </a:r>
          </a:p>
          <a:p>
            <a:endParaRPr lang="hu-HU" sz="2000" smtClean="0"/>
          </a:p>
          <a:p>
            <a:endParaRPr lang="en-US" sz="2000" smtClean="0"/>
          </a:p>
          <a:p>
            <a:r>
              <a:rPr lang="en-US" sz="2000" b="1" smtClean="0"/>
              <a:t>Föld:</a:t>
            </a:r>
          </a:p>
          <a:p>
            <a:r>
              <a:rPr lang="en-US" sz="2000" smtClean="0"/>
              <a:t>Erős mágneses tér.</a:t>
            </a:r>
          </a:p>
          <a:p>
            <a:endParaRPr lang="hu-HU" sz="2000" smtClean="0"/>
          </a:p>
          <a:p>
            <a:endParaRPr lang="en-US" sz="2000" smtClean="0"/>
          </a:p>
          <a:p>
            <a:r>
              <a:rPr lang="en-US" sz="2000" b="1" smtClean="0"/>
              <a:t>Mars:</a:t>
            </a:r>
          </a:p>
          <a:p>
            <a:r>
              <a:rPr lang="en-US" sz="2000" smtClean="0"/>
              <a:t>Nincs belső eredetű mágneses tér, csak gyenge lokális anomáliák.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" y="6178152"/>
            <a:ext cx="304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Forrás: Európai Űrügynökség.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46188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b="1">
                <a:solidFill>
                  <a:schemeClr val="accent2">
                    <a:lumMod val="75000"/>
                  </a:schemeClr>
                </a:solidFill>
              </a:rPr>
              <a:t>5</a:t>
            </a:r>
            <a:r>
              <a:rPr lang="en-US" sz="5400" b="1" smtClean="0">
                <a:solidFill>
                  <a:schemeClr val="accent2">
                    <a:lumMod val="75000"/>
                  </a:schemeClr>
                </a:solidFill>
              </a:rPr>
              <a:t>. Napszél</a:t>
            </a:r>
            <a:endParaRPr lang="en-US" sz="5400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762000"/>
          </a:xfrm>
        </p:spPr>
        <p:txBody>
          <a:bodyPr>
            <a:noAutofit/>
          </a:bodyPr>
          <a:lstStyle/>
          <a:p>
            <a:r>
              <a:rPr lang="en-US" sz="4000" smtClean="0">
                <a:solidFill>
                  <a:schemeClr val="tx1"/>
                </a:solidFill>
              </a:rPr>
              <a:t>Opitz Andrea és Madár Ákos</a:t>
            </a:r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296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Időjárás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2701925"/>
          </a:xfrm>
        </p:spPr>
        <p:txBody>
          <a:bodyPr/>
          <a:lstStyle/>
          <a:p>
            <a:r>
              <a:rPr lang="en-US" smtClean="0"/>
              <a:t>Szél</a:t>
            </a:r>
          </a:p>
          <a:p>
            <a:r>
              <a:rPr lang="en-US" smtClean="0"/>
              <a:t>Szélsebesség (km/h)</a:t>
            </a:r>
          </a:p>
          <a:p>
            <a:r>
              <a:rPr lang="en-US"/>
              <a:t>Légh</a:t>
            </a:r>
            <a:r>
              <a:rPr lang="hu-HU"/>
              <a:t>ő</a:t>
            </a:r>
            <a:r>
              <a:rPr lang="en-US" smtClean="0"/>
              <a:t>mérséklet (skalár)</a:t>
            </a:r>
            <a:endParaRPr lang="en-US"/>
          </a:p>
          <a:p>
            <a:r>
              <a:rPr lang="en-US" smtClean="0"/>
              <a:t>Felh</a:t>
            </a:r>
            <a:r>
              <a:rPr lang="hu-HU"/>
              <a:t>ő</a:t>
            </a:r>
            <a:endParaRPr lang="en-US" smtClean="0"/>
          </a:p>
          <a:p>
            <a:r>
              <a:rPr lang="en-US" smtClean="0"/>
              <a:t>Vihar</a:t>
            </a:r>
          </a:p>
          <a:p>
            <a:r>
              <a:rPr lang="en-US" smtClean="0"/>
              <a:t>Zápor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mtClean="0"/>
              <a:t>Ű</a:t>
            </a:r>
            <a:r>
              <a:rPr lang="hu-HU" smtClean="0"/>
              <a:t>ridőjárás</a:t>
            </a:r>
            <a:endParaRPr lang="hu-H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319588" cy="2701925"/>
          </a:xfrm>
        </p:spPr>
        <p:txBody>
          <a:bodyPr/>
          <a:lstStyle/>
          <a:p>
            <a:r>
              <a:rPr lang="en-US" dirty="0" err="1" smtClean="0"/>
              <a:t>Napszél</a:t>
            </a:r>
            <a:endParaRPr lang="en-US" dirty="0" smtClean="0"/>
          </a:p>
          <a:p>
            <a:r>
              <a:rPr lang="en-US" dirty="0" err="1" smtClean="0"/>
              <a:t>Napszél</a:t>
            </a:r>
            <a:r>
              <a:rPr lang="en-US" dirty="0" smtClean="0"/>
              <a:t> </a:t>
            </a:r>
            <a:r>
              <a:rPr lang="en-US" dirty="0" err="1" smtClean="0"/>
              <a:t>sebessége</a:t>
            </a:r>
            <a:r>
              <a:rPr lang="en-US" dirty="0" smtClean="0"/>
              <a:t> (km/s)</a:t>
            </a:r>
          </a:p>
          <a:p>
            <a:r>
              <a:rPr lang="en-US" dirty="0" err="1"/>
              <a:t>Plazma</a:t>
            </a:r>
            <a:r>
              <a:rPr lang="en-US" dirty="0"/>
              <a:t> h</a:t>
            </a:r>
            <a:r>
              <a:rPr lang="hu-HU" dirty="0"/>
              <a:t>ő</a:t>
            </a:r>
            <a:r>
              <a:rPr lang="en-US" dirty="0" err="1" smtClean="0"/>
              <a:t>mérséklete</a:t>
            </a:r>
            <a:r>
              <a:rPr lang="en-US" dirty="0" smtClean="0"/>
              <a:t> (</a:t>
            </a:r>
            <a:r>
              <a:rPr lang="en-US" dirty="0" err="1" smtClean="0"/>
              <a:t>tenzor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err="1" smtClean="0"/>
              <a:t>Mágneses</a:t>
            </a:r>
            <a:r>
              <a:rPr lang="en-US" dirty="0" smtClean="0"/>
              <a:t> </a:t>
            </a:r>
            <a:r>
              <a:rPr lang="en-US" dirty="0" err="1" smtClean="0"/>
              <a:t>felh</a:t>
            </a:r>
            <a:r>
              <a:rPr lang="hu-HU" dirty="0"/>
              <a:t>ő</a:t>
            </a:r>
            <a:endParaRPr lang="en-US" dirty="0" smtClean="0"/>
          </a:p>
          <a:p>
            <a:r>
              <a:rPr lang="en-US" dirty="0" err="1" smtClean="0"/>
              <a:t>Mágneses</a:t>
            </a:r>
            <a:r>
              <a:rPr lang="en-US" dirty="0" smtClean="0"/>
              <a:t> </a:t>
            </a:r>
            <a:r>
              <a:rPr lang="en-US" dirty="0" err="1" smtClean="0"/>
              <a:t>vihar</a:t>
            </a:r>
            <a:endParaRPr lang="en-US" dirty="0" smtClean="0"/>
          </a:p>
          <a:p>
            <a:r>
              <a:rPr lang="en-US" dirty="0" err="1"/>
              <a:t>Részecske</a:t>
            </a:r>
            <a:r>
              <a:rPr lang="en-US" dirty="0"/>
              <a:t> </a:t>
            </a:r>
            <a:r>
              <a:rPr lang="en-US" dirty="0" err="1" smtClean="0"/>
              <a:t>zápor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457200" y="609600"/>
            <a:ext cx="82296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accent2">
                    <a:lumMod val="75000"/>
                  </a:schemeClr>
                </a:solidFill>
              </a:rPr>
              <a:t>Időjárás - űridőjárás</a:t>
            </a:r>
            <a:endParaRPr lang="en-US" b="1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773564"/>
            <a:ext cx="2819400" cy="1821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800600"/>
            <a:ext cx="3810000" cy="165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" y="6459379"/>
            <a:ext cx="3124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/>
              <a:t>http://www.nps.gov/romo/planyourvisit/weather.htm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49964" y="6579078"/>
            <a:ext cx="393541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/>
              <a:t>http://</a:t>
            </a:r>
            <a:r>
              <a:rPr lang="en-US" sz="1000" smtClean="0"/>
              <a:t>stereo.gsfc.nasa.gov/img/spaceweather/preview/tricompSW.jpg </a:t>
            </a: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85769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581400"/>
          </a:xfrm>
        </p:spPr>
        <p:txBody>
          <a:bodyPr>
            <a:normAutofit/>
          </a:bodyPr>
          <a:lstStyle/>
          <a:p>
            <a:r>
              <a:rPr lang="en-US" sz="2400" smtClean="0"/>
              <a:t>Mi a napszél összetétele, hogyan terjed és mik a paraméterei?</a:t>
            </a:r>
          </a:p>
          <a:p>
            <a:r>
              <a:rPr lang="en-US" sz="2400" smtClean="0"/>
              <a:t>Milyen típusú napszelet ismerünk és milyen ezek eloszlása a napciklus során?</a:t>
            </a:r>
          </a:p>
          <a:p>
            <a:r>
              <a:rPr lang="en-US" sz="2400" smtClean="0"/>
              <a:t>Mi a "Corotating Interaction Region" és hogyan alakul ki?</a:t>
            </a:r>
          </a:p>
          <a:p>
            <a:r>
              <a:rPr lang="en-US" sz="2400" smtClean="0"/>
              <a:t>Mi a "Coronal Mass Ejection" és mik a tulajdonságai?</a:t>
            </a:r>
          </a:p>
          <a:p>
            <a:r>
              <a:rPr lang="en-US" sz="2400" smtClean="0"/>
              <a:t>Mely napszondák vizsgálják a Napot és a napszelet?</a:t>
            </a:r>
          </a:p>
          <a:p>
            <a:r>
              <a:rPr lang="en-US" sz="2400" smtClean="0"/>
              <a:t>Hogyan változhat a napszél térben és id</a:t>
            </a:r>
            <a:r>
              <a:rPr lang="hu-HU" sz="2400" smtClean="0"/>
              <a:t>ő</a:t>
            </a:r>
            <a:r>
              <a:rPr lang="en-US" sz="2400" smtClean="0"/>
              <a:t>ben?</a:t>
            </a:r>
          </a:p>
          <a:p>
            <a:r>
              <a:rPr lang="en-US" sz="2400" smtClean="0"/>
              <a:t>Mit jelent a girotropikus sebesség eloszlás a napszélben?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457200" y="609600"/>
            <a:ext cx="82296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accent2">
                    <a:lumMod val="75000"/>
                  </a:schemeClr>
                </a:solidFill>
              </a:rPr>
              <a:t>Napszél: ellenőrző kérdések</a:t>
            </a:r>
            <a:endParaRPr lang="en-US" b="1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37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457200" y="609600"/>
            <a:ext cx="82296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Ajánlott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irodalom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9818" y="4114800"/>
            <a:ext cx="8544795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1" smtClean="0">
                <a:solidFill>
                  <a:srgbClr val="C00000"/>
                </a:solidFill>
              </a:rPr>
              <a:t>Videók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ISSI lecture series:  </a:t>
            </a:r>
            <a:r>
              <a:rPr lang="en-US" i="1">
                <a:solidFill>
                  <a:srgbClr val="0070C0"/>
                </a:solidFill>
              </a:rPr>
              <a:t>https://www.issibern.ch/index.php/spotlight/online-seminars-game-changers/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smtClean="0"/>
              <a:t>CME versus flare:  </a:t>
            </a:r>
            <a:r>
              <a:rPr lang="en-US" i="1" smtClean="0">
                <a:solidFill>
                  <a:srgbClr val="0070C0"/>
                </a:solidFill>
              </a:rPr>
              <a:t>https</a:t>
            </a:r>
            <a:r>
              <a:rPr lang="en-US" i="1">
                <a:solidFill>
                  <a:srgbClr val="0070C0"/>
                </a:solidFill>
              </a:rPr>
              <a:t>://</a:t>
            </a:r>
            <a:r>
              <a:rPr lang="en-US" i="1" smtClean="0">
                <a:solidFill>
                  <a:srgbClr val="0070C0"/>
                </a:solidFill>
              </a:rPr>
              <a:t>www.youtube.com/watch?v=TWjtYSRlOUI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smtClean="0"/>
              <a:t>CME201207:</a:t>
            </a:r>
            <a:r>
              <a:rPr lang="en-US" smtClean="0"/>
              <a:t>  </a:t>
            </a:r>
            <a:r>
              <a:rPr lang="en-US" i="1" smtClean="0">
                <a:solidFill>
                  <a:srgbClr val="0070C0"/>
                </a:solidFill>
              </a:rPr>
              <a:t>https</a:t>
            </a:r>
            <a:r>
              <a:rPr lang="en-US" i="1">
                <a:solidFill>
                  <a:srgbClr val="0070C0"/>
                </a:solidFill>
              </a:rPr>
              <a:t>://www.youtube.com/watch?v=sg3NAdOYp8Q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smtClean="0"/>
              <a:t>Sun:</a:t>
            </a:r>
            <a:r>
              <a:rPr lang="en-US" smtClean="0"/>
              <a:t>  </a:t>
            </a:r>
            <a:r>
              <a:rPr lang="en-US" i="1" smtClean="0">
                <a:solidFill>
                  <a:srgbClr val="0070C0"/>
                </a:solidFill>
              </a:rPr>
              <a:t>https</a:t>
            </a:r>
            <a:r>
              <a:rPr lang="en-US" i="1">
                <a:solidFill>
                  <a:srgbClr val="0070C0"/>
                </a:solidFill>
              </a:rPr>
              <a:t>://</a:t>
            </a:r>
            <a:r>
              <a:rPr lang="en-US" i="1" smtClean="0">
                <a:solidFill>
                  <a:srgbClr val="0070C0"/>
                </a:solidFill>
              </a:rPr>
              <a:t>www.youtube.com/watch?v=lpzCSZ7Eerc#t=199.681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smtClean="0"/>
              <a:t>Solar documentary (~45 min):</a:t>
            </a:r>
            <a:r>
              <a:rPr lang="en-US" smtClean="0"/>
              <a:t>  </a:t>
            </a:r>
            <a:r>
              <a:rPr lang="en-US" i="1" smtClean="0">
                <a:solidFill>
                  <a:srgbClr val="0070C0"/>
                </a:solidFill>
              </a:rPr>
              <a:t>https</a:t>
            </a:r>
            <a:r>
              <a:rPr lang="en-US" i="1">
                <a:solidFill>
                  <a:srgbClr val="0070C0"/>
                </a:solidFill>
              </a:rPr>
              <a:t>://</a:t>
            </a:r>
            <a:r>
              <a:rPr lang="en-US" i="1" smtClean="0">
                <a:solidFill>
                  <a:srgbClr val="0070C0"/>
                </a:solidFill>
              </a:rPr>
              <a:t>www.youtube.com/watch?v=C2FETG7tCF0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SDO dupla </a:t>
            </a:r>
            <a:r>
              <a:rPr lang="en-US" b="1" smtClean="0"/>
              <a:t>napfogyatkozás:</a:t>
            </a:r>
            <a:r>
              <a:rPr lang="en-US" smtClean="0"/>
              <a:t>  </a:t>
            </a:r>
            <a:r>
              <a:rPr lang="en-US" i="1" smtClean="0">
                <a:solidFill>
                  <a:srgbClr val="0070C0"/>
                </a:solidFill>
              </a:rPr>
              <a:t>https</a:t>
            </a:r>
            <a:r>
              <a:rPr lang="en-US" i="1">
                <a:solidFill>
                  <a:srgbClr val="0070C0"/>
                </a:solidFill>
              </a:rPr>
              <a:t>://</a:t>
            </a:r>
            <a:r>
              <a:rPr lang="en-US" i="1" smtClean="0">
                <a:solidFill>
                  <a:srgbClr val="0070C0"/>
                </a:solidFill>
              </a:rPr>
              <a:t>www.youtube.com/watch?v=yqQ3bvVQuD8</a:t>
            </a:r>
            <a:endParaRPr lang="en-US" i="1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25908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/>
              <a:t>Russell-Luhmann-Strangeway [2016] book: </a:t>
            </a:r>
            <a:r>
              <a:rPr lang="en-US" sz="1800" i="1"/>
              <a:t>Space Physics - An </a:t>
            </a:r>
            <a:r>
              <a:rPr lang="en-US" sz="1800" i="1" smtClean="0"/>
              <a:t>introduction</a:t>
            </a:r>
            <a:endParaRPr lang="en-US" sz="1800"/>
          </a:p>
          <a:p>
            <a:pPr marL="0" indent="0">
              <a:spcBef>
                <a:spcPts val="0"/>
              </a:spcBef>
              <a:buNone/>
            </a:pPr>
            <a:r>
              <a:rPr lang="en-US" sz="1800" smtClean="0"/>
              <a:t>	</a:t>
            </a:r>
            <a:r>
              <a:rPr lang="en-US" sz="1800" i="1" smtClean="0">
                <a:solidFill>
                  <a:srgbClr val="0070C0"/>
                </a:solidFill>
              </a:rPr>
              <a:t>https</a:t>
            </a:r>
            <a:r>
              <a:rPr lang="en-US" sz="1800" i="1">
                <a:solidFill>
                  <a:srgbClr val="0070C0"/>
                </a:solidFill>
              </a:rPr>
              <a:t>://spacephysics.ucla.edu/index.html</a:t>
            </a:r>
          </a:p>
          <a:p>
            <a:pPr>
              <a:spcBef>
                <a:spcPts val="0"/>
              </a:spcBef>
            </a:pPr>
            <a:r>
              <a:rPr lang="en-US" sz="1800" smtClean="0"/>
              <a:t>Baumjohann </a:t>
            </a:r>
            <a:r>
              <a:rPr lang="en-US" sz="1800"/>
              <a:t>and Treumann [1997] book: </a:t>
            </a:r>
            <a:r>
              <a:rPr lang="en-US" sz="1800" i="1"/>
              <a:t>Basic Space Plasma Physics</a:t>
            </a:r>
            <a:endParaRPr lang="en-US" sz="1800"/>
          </a:p>
          <a:p>
            <a:pPr>
              <a:spcBef>
                <a:spcPts val="0"/>
              </a:spcBef>
            </a:pPr>
            <a:r>
              <a:rPr lang="en-US" sz="1800" smtClean="0"/>
              <a:t>Bevington and Robinson [2003] book: </a:t>
            </a:r>
            <a:r>
              <a:rPr lang="en-US" sz="1800" i="1" smtClean="0"/>
              <a:t>Data Reduction and Error Analysis for the Physical Sciences</a:t>
            </a:r>
          </a:p>
          <a:p>
            <a:pPr>
              <a:spcBef>
                <a:spcPts val="0"/>
              </a:spcBef>
            </a:pPr>
            <a:r>
              <a:rPr lang="en-US" sz="1800" smtClean="0"/>
              <a:t>Pizzo [1978] Journal of Geophysical Research: </a:t>
            </a:r>
            <a:r>
              <a:rPr lang="en-US" sz="1800" i="1" smtClean="0"/>
              <a:t>A Three-Dimensional Model of Corotating Streams in the Solar Wind - I. Theoretical Foundations</a:t>
            </a:r>
          </a:p>
          <a:p>
            <a:pPr>
              <a:spcBef>
                <a:spcPts val="0"/>
              </a:spcBef>
            </a:pPr>
            <a:r>
              <a:rPr lang="en-US" sz="1800" smtClean="0"/>
              <a:t>Forsyth </a:t>
            </a:r>
            <a:r>
              <a:rPr lang="en-US" sz="1800"/>
              <a:t>lecture </a:t>
            </a:r>
            <a:r>
              <a:rPr lang="en-US" sz="1800" smtClean="0"/>
              <a:t>notes [2002]: </a:t>
            </a:r>
            <a:r>
              <a:rPr lang="en-US" sz="1800" i="1">
                <a:solidFill>
                  <a:srgbClr val="0070C0"/>
                </a:solidFill>
              </a:rPr>
              <a:t>http://www.sp.ph.ic.ac.uk/~</a:t>
            </a:r>
            <a:r>
              <a:rPr lang="en-US" sz="1800" i="1" smtClean="0">
                <a:solidFill>
                  <a:srgbClr val="0070C0"/>
                </a:solidFill>
              </a:rPr>
              <a:t>mkd/AdvancedOption2Handout.pdf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20749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chemeClr val="accent2">
                    <a:lumMod val="50000"/>
                  </a:schemeClr>
                </a:solidFill>
              </a:rPr>
              <a:t>A napszél fluktuációi</a:t>
            </a:r>
            <a:endParaRPr lang="hu-H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Madár Ákos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9CD-A28E-41FA-B7DD-1729AA094BE8}" type="slidenum">
              <a:rPr lang="hu-HU" smtClean="0"/>
              <a:pPr/>
              <a:t>23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A Naprendszer fizikája</a:t>
            </a:r>
            <a:endParaRPr lang="hu-H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206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chemeClr val="accent2">
                    <a:lumMod val="50000"/>
                  </a:schemeClr>
                </a:solidFill>
              </a:rPr>
              <a:t>Fluktuációk és turbulencia a napszélben</a:t>
            </a:r>
            <a:endParaRPr lang="hu-H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9CD-A28E-41FA-B7DD-1729AA094BE8}" type="slidenum">
              <a:rPr lang="hu-HU" smtClean="0"/>
              <a:pPr/>
              <a:t>24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A Naprendszer fizikája</a:t>
            </a:r>
            <a:endParaRPr lang="hu-H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206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lcím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Madár Ákos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2511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8596" y="47435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b="1" dirty="0" smtClean="0">
                <a:solidFill>
                  <a:schemeClr val="accent2">
                    <a:lumMod val="50000"/>
                  </a:schemeClr>
                </a:solidFill>
              </a:rPr>
              <a:t>Fluktuációk megfigyelése a napszélben</a:t>
            </a:r>
            <a:endParaRPr lang="hu-H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28596" y="1700808"/>
            <a:ext cx="3714776" cy="465554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hu-HU" sz="2000" dirty="0" smtClean="0"/>
              <a:t>Minek a fluktuációja?</a:t>
            </a:r>
            <a:br>
              <a:rPr lang="hu-HU" sz="2000" dirty="0" smtClean="0"/>
            </a:br>
            <a:r>
              <a:rPr lang="hu-HU" sz="2000" dirty="0" smtClean="0"/>
              <a:t>Jelentőség:</a:t>
            </a:r>
          </a:p>
          <a:p>
            <a:r>
              <a:rPr lang="hu-HU" sz="2000" dirty="0" smtClean="0"/>
              <a:t>Asztrofizikai plazma in-situ vizsgálata</a:t>
            </a:r>
          </a:p>
          <a:p>
            <a:r>
              <a:rPr lang="hu-HU" sz="2000" dirty="0" smtClean="0"/>
              <a:t>Napkorona struktúrák vizsgálata</a:t>
            </a:r>
          </a:p>
          <a:p>
            <a:r>
              <a:rPr lang="hu-HU" sz="2000" dirty="0" smtClean="0"/>
              <a:t>Kozmikus részecskék szóródása</a:t>
            </a:r>
          </a:p>
          <a:p>
            <a:pPr marL="0" indent="0">
              <a:buNone/>
            </a:pPr>
            <a:r>
              <a:rPr lang="hu-HU" sz="2000" dirty="0" smtClean="0"/>
              <a:t>Történet:</a:t>
            </a:r>
          </a:p>
          <a:p>
            <a:r>
              <a:rPr lang="hu-HU" sz="2000" dirty="0" err="1" smtClean="0"/>
              <a:t>Luna</a:t>
            </a:r>
            <a:r>
              <a:rPr lang="hu-HU" sz="2000" dirty="0" smtClean="0"/>
              <a:t>-1,2,3; </a:t>
            </a:r>
            <a:r>
              <a:rPr lang="hu-HU" sz="2000" dirty="0" err="1" smtClean="0"/>
              <a:t>Mariner</a:t>
            </a:r>
            <a:r>
              <a:rPr lang="hu-HU" sz="2000" dirty="0" smtClean="0"/>
              <a:t>-2</a:t>
            </a:r>
          </a:p>
          <a:p>
            <a:r>
              <a:rPr lang="hu-HU" sz="2000" dirty="0" err="1" smtClean="0"/>
              <a:t>Helios</a:t>
            </a:r>
            <a:r>
              <a:rPr lang="hu-HU" sz="2000" dirty="0" smtClean="0"/>
              <a:t> 1-2</a:t>
            </a:r>
          </a:p>
          <a:p>
            <a:r>
              <a:rPr lang="hu-HU" sz="2000" dirty="0" err="1" smtClean="0"/>
              <a:t>Pioneer</a:t>
            </a:r>
            <a:r>
              <a:rPr lang="hu-HU" sz="2000" dirty="0"/>
              <a:t>-</a:t>
            </a:r>
            <a:r>
              <a:rPr lang="hu-HU" sz="2000" dirty="0" smtClean="0"/>
              <a:t>10,11</a:t>
            </a:r>
            <a:r>
              <a:rPr lang="hu-HU" sz="2000" dirty="0"/>
              <a:t>;</a:t>
            </a:r>
            <a:r>
              <a:rPr lang="hu-HU" sz="2000" dirty="0" smtClean="0"/>
              <a:t> Voyager-1,2 </a:t>
            </a:r>
          </a:p>
          <a:p>
            <a:r>
              <a:rPr lang="hu-HU" sz="2000" dirty="0" err="1" smtClean="0"/>
              <a:t>Ulysses</a:t>
            </a:r>
            <a:endParaRPr lang="hu-HU" sz="2000" dirty="0" smtClean="0"/>
          </a:p>
          <a:p>
            <a:r>
              <a:rPr lang="hu-HU" sz="2000" dirty="0" err="1" smtClean="0"/>
              <a:t>Solar</a:t>
            </a:r>
            <a:r>
              <a:rPr lang="hu-HU" sz="2000" dirty="0" smtClean="0"/>
              <a:t> </a:t>
            </a:r>
            <a:r>
              <a:rPr lang="hu-HU" sz="2000" dirty="0" err="1" smtClean="0"/>
              <a:t>Orbiter</a:t>
            </a:r>
            <a:r>
              <a:rPr lang="hu-HU" sz="2000" dirty="0" smtClean="0"/>
              <a:t>, Parker </a:t>
            </a:r>
            <a:r>
              <a:rPr lang="hu-HU" sz="2000" dirty="0" err="1" smtClean="0"/>
              <a:t>Solar</a:t>
            </a:r>
            <a:r>
              <a:rPr lang="hu-HU" sz="2000" dirty="0" smtClean="0"/>
              <a:t> </a:t>
            </a:r>
            <a:r>
              <a:rPr lang="hu-HU" sz="2000" dirty="0" err="1" smtClean="0"/>
              <a:t>Probe</a:t>
            </a:r>
            <a:endParaRPr lang="hu-HU" sz="2000" dirty="0" smtClean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9CD-A28E-41FA-B7DD-1729AA094BE8}" type="slidenum">
              <a:rPr lang="hu-HU" smtClean="0"/>
              <a:pPr/>
              <a:t>25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A Naprendszer fizikája</a:t>
            </a:r>
            <a:endParaRPr lang="hu-H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85133" y="1847452"/>
            <a:ext cx="1329548" cy="168478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822" y="2025072"/>
            <a:ext cx="1772732" cy="132954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513" y="3501008"/>
            <a:ext cx="1530256" cy="1236094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301" y="3504345"/>
            <a:ext cx="2302253" cy="1236094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513" y="4869160"/>
            <a:ext cx="2134871" cy="1200865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686" y="4869160"/>
            <a:ext cx="1733868" cy="1200865"/>
          </a:xfrm>
          <a:prstGeom prst="rect">
            <a:avLst/>
          </a:prstGeom>
        </p:spPr>
      </p:pic>
      <p:sp>
        <p:nvSpPr>
          <p:cNvPr id="16" name="Téglalap 15"/>
          <p:cNvSpPr/>
          <p:nvPr/>
        </p:nvSpPr>
        <p:spPr>
          <a:xfrm>
            <a:off x="6444207" y="2032911"/>
            <a:ext cx="216025" cy="1314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8596" y="47435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b="1" dirty="0" smtClean="0">
                <a:solidFill>
                  <a:schemeClr val="accent2">
                    <a:lumMod val="50000"/>
                  </a:schemeClr>
                </a:solidFill>
              </a:rPr>
              <a:t>Fluktuációk megfigyelése a napszélben: skálák</a:t>
            </a:r>
            <a:endParaRPr lang="hu-H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28596" y="1714489"/>
            <a:ext cx="2991276" cy="4234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000" b="1" dirty="0" err="1" smtClean="0"/>
              <a:t>MHD</a:t>
            </a:r>
            <a:r>
              <a:rPr lang="hu-HU" sz="2000" b="1" dirty="0" smtClean="0"/>
              <a:t> skálák: </a:t>
            </a:r>
            <a:r>
              <a:rPr lang="hu-HU" sz="2000" dirty="0" smtClean="0"/>
              <a:t>10</a:t>
            </a:r>
            <a:r>
              <a:rPr lang="hu-HU" sz="2000" baseline="30000" dirty="0" smtClean="0"/>
              <a:t>4</a:t>
            </a:r>
            <a:r>
              <a:rPr lang="hu-HU" sz="2000" dirty="0" smtClean="0"/>
              <a:t>-10</a:t>
            </a:r>
            <a:r>
              <a:rPr lang="hu-HU" sz="2000" baseline="30000" dirty="0" smtClean="0"/>
              <a:t>7</a:t>
            </a:r>
            <a:r>
              <a:rPr lang="hu-HU" sz="2000" dirty="0" smtClean="0"/>
              <a:t> km, 10</a:t>
            </a:r>
            <a:r>
              <a:rPr lang="hu-HU" sz="2000" baseline="30000" dirty="0" smtClean="0"/>
              <a:t>-4</a:t>
            </a:r>
            <a:r>
              <a:rPr lang="hu-HU" sz="2000" dirty="0" smtClean="0"/>
              <a:t>-10</a:t>
            </a:r>
            <a:r>
              <a:rPr lang="hu-HU" sz="2000" baseline="30000" dirty="0" smtClean="0"/>
              <a:t>-1</a:t>
            </a:r>
            <a:r>
              <a:rPr lang="hu-HU" sz="2000" dirty="0" smtClean="0"/>
              <a:t> Hz - </a:t>
            </a:r>
            <a:r>
              <a:rPr lang="hu-HU" sz="2000" dirty="0" err="1" smtClean="0"/>
              <a:t>Alfvén</a:t>
            </a:r>
            <a:r>
              <a:rPr lang="hu-HU" sz="2000" dirty="0" smtClean="0"/>
              <a:t> hullámok, kompressziós hullámok</a:t>
            </a:r>
            <a:endParaRPr lang="hu-HU" sz="2000" dirty="0"/>
          </a:p>
          <a:p>
            <a:pPr marL="0" indent="0">
              <a:buNone/>
            </a:pPr>
            <a:r>
              <a:rPr lang="hu-HU" sz="2000" b="1" dirty="0" smtClean="0"/>
              <a:t>Ion skálák: </a:t>
            </a:r>
            <a:r>
              <a:rPr lang="hu-HU" sz="2000" dirty="0" smtClean="0"/>
              <a:t>10</a:t>
            </a:r>
            <a:r>
              <a:rPr lang="hu-HU" sz="2000" baseline="30000" dirty="0" smtClean="0"/>
              <a:t>3</a:t>
            </a:r>
            <a:r>
              <a:rPr lang="hu-HU" sz="2000" dirty="0" smtClean="0"/>
              <a:t>-10</a:t>
            </a:r>
            <a:r>
              <a:rPr lang="hu-HU" sz="2000" baseline="30000" dirty="0"/>
              <a:t>4</a:t>
            </a:r>
            <a:r>
              <a:rPr lang="hu-HU" sz="2000" dirty="0" smtClean="0"/>
              <a:t> </a:t>
            </a:r>
            <a:r>
              <a:rPr lang="hu-HU" sz="2000" dirty="0"/>
              <a:t>km, </a:t>
            </a:r>
            <a:r>
              <a:rPr lang="hu-HU" sz="2000" dirty="0" smtClean="0"/>
              <a:t>0.1-1 Hz - Ion ciklotron hullámok, </a:t>
            </a:r>
            <a:r>
              <a:rPr lang="hu-HU" sz="2000" dirty="0" err="1" smtClean="0"/>
              <a:t>mirror</a:t>
            </a:r>
            <a:r>
              <a:rPr lang="hu-HU" sz="2000" dirty="0" smtClean="0"/>
              <a:t> instabilitások</a:t>
            </a:r>
          </a:p>
          <a:p>
            <a:pPr marL="0" indent="0">
              <a:buNone/>
            </a:pPr>
            <a:r>
              <a:rPr lang="hu-HU" sz="2000" b="1" dirty="0" err="1" smtClean="0"/>
              <a:t>Szub</a:t>
            </a:r>
            <a:r>
              <a:rPr lang="hu-HU" sz="2000" b="1" dirty="0" smtClean="0"/>
              <a:t>-ion- elektron skálák: </a:t>
            </a:r>
            <a:r>
              <a:rPr lang="hu-HU" sz="2000" dirty="0" smtClean="0"/>
              <a:t>&lt;néhány 100 m, &gt;néhány száz Hz -</a:t>
            </a:r>
            <a:r>
              <a:rPr lang="hu-HU" sz="2000" dirty="0" err="1" smtClean="0"/>
              <a:t>Whistlerek</a:t>
            </a:r>
            <a:r>
              <a:rPr lang="hu-HU" sz="2000" dirty="0" smtClean="0"/>
              <a:t>, elektron instabilitások</a:t>
            </a:r>
            <a:endParaRPr lang="hu-HU" sz="200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9CD-A28E-41FA-B7DD-1729AA094BE8}" type="slidenum">
              <a:rPr lang="hu-HU" smtClean="0"/>
              <a:pPr/>
              <a:t>26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A Naprendszer fizikája</a:t>
            </a:r>
            <a:endParaRPr lang="hu-H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1714489"/>
            <a:ext cx="4383528" cy="459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43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chemeClr val="accent2">
                    <a:lumMod val="50000"/>
                  </a:schemeClr>
                </a:solidFill>
              </a:rPr>
              <a:t>Fluktuációk okai</a:t>
            </a:r>
            <a:endParaRPr lang="hu-H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9CD-A28E-41FA-B7DD-1729AA094BE8}" type="slidenum">
              <a:rPr lang="hu-HU" smtClean="0"/>
              <a:pPr/>
              <a:t>27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A Naprendszer fizikája</a:t>
            </a:r>
            <a:endParaRPr lang="hu-H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457200" y="3410957"/>
            <a:ext cx="2667000" cy="2231187"/>
          </a:xfrm>
        </p:spPr>
        <p:txBody>
          <a:bodyPr>
            <a:normAutofit/>
          </a:bodyPr>
          <a:lstStyle/>
          <a:p>
            <a:r>
              <a:rPr lang="hu-HU" sz="2000" dirty="0" smtClean="0"/>
              <a:t>Napból kisodort, már nem fejlődő struktúrák</a:t>
            </a:r>
            <a:endParaRPr lang="hu-HU" sz="20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3419872" y="3409488"/>
            <a:ext cx="2304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err="1" smtClean="0"/>
              <a:t>Stream</a:t>
            </a:r>
            <a:r>
              <a:rPr lang="hu-HU" sz="2000" dirty="0" smtClean="0"/>
              <a:t> – </a:t>
            </a:r>
            <a:r>
              <a:rPr lang="hu-HU" sz="2000" dirty="0" err="1" smtClean="0"/>
              <a:t>stream</a:t>
            </a:r>
            <a:r>
              <a:rPr lang="hu-HU" sz="2000" dirty="0" smtClean="0"/>
              <a:t> kölcsönhatás által keltett fluktuációk</a:t>
            </a:r>
            <a:endParaRPr lang="hu-HU" sz="2000" dirty="0"/>
          </a:p>
        </p:txBody>
      </p:sp>
      <p:sp>
        <p:nvSpPr>
          <p:cNvPr id="11" name="Lekerekített téglalap 10"/>
          <p:cNvSpPr/>
          <p:nvPr/>
        </p:nvSpPr>
        <p:spPr>
          <a:xfrm>
            <a:off x="5004048" y="1772816"/>
            <a:ext cx="2160240" cy="50405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Lokálisan keltett fluktuációk</a:t>
            </a:r>
            <a:endParaRPr lang="hu-HU" dirty="0"/>
          </a:p>
        </p:txBody>
      </p:sp>
      <p:sp>
        <p:nvSpPr>
          <p:cNvPr id="12" name="Lekerekített téglalap 11"/>
          <p:cNvSpPr/>
          <p:nvPr/>
        </p:nvSpPr>
        <p:spPr>
          <a:xfrm>
            <a:off x="677476" y="1772817"/>
            <a:ext cx="2160240" cy="78828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Nap közelében keletkezett keltett fluktuációk</a:t>
            </a:r>
            <a:endParaRPr lang="hu-HU" dirty="0"/>
          </a:p>
        </p:txBody>
      </p:sp>
      <p:sp>
        <p:nvSpPr>
          <p:cNvPr id="14" name="Lefelé nyíl 13"/>
          <p:cNvSpPr/>
          <p:nvPr/>
        </p:nvSpPr>
        <p:spPr>
          <a:xfrm rot="18881310">
            <a:off x="6985575" y="2372259"/>
            <a:ext cx="432048" cy="1008854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Szövegdoboz 14"/>
          <p:cNvSpPr txBox="1"/>
          <p:nvPr/>
        </p:nvSpPr>
        <p:spPr>
          <a:xfrm>
            <a:off x="6387951" y="3407810"/>
            <a:ext cx="2088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smtClean="0"/>
              <a:t>Hullámok nem-lineáris kölcsönhatása, turbulencia</a:t>
            </a:r>
            <a:endParaRPr lang="hu-HU" sz="2000" dirty="0"/>
          </a:p>
        </p:txBody>
      </p:sp>
      <p:sp>
        <p:nvSpPr>
          <p:cNvPr id="16" name="Lefelé nyíl 15"/>
          <p:cNvSpPr/>
          <p:nvPr/>
        </p:nvSpPr>
        <p:spPr>
          <a:xfrm>
            <a:off x="1541572" y="2611468"/>
            <a:ext cx="432048" cy="734788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Lefelé nyíl 16"/>
          <p:cNvSpPr/>
          <p:nvPr/>
        </p:nvSpPr>
        <p:spPr>
          <a:xfrm rot="2718690" flipH="1">
            <a:off x="4788024" y="2375588"/>
            <a:ext cx="432048" cy="1008854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517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0" grpId="0"/>
      <p:bldP spid="11" grpId="0" animBg="1"/>
      <p:bldP spid="12" grpId="0" animBg="1"/>
      <p:bldP spid="14" grpId="0" animBg="1"/>
      <p:bldP spid="15" grpId="0"/>
      <p:bldP spid="1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chemeClr val="accent2">
                    <a:lumMod val="50000"/>
                  </a:schemeClr>
                </a:solidFill>
              </a:rPr>
              <a:t>Fluktuációk okai</a:t>
            </a:r>
            <a:endParaRPr lang="hu-H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28596" y="1714488"/>
            <a:ext cx="7311756" cy="4525963"/>
          </a:xfrm>
        </p:spPr>
        <p:txBody>
          <a:bodyPr>
            <a:normAutofit/>
          </a:bodyPr>
          <a:lstStyle/>
          <a:p>
            <a:r>
              <a:rPr lang="hu-HU" sz="2000" dirty="0" smtClean="0"/>
              <a:t>A mágnesezett plazmában sokféle instabilitás létrejöhet</a:t>
            </a:r>
          </a:p>
          <a:p>
            <a:r>
              <a:rPr lang="hu-HU" sz="2000" dirty="0" smtClean="0"/>
              <a:t>Termikus protonok, ionok, elektronok, nagyenergiás részecskék jelenléte, mágneses mező, inhomogenitások</a:t>
            </a:r>
          </a:p>
          <a:p>
            <a:endParaRPr lang="hu-HU" sz="2000" dirty="0" smtClean="0"/>
          </a:p>
          <a:p>
            <a:pPr>
              <a:buNone/>
            </a:pPr>
            <a:r>
              <a:rPr lang="hu-HU" sz="2000" dirty="0"/>
              <a:t>	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9CD-A28E-41FA-B7DD-1729AA094BE8}" type="slidenum">
              <a:rPr lang="hu-HU" smtClean="0"/>
              <a:pPr/>
              <a:t>28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A Naprendszer fizikája</a:t>
            </a:r>
            <a:endParaRPr lang="hu-H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300327" y="617168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Viall</a:t>
            </a:r>
            <a:r>
              <a:rPr lang="hu-HU" dirty="0"/>
              <a:t> </a:t>
            </a:r>
            <a:r>
              <a:rPr lang="hu-HU" dirty="0" smtClean="0"/>
              <a:t>2020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980" y="2924944"/>
            <a:ext cx="4652156" cy="324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63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2780928"/>
            <a:ext cx="3457203" cy="3560693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err="1" smtClean="0">
                <a:solidFill>
                  <a:schemeClr val="accent2">
                    <a:lumMod val="50000"/>
                  </a:schemeClr>
                </a:solidFill>
              </a:rPr>
              <a:t>MHD</a:t>
            </a:r>
            <a:r>
              <a:rPr lang="hu-HU" b="1" dirty="0" smtClean="0">
                <a:solidFill>
                  <a:schemeClr val="accent2">
                    <a:lumMod val="50000"/>
                  </a:schemeClr>
                </a:solidFill>
              </a:rPr>
              <a:t> hullámok</a:t>
            </a:r>
            <a:endParaRPr lang="hu-H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28596" y="1714488"/>
            <a:ext cx="7311756" cy="4525963"/>
          </a:xfrm>
        </p:spPr>
        <p:txBody>
          <a:bodyPr>
            <a:normAutofit/>
          </a:bodyPr>
          <a:lstStyle/>
          <a:p>
            <a:endParaRPr lang="hu-HU" sz="2000" dirty="0" smtClean="0"/>
          </a:p>
          <a:p>
            <a:pPr>
              <a:buNone/>
            </a:pPr>
            <a:r>
              <a:rPr lang="hu-HU" sz="2000" dirty="0"/>
              <a:t>	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9CD-A28E-41FA-B7DD-1729AA094BE8}" type="slidenum">
              <a:rPr lang="hu-HU" smtClean="0"/>
              <a:pPr/>
              <a:t>29</a:t>
            </a:fld>
            <a:endParaRPr lang="hu-HU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A Naprendszer fizikája</a:t>
            </a:r>
            <a:endParaRPr lang="hu-H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899592" y="1268760"/>
            <a:ext cx="68407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err="1" smtClean="0"/>
              <a:t>MHD</a:t>
            </a:r>
            <a:r>
              <a:rPr lang="hu-HU" sz="2000" dirty="0" smtClean="0"/>
              <a:t> egyenletek </a:t>
            </a:r>
            <a:r>
              <a:rPr lang="hu-HU" sz="2000" dirty="0" err="1" smtClean="0"/>
              <a:t>linearizálása</a:t>
            </a:r>
            <a:r>
              <a:rPr lang="hu-HU" sz="2000" dirty="0" smtClean="0"/>
              <a:t>		</a:t>
            </a:r>
            <a:r>
              <a:rPr lang="hu-HU" sz="2000" dirty="0" smtClean="0"/>
              <a:t>3 </a:t>
            </a:r>
            <a:r>
              <a:rPr lang="hu-HU" sz="2000" dirty="0" smtClean="0"/>
              <a:t>egzakt megoldás: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err="1" smtClean="0"/>
              <a:t>Alfvén</a:t>
            </a:r>
            <a:r>
              <a:rPr lang="hu-HU" sz="2000" dirty="0" smtClean="0"/>
              <a:t>-hullámok (</a:t>
            </a:r>
            <a:r>
              <a:rPr lang="hu-HU" sz="2000" dirty="0" err="1" smtClean="0"/>
              <a:t>V,B</a:t>
            </a:r>
            <a:r>
              <a:rPr lang="hu-HU" sz="20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/>
              <a:t>Lassú </a:t>
            </a:r>
            <a:r>
              <a:rPr lang="hu-HU" sz="2000" dirty="0" err="1" smtClean="0"/>
              <a:t>magnetoszonikus</a:t>
            </a:r>
            <a:r>
              <a:rPr lang="hu-HU" sz="2000" dirty="0" smtClean="0"/>
              <a:t> hullámok (n, 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/>
              <a:t>Gyors </a:t>
            </a:r>
            <a:r>
              <a:rPr lang="hu-HU" sz="2000" dirty="0" err="1" smtClean="0"/>
              <a:t>magnetoszonikus</a:t>
            </a:r>
            <a:r>
              <a:rPr lang="hu-HU" sz="2000" dirty="0" smtClean="0"/>
              <a:t> hullámok (B, n, 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000" dirty="0"/>
          </a:p>
        </p:txBody>
      </p:sp>
      <p:sp>
        <p:nvSpPr>
          <p:cNvPr id="10" name="Jobbra nyíl 9"/>
          <p:cNvSpPr/>
          <p:nvPr/>
        </p:nvSpPr>
        <p:spPr>
          <a:xfrm>
            <a:off x="4688321" y="1364239"/>
            <a:ext cx="648072" cy="237731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/>
          <a:srcRect l="1471" r="2205"/>
          <a:stretch/>
        </p:blipFill>
        <p:spPr bwMode="auto">
          <a:xfrm>
            <a:off x="154601" y="3779835"/>
            <a:ext cx="5166562" cy="20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3192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8378"/>
            <a:ext cx="825035" cy="8644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914400" cy="9144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457200" y="609600"/>
            <a:ext cx="82296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A Nap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fotoszférája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és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koronája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0"/>
            <a:ext cx="4467225" cy="43910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4000"/>
            <a:ext cx="4467225" cy="43910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5983069"/>
            <a:ext cx="3652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SDO = Solar Dynamics Observatory</a:t>
            </a:r>
          </a:p>
          <a:p>
            <a:r>
              <a:rPr lang="en-US" smtClean="0"/>
              <a:t>AIA = Atmospheric </a:t>
            </a:r>
            <a:r>
              <a:rPr lang="en-US"/>
              <a:t>Imaging </a:t>
            </a:r>
            <a:r>
              <a:rPr lang="en-US" smtClean="0"/>
              <a:t>Assembly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67732" y="6138446"/>
            <a:ext cx="26238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>
                <a:solidFill>
                  <a:srgbClr val="C00000"/>
                </a:solidFill>
                <a:sym typeface="Wingdings"/>
              </a:rPr>
              <a:t>  </a:t>
            </a:r>
            <a:r>
              <a:rPr lang="en-US" sz="1600">
                <a:solidFill>
                  <a:srgbClr val="C00000"/>
                </a:solidFill>
                <a:sym typeface="Wingdings"/>
              </a:rPr>
              <a:t>https://helioviewer.org/</a:t>
            </a:r>
            <a:endParaRPr lang="en-US" sz="160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33800" y="5955268"/>
            <a:ext cx="1686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1700 Å és 193 Å</a:t>
            </a:r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9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err="1" smtClean="0">
                <a:solidFill>
                  <a:schemeClr val="accent2">
                    <a:lumMod val="50000"/>
                  </a:schemeClr>
                </a:solidFill>
              </a:rPr>
              <a:t>MHD</a:t>
            </a:r>
            <a:r>
              <a:rPr lang="hu-HU" b="1" dirty="0" smtClean="0">
                <a:solidFill>
                  <a:schemeClr val="accent2">
                    <a:lumMod val="50000"/>
                  </a:schemeClr>
                </a:solidFill>
              </a:rPr>
              <a:t> hullámok</a:t>
            </a:r>
            <a:endParaRPr lang="hu-H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28596" y="1714488"/>
            <a:ext cx="7311756" cy="4525963"/>
          </a:xfrm>
        </p:spPr>
        <p:txBody>
          <a:bodyPr>
            <a:normAutofit/>
          </a:bodyPr>
          <a:lstStyle/>
          <a:p>
            <a:endParaRPr lang="hu-HU" sz="2000" dirty="0" smtClean="0"/>
          </a:p>
          <a:p>
            <a:pPr>
              <a:buNone/>
            </a:pPr>
            <a:r>
              <a:rPr lang="hu-HU" sz="2000" dirty="0"/>
              <a:t>	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9CD-A28E-41FA-B7DD-1729AA094BE8}" type="slidenum">
              <a:rPr lang="hu-HU" smtClean="0"/>
              <a:pPr/>
              <a:t>30</a:t>
            </a:fld>
            <a:endParaRPr lang="hu-HU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A Naprendszer fizikája</a:t>
            </a:r>
            <a:endParaRPr lang="hu-H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16" y="1417638"/>
            <a:ext cx="7929767" cy="4454923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683568" y="594928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Bale</a:t>
            </a:r>
            <a:r>
              <a:rPr lang="hu-HU" dirty="0" smtClean="0"/>
              <a:t> et </a:t>
            </a:r>
            <a:r>
              <a:rPr lang="hu-HU" dirty="0" err="1" smtClean="0"/>
              <a:t>al</a:t>
            </a:r>
            <a:r>
              <a:rPr lang="hu-HU" dirty="0" smtClean="0"/>
              <a:t>. 2019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0361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chemeClr val="accent2">
                    <a:lumMod val="50000"/>
                  </a:schemeClr>
                </a:solidFill>
              </a:rPr>
              <a:t>Kitérő: káosz és turbulencia</a:t>
            </a:r>
            <a:endParaRPr lang="hu-H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28596" y="1714488"/>
            <a:ext cx="3714776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u-HU" sz="2000" dirty="0"/>
              <a:t>	</a:t>
            </a:r>
            <a:r>
              <a:rPr lang="hu-HU" sz="2000" dirty="0" smtClean="0"/>
              <a:t>Káosz:</a:t>
            </a:r>
          </a:p>
          <a:p>
            <a:r>
              <a:rPr lang="hu-HU" sz="2000" dirty="0" smtClean="0"/>
              <a:t>Matematikailag jól definiált</a:t>
            </a:r>
          </a:p>
          <a:p>
            <a:r>
              <a:rPr lang="hu-HU" sz="2000" dirty="0" smtClean="0"/>
              <a:t>Nem-lineáris rendszer</a:t>
            </a:r>
          </a:p>
          <a:p>
            <a:r>
              <a:rPr lang="hu-HU" sz="2000" dirty="0" smtClean="0"/>
              <a:t>Kezdeti értékekre való érzékenység</a:t>
            </a:r>
            <a:endParaRPr lang="hu-HU" sz="200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9CD-A28E-41FA-B7DD-1729AA094BE8}" type="slidenum">
              <a:rPr lang="hu-HU" smtClean="0"/>
              <a:pPr/>
              <a:t>31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A Naprendszer fizikája</a:t>
            </a:r>
            <a:endParaRPr lang="hu-H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Kép 9" descr="pendulu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6" y="1881201"/>
            <a:ext cx="3143254" cy="419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72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chemeClr val="accent2">
                    <a:lumMod val="50000"/>
                  </a:schemeClr>
                </a:solidFill>
              </a:rPr>
              <a:t>Kitérő: káosz és turbulencia</a:t>
            </a:r>
            <a:endParaRPr lang="hu-H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Kép 3" descr="smokeltt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1857364"/>
            <a:ext cx="3197457" cy="4215553"/>
          </a:xfrm>
          <a:prstGeom prst="rect">
            <a:avLst/>
          </a:prstGeom>
        </p:spPr>
      </p:pic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9CD-A28E-41FA-B7DD-1729AA094BE8}" type="slidenum">
              <a:rPr lang="hu-HU" smtClean="0"/>
              <a:pPr/>
              <a:t>32</a:t>
            </a:fld>
            <a:endParaRPr lang="hu-HU"/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A Naprendszer fizikája</a:t>
            </a:r>
            <a:endParaRPr lang="hu-H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4714876" y="1714488"/>
            <a:ext cx="400052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 Turbulencia:</a:t>
            </a:r>
          </a:p>
          <a:p>
            <a:pPr>
              <a:buFont typeface="Arial" pitchFamily="34" charset="0"/>
              <a:buChar char="•"/>
            </a:pPr>
            <a:r>
              <a:rPr lang="hu-HU" sz="2000" dirty="0" smtClean="0"/>
              <a:t>Nincs egzakt matematikai definíció</a:t>
            </a:r>
          </a:p>
          <a:p>
            <a:pPr>
              <a:buFont typeface="Arial" pitchFamily="34" charset="0"/>
              <a:buChar char="•"/>
            </a:pPr>
            <a:r>
              <a:rPr lang="hu-HU" sz="2000" dirty="0" smtClean="0"/>
              <a:t>Eredetileg: </a:t>
            </a:r>
            <a:r>
              <a:rPr lang="hu-HU" sz="2000" dirty="0" err="1"/>
              <a:t>s</a:t>
            </a:r>
            <a:r>
              <a:rPr lang="hu-HU" sz="2000" dirty="0" err="1" smtClean="0"/>
              <a:t>ztohasztikus</a:t>
            </a:r>
            <a:r>
              <a:rPr lang="hu-HU" sz="2000" dirty="0" smtClean="0"/>
              <a:t> viselkedést mutató áramlások</a:t>
            </a:r>
            <a:endParaRPr lang="hu-HU" sz="2000" dirty="0"/>
          </a:p>
          <a:p>
            <a:pPr>
              <a:buFont typeface="Arial" pitchFamily="34" charset="0"/>
              <a:buChar char="•"/>
            </a:pPr>
            <a:r>
              <a:rPr lang="hu-HU" sz="2000" dirty="0" smtClean="0"/>
              <a:t>Egy lehetséges fizikai </a:t>
            </a:r>
            <a:r>
              <a:rPr lang="hu-HU" sz="2000" dirty="0" err="1" smtClean="0"/>
              <a:t>def</a:t>
            </a:r>
            <a:r>
              <a:rPr lang="hu-HU" sz="2000" dirty="0" smtClean="0"/>
              <a:t>.:</a:t>
            </a:r>
          </a:p>
          <a:p>
            <a:r>
              <a:rPr lang="hu-HU" sz="2000" dirty="0" smtClean="0"/>
              <a:t>	</a:t>
            </a:r>
            <a:r>
              <a:rPr lang="hu-HU" sz="2000" i="1" dirty="0" smtClean="0"/>
              <a:t>Véletlenszerű</a:t>
            </a:r>
          </a:p>
          <a:p>
            <a:r>
              <a:rPr lang="hu-HU" sz="2000" i="1" dirty="0" smtClean="0"/>
              <a:t>	</a:t>
            </a:r>
            <a:r>
              <a:rPr lang="hu-HU" sz="2000" i="1" dirty="0" err="1" smtClean="0"/>
              <a:t>Diffúzív</a:t>
            </a:r>
            <a:endParaRPr lang="hu-HU" sz="2000" i="1" dirty="0" smtClean="0"/>
          </a:p>
          <a:p>
            <a:r>
              <a:rPr lang="hu-HU" sz="2000" i="1" dirty="0" smtClean="0"/>
              <a:t>	</a:t>
            </a:r>
            <a:r>
              <a:rPr lang="hu-HU" sz="2000" i="1" dirty="0" err="1" smtClean="0"/>
              <a:t>Disszipatív</a:t>
            </a:r>
            <a:endParaRPr lang="hu-HU" sz="2000" i="1" dirty="0" smtClean="0"/>
          </a:p>
          <a:p>
            <a:r>
              <a:rPr lang="hu-HU" sz="2000" i="1" dirty="0" smtClean="0"/>
              <a:t>	Örvényes</a:t>
            </a:r>
            <a:br>
              <a:rPr lang="hu-HU" sz="2000" i="1" dirty="0" smtClean="0"/>
            </a:br>
            <a:endParaRPr lang="hu-HU" sz="2000" i="1" dirty="0" smtClean="0"/>
          </a:p>
          <a:p>
            <a:pPr>
              <a:buFont typeface="Arial" pitchFamily="34" charset="0"/>
              <a:buChar char="•"/>
            </a:pPr>
            <a:endParaRPr lang="hu-HU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chemeClr val="accent2">
                    <a:lumMod val="50000"/>
                  </a:schemeClr>
                </a:solidFill>
              </a:rPr>
              <a:t>Kitérő: </a:t>
            </a:r>
            <a:r>
              <a:rPr lang="hu-HU" b="1" dirty="0" smtClean="0">
                <a:solidFill>
                  <a:schemeClr val="accent2">
                    <a:lumMod val="50000"/>
                  </a:schemeClr>
                </a:solidFill>
              </a:rPr>
              <a:t>gyenge és erős turbulencia</a:t>
            </a:r>
            <a:endParaRPr lang="hu-H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9CD-A28E-41FA-B7DD-1729AA094BE8}" type="slidenum">
              <a:rPr lang="hu-HU" smtClean="0"/>
              <a:pPr/>
              <a:t>33</a:t>
            </a:fld>
            <a:endParaRPr lang="hu-HU"/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A Naprendszer fizikája</a:t>
            </a:r>
            <a:endParaRPr lang="hu-H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457200" y="2454294"/>
            <a:ext cx="4000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/>
              <a:t>Hullámok gyenge kölcsönhatása</a:t>
            </a:r>
            <a:endParaRPr lang="hu-HU" sz="2000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/>
              <a:t>E</a:t>
            </a:r>
            <a:r>
              <a:rPr lang="hu-HU" sz="2000" dirty="0" smtClean="0"/>
              <a:t>gy ütközés során kis deformáció </a:t>
            </a:r>
            <a:endParaRPr lang="hu-HU" sz="2000" i="1" dirty="0" smtClean="0"/>
          </a:p>
          <a:p>
            <a:pPr>
              <a:buFont typeface="Arial" pitchFamily="34" charset="0"/>
              <a:buChar char="•"/>
            </a:pPr>
            <a:endParaRPr lang="hu-HU" sz="2000" dirty="0" smtClean="0"/>
          </a:p>
        </p:txBody>
      </p:sp>
      <p:sp>
        <p:nvSpPr>
          <p:cNvPr id="10" name="Szövegdoboz 9"/>
          <p:cNvSpPr txBox="1"/>
          <p:nvPr/>
        </p:nvSpPr>
        <p:spPr>
          <a:xfrm>
            <a:off x="4679100" y="2454294"/>
            <a:ext cx="40005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u-HU" sz="2000" dirty="0" smtClean="0"/>
              <a:t>Hullámok erős kölcsönhatása</a:t>
            </a:r>
          </a:p>
          <a:p>
            <a:pPr>
              <a:buFont typeface="Arial" pitchFamily="34" charset="0"/>
              <a:buChar char="•"/>
            </a:pPr>
            <a:r>
              <a:rPr lang="hu-HU" sz="2000" dirty="0" smtClean="0"/>
              <a:t>Egy ütközés során jelentős energiaváltozás (</a:t>
            </a:r>
            <a:r>
              <a:rPr lang="hu-HU" sz="2000" dirty="0" err="1" smtClean="0"/>
              <a:t>kaszkádozás</a:t>
            </a:r>
            <a:r>
              <a:rPr lang="hu-HU" sz="2000" dirty="0" smtClean="0"/>
              <a:t>)</a:t>
            </a:r>
            <a:endParaRPr lang="hu-HU" sz="2000" dirty="0" smtClean="0"/>
          </a:p>
          <a:p>
            <a:pPr>
              <a:buFont typeface="Arial" pitchFamily="34" charset="0"/>
              <a:buChar char="•"/>
            </a:pPr>
            <a:r>
              <a:rPr lang="hu-HU" sz="2000" dirty="0" smtClean="0"/>
              <a:t>Nemlineáris struktúrák jelenléte</a:t>
            </a:r>
            <a:r>
              <a:rPr lang="hu-HU" sz="2000" i="1" dirty="0" smtClean="0"/>
              <a:t/>
            </a:r>
            <a:br>
              <a:rPr lang="hu-HU" sz="2000" i="1" dirty="0" smtClean="0"/>
            </a:br>
            <a:r>
              <a:rPr lang="hu-HU" sz="2000" dirty="0" smtClean="0"/>
              <a:t>(</a:t>
            </a:r>
            <a:r>
              <a:rPr lang="hu-HU" sz="2000" dirty="0" err="1" smtClean="0"/>
              <a:t>szolitonok</a:t>
            </a:r>
            <a:r>
              <a:rPr lang="hu-HU" sz="2000" dirty="0" smtClean="0"/>
              <a:t>, örvények stb.)</a:t>
            </a:r>
            <a:endParaRPr lang="hu-HU" sz="2000" i="1" dirty="0" smtClean="0"/>
          </a:p>
          <a:p>
            <a:pPr>
              <a:buFont typeface="Arial" pitchFamily="34" charset="0"/>
              <a:buChar char="•"/>
            </a:pPr>
            <a:endParaRPr lang="hu-HU" sz="2000" dirty="0" smtClean="0"/>
          </a:p>
        </p:txBody>
      </p:sp>
      <p:sp>
        <p:nvSpPr>
          <p:cNvPr id="11" name="Lekerekített téglalap 10"/>
          <p:cNvSpPr/>
          <p:nvPr/>
        </p:nvSpPr>
        <p:spPr>
          <a:xfrm>
            <a:off x="953616" y="1892447"/>
            <a:ext cx="2170584" cy="47008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Gyenge turbulencia</a:t>
            </a:r>
            <a:endParaRPr lang="hu-HU" dirty="0"/>
          </a:p>
        </p:txBody>
      </p:sp>
      <p:sp>
        <p:nvSpPr>
          <p:cNvPr id="12" name="Lekerekített téglalap 11"/>
          <p:cNvSpPr/>
          <p:nvPr/>
        </p:nvSpPr>
        <p:spPr>
          <a:xfrm>
            <a:off x="5292080" y="1892447"/>
            <a:ext cx="2170584" cy="47008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Erős</a:t>
            </a:r>
            <a:r>
              <a:rPr lang="hu-HU" dirty="0" smtClean="0"/>
              <a:t> turbulencia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/>
          <a:srcRect t="7261" b="-7261"/>
          <a:stretch/>
        </p:blipFill>
        <p:spPr>
          <a:xfrm>
            <a:off x="899592" y="3168000"/>
            <a:ext cx="750975" cy="3256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4789" y="3164090"/>
            <a:ext cx="474300" cy="30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45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176" y="2122020"/>
            <a:ext cx="3820963" cy="153514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9552" y="768997"/>
            <a:ext cx="8229600" cy="917596"/>
          </a:xfrm>
        </p:spPr>
        <p:txBody>
          <a:bodyPr>
            <a:normAutofit fontScale="90000"/>
          </a:bodyPr>
          <a:lstStyle/>
          <a:p>
            <a:r>
              <a:rPr lang="hu-HU" b="1" dirty="0" smtClean="0">
                <a:solidFill>
                  <a:schemeClr val="accent2">
                    <a:lumMod val="50000"/>
                  </a:schemeClr>
                </a:solidFill>
              </a:rPr>
              <a:t>Turbulencia statisztikus leírása: az energiakaszkád</a:t>
            </a:r>
            <a:endParaRPr lang="hu-H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9CD-A28E-41FA-B7DD-1729AA094BE8}" type="slidenum">
              <a:rPr lang="hu-HU" smtClean="0"/>
              <a:pPr/>
              <a:t>34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A Naprendszer fizikája</a:t>
            </a:r>
            <a:endParaRPr lang="hu-H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485478" y="2060848"/>
            <a:ext cx="358998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Homogén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Inkompresszibilis</a:t>
            </a: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Stacionárius (a turbulencia!)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Izotróp</a:t>
            </a: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Richardson 1922</a:t>
            </a:r>
            <a:r>
              <a:rPr lang="hu-HU" dirty="0"/>
              <a:t>,</a:t>
            </a:r>
            <a:r>
              <a:rPr lang="hu-HU" dirty="0" smtClean="0"/>
              <a:t> energiakaszkád koncepció: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Nagy skálájú sebességfluktuációk instabilak, energiát „szállítanak” az egyre kisebb struktúrák felé az ún. </a:t>
            </a:r>
            <a:r>
              <a:rPr lang="hu-HU" dirty="0" err="1" smtClean="0"/>
              <a:t>inerciális</a:t>
            </a:r>
            <a:r>
              <a:rPr lang="hu-HU" dirty="0" smtClean="0"/>
              <a:t> szakaszban, ahol Re&gt;&gt;1 (tehát az 1. tag lesz domináns)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Elég kis skálákhoz érve a Re elég kicsi lesz, hogy a viszkozitás </a:t>
            </a:r>
            <a:r>
              <a:rPr lang="hu-HU" dirty="0" err="1" smtClean="0"/>
              <a:t>disszipálja</a:t>
            </a:r>
            <a:r>
              <a:rPr lang="hu-HU" dirty="0" smtClean="0"/>
              <a:t> az energiát (2. tag dominál)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</p:txBody>
      </p:sp>
      <p:pic>
        <p:nvPicPr>
          <p:cNvPr id="4" name="Kép 3" descr="Schematic-illustration-of-the-energy-spectrum-of-turbulent-velocity-casca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1261" y="2996952"/>
            <a:ext cx="4123878" cy="3227666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5652120" y="1844824"/>
            <a:ext cx="36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1.</a:t>
            </a:r>
            <a:endParaRPr lang="hu-HU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7308304" y="1844824"/>
            <a:ext cx="36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2.</a:t>
            </a:r>
            <a:endParaRPr lang="hu-HU" dirty="0"/>
          </a:p>
        </p:txBody>
      </p:sp>
      <p:sp>
        <p:nvSpPr>
          <p:cNvPr id="12" name="Ellipszis 11"/>
          <p:cNvSpPr/>
          <p:nvPr/>
        </p:nvSpPr>
        <p:spPr>
          <a:xfrm>
            <a:off x="5508104" y="2214156"/>
            <a:ext cx="1152128" cy="651064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Ellipszis 12"/>
          <p:cNvSpPr/>
          <p:nvPr/>
        </p:nvSpPr>
        <p:spPr>
          <a:xfrm>
            <a:off x="6942856" y="2256302"/>
            <a:ext cx="862608" cy="566772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5" name="Egyenes összekötő 14"/>
          <p:cNvCxnSpPr>
            <a:endCxn id="12" idx="0"/>
          </p:cNvCxnSpPr>
          <p:nvPr/>
        </p:nvCxnSpPr>
        <p:spPr>
          <a:xfrm>
            <a:off x="5940152" y="2122020"/>
            <a:ext cx="144016" cy="92136"/>
          </a:xfrm>
          <a:prstGeom prst="line">
            <a:avLst/>
          </a:prstGeom>
          <a:ln w="222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16"/>
          <p:cNvCxnSpPr/>
          <p:nvPr/>
        </p:nvCxnSpPr>
        <p:spPr>
          <a:xfrm flipH="1">
            <a:off x="7374160" y="2122020"/>
            <a:ext cx="78160" cy="136985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176" y="2122020"/>
            <a:ext cx="3820963" cy="153514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9552" y="768997"/>
            <a:ext cx="8229600" cy="917596"/>
          </a:xfrm>
        </p:spPr>
        <p:txBody>
          <a:bodyPr>
            <a:normAutofit fontScale="90000"/>
          </a:bodyPr>
          <a:lstStyle/>
          <a:p>
            <a:r>
              <a:rPr lang="hu-HU" b="1" dirty="0" smtClean="0">
                <a:solidFill>
                  <a:schemeClr val="accent2">
                    <a:lumMod val="50000"/>
                  </a:schemeClr>
                </a:solidFill>
              </a:rPr>
              <a:t>Turbulencia statisztikus leírása: a </a:t>
            </a:r>
            <a:r>
              <a:rPr lang="hu-HU" b="1" dirty="0" err="1" smtClean="0">
                <a:solidFill>
                  <a:schemeClr val="accent2">
                    <a:lumMod val="50000"/>
                  </a:schemeClr>
                </a:solidFill>
              </a:rPr>
              <a:t>K41</a:t>
            </a:r>
            <a:r>
              <a:rPr lang="hu-HU" b="1" dirty="0" smtClean="0">
                <a:solidFill>
                  <a:schemeClr val="accent2">
                    <a:lumMod val="50000"/>
                  </a:schemeClr>
                </a:solidFill>
              </a:rPr>
              <a:t> fenomenológia</a:t>
            </a:r>
            <a:endParaRPr lang="hu-H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9CD-A28E-41FA-B7DD-1729AA094BE8}" type="slidenum">
              <a:rPr lang="hu-HU" smtClean="0"/>
              <a:pPr/>
              <a:t>35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A Naprendszer fizikája</a:t>
            </a:r>
            <a:endParaRPr lang="hu-H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485478" y="2060848"/>
            <a:ext cx="358998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Kolmogorov</a:t>
            </a:r>
            <a:r>
              <a:rPr lang="hu-HU" dirty="0" smtClean="0"/>
              <a:t>, </a:t>
            </a:r>
            <a:r>
              <a:rPr lang="hu-HU" dirty="0" err="1" smtClean="0"/>
              <a:t>Obukhov</a:t>
            </a:r>
            <a:r>
              <a:rPr lang="hu-HU" dirty="0" smtClean="0"/>
              <a:t> 1941.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Nagyskálás örvények nem </a:t>
            </a:r>
            <a:r>
              <a:rPr lang="hu-HU" dirty="0" err="1" smtClean="0"/>
              <a:t>izotrópok</a:t>
            </a:r>
            <a:r>
              <a:rPr lang="hu-HU" dirty="0" smtClean="0"/>
              <a:t>, de felbomolva azzá válnak kisebb skálákon (</a:t>
            </a:r>
            <a:r>
              <a:rPr lang="hu-HU" dirty="0" err="1" smtClean="0"/>
              <a:t>inerciális</a:t>
            </a:r>
            <a:r>
              <a:rPr lang="hu-HU" dirty="0" smtClean="0"/>
              <a:t> szakaszban)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Re&gt;&gt;1 esetén minden turbulens áramlás statisztikus viselkedése hasonló (univerzalitási hipotézis)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Inerciális</a:t>
            </a:r>
            <a:r>
              <a:rPr lang="hu-HU" dirty="0" smtClean="0"/>
              <a:t> szakaszban skálától függetlenül a viszkozitás elhanyagolható és a statisztikus viselkedés csupán </a:t>
            </a:r>
            <a:r>
              <a:rPr lang="el-GR" dirty="0" smtClean="0"/>
              <a:t>ε</a:t>
            </a:r>
            <a:r>
              <a:rPr lang="hu-HU" dirty="0" smtClean="0"/>
              <a:t>-</a:t>
            </a:r>
            <a:r>
              <a:rPr lang="hu-HU" dirty="0" err="1" smtClean="0"/>
              <a:t>tól</a:t>
            </a:r>
            <a:r>
              <a:rPr lang="hu-HU" dirty="0" smtClean="0"/>
              <a:t> függ (önhasonlósági hipotézis)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Az így levezetett energiaspektrum alakja:</a:t>
            </a:r>
            <a:br>
              <a:rPr lang="hu-HU" dirty="0" smtClean="0"/>
            </a:br>
            <a:r>
              <a:rPr lang="hu-HU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</p:txBody>
      </p:sp>
      <p:pic>
        <p:nvPicPr>
          <p:cNvPr id="4" name="Kép 3" descr="Schematic-illustration-of-the-energy-spectrum-of-turbulent-velocity-casca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1261" y="2996952"/>
            <a:ext cx="4123878" cy="3227666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5652120" y="1844824"/>
            <a:ext cx="36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1.</a:t>
            </a:r>
            <a:endParaRPr lang="hu-HU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7308304" y="1844824"/>
            <a:ext cx="36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2.</a:t>
            </a:r>
            <a:endParaRPr lang="hu-HU" dirty="0"/>
          </a:p>
        </p:txBody>
      </p:sp>
      <p:sp>
        <p:nvSpPr>
          <p:cNvPr id="12" name="Ellipszis 11"/>
          <p:cNvSpPr/>
          <p:nvPr/>
        </p:nvSpPr>
        <p:spPr>
          <a:xfrm>
            <a:off x="5508104" y="2214156"/>
            <a:ext cx="1152128" cy="651064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Ellipszis 12"/>
          <p:cNvSpPr/>
          <p:nvPr/>
        </p:nvSpPr>
        <p:spPr>
          <a:xfrm>
            <a:off x="6942856" y="2256302"/>
            <a:ext cx="862608" cy="566772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5" name="Egyenes összekötő 14"/>
          <p:cNvCxnSpPr>
            <a:endCxn id="12" idx="0"/>
          </p:cNvCxnSpPr>
          <p:nvPr/>
        </p:nvCxnSpPr>
        <p:spPr>
          <a:xfrm>
            <a:off x="5940152" y="2122020"/>
            <a:ext cx="144016" cy="92136"/>
          </a:xfrm>
          <a:prstGeom prst="line">
            <a:avLst/>
          </a:prstGeom>
          <a:ln w="222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16"/>
          <p:cNvCxnSpPr/>
          <p:nvPr/>
        </p:nvCxnSpPr>
        <p:spPr>
          <a:xfrm flipH="1">
            <a:off x="7374160" y="2122020"/>
            <a:ext cx="78160" cy="136985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Kép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3924" y="5893321"/>
            <a:ext cx="1743075" cy="361950"/>
          </a:xfrm>
          <a:prstGeom prst="rect">
            <a:avLst/>
          </a:prstGeom>
        </p:spPr>
      </p:pic>
      <p:sp>
        <p:nvSpPr>
          <p:cNvPr id="14" name="Téglalap 13"/>
          <p:cNvSpPr/>
          <p:nvPr/>
        </p:nvSpPr>
        <p:spPr>
          <a:xfrm>
            <a:off x="3203924" y="5893321"/>
            <a:ext cx="1743075" cy="41599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992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525" y="1988840"/>
            <a:ext cx="4552950" cy="20574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794918"/>
            <a:ext cx="8229600" cy="917596"/>
          </a:xfrm>
        </p:spPr>
        <p:txBody>
          <a:bodyPr>
            <a:normAutofit fontScale="90000"/>
          </a:bodyPr>
          <a:lstStyle/>
          <a:p>
            <a:r>
              <a:rPr lang="hu-HU" b="1" dirty="0" err="1" smtClean="0">
                <a:solidFill>
                  <a:schemeClr val="accent2">
                    <a:lumMod val="50000"/>
                  </a:schemeClr>
                </a:solidFill>
              </a:rPr>
              <a:t>MHD</a:t>
            </a:r>
            <a:r>
              <a:rPr lang="hu-HU" b="1" dirty="0" smtClean="0">
                <a:solidFill>
                  <a:schemeClr val="accent2">
                    <a:lumMod val="50000"/>
                  </a:schemeClr>
                </a:solidFill>
              </a:rPr>
              <a:t> turbulencia fenomenológia: </a:t>
            </a:r>
            <a:r>
              <a:rPr lang="hu-HU" b="1" dirty="0" err="1" smtClean="0">
                <a:solidFill>
                  <a:schemeClr val="accent2">
                    <a:lumMod val="50000"/>
                  </a:schemeClr>
                </a:solidFill>
              </a:rPr>
              <a:t>inkompresszibilis</a:t>
            </a:r>
            <a:r>
              <a:rPr lang="hu-HU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hu-HU" b="1" dirty="0" err="1" smtClean="0">
                <a:solidFill>
                  <a:schemeClr val="accent2">
                    <a:lumMod val="50000"/>
                  </a:schemeClr>
                </a:solidFill>
              </a:rPr>
              <a:t>MHD</a:t>
            </a:r>
            <a:endParaRPr lang="hu-H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9CD-A28E-41FA-B7DD-1729AA094BE8}" type="slidenum">
              <a:rPr lang="hu-HU" smtClean="0"/>
              <a:pPr/>
              <a:t>36</a:t>
            </a:fld>
            <a:endParaRPr lang="hu-HU"/>
          </a:p>
        </p:txBody>
      </p:sp>
      <p:sp>
        <p:nvSpPr>
          <p:cNvPr id="10" name="Élőláb hely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A Naprendszer fizikája</a:t>
            </a:r>
            <a:endParaRPr lang="hu-HU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Jobbra nyíl 6"/>
          <p:cNvSpPr/>
          <p:nvPr/>
        </p:nvSpPr>
        <p:spPr>
          <a:xfrm>
            <a:off x="1259632" y="5356992"/>
            <a:ext cx="648072" cy="237731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115616" y="431523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Vezessünk be új változót:</a:t>
            </a:r>
            <a:endParaRPr lang="hu-HU" dirty="0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787" y="4367386"/>
            <a:ext cx="1876425" cy="285750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5724128" y="435581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(</a:t>
            </a:r>
            <a:r>
              <a:rPr lang="hu-HU" dirty="0" err="1" smtClean="0"/>
              <a:t>Elsässer</a:t>
            </a:r>
            <a:r>
              <a:rPr lang="hu-HU" dirty="0" smtClean="0"/>
              <a:t> változó)</a:t>
            </a:r>
            <a:endParaRPr lang="hu-HU" dirty="0"/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832" y="4875267"/>
            <a:ext cx="2895600" cy="1457325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6"/>
          <a:srcRect l="-1502" r="1502" b="3501"/>
          <a:stretch/>
        </p:blipFill>
        <p:spPr>
          <a:xfrm>
            <a:off x="6552000" y="5250679"/>
            <a:ext cx="1514475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46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794918"/>
            <a:ext cx="8229600" cy="917596"/>
          </a:xfrm>
        </p:spPr>
        <p:txBody>
          <a:bodyPr>
            <a:normAutofit fontScale="90000"/>
          </a:bodyPr>
          <a:lstStyle/>
          <a:p>
            <a:r>
              <a:rPr lang="hu-HU" b="1" dirty="0" err="1" smtClean="0">
                <a:solidFill>
                  <a:schemeClr val="accent2">
                    <a:lumMod val="50000"/>
                  </a:schemeClr>
                </a:solidFill>
              </a:rPr>
              <a:t>MHD</a:t>
            </a:r>
            <a:r>
              <a:rPr lang="hu-HU" b="1" dirty="0" smtClean="0">
                <a:solidFill>
                  <a:schemeClr val="accent2">
                    <a:lumMod val="50000"/>
                  </a:schemeClr>
                </a:solidFill>
              </a:rPr>
              <a:t> turbulencia fenomenológia: </a:t>
            </a:r>
            <a:r>
              <a:rPr lang="hu-HU" b="1" dirty="0" err="1" smtClean="0">
                <a:solidFill>
                  <a:schemeClr val="accent2">
                    <a:lumMod val="50000"/>
                  </a:schemeClr>
                </a:solidFill>
              </a:rPr>
              <a:t>inkompresszibilis</a:t>
            </a:r>
            <a:r>
              <a:rPr lang="hu-HU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hu-HU" b="1" dirty="0" err="1" smtClean="0">
                <a:solidFill>
                  <a:schemeClr val="accent2">
                    <a:lumMod val="50000"/>
                  </a:schemeClr>
                </a:solidFill>
              </a:rPr>
              <a:t>MHD</a:t>
            </a:r>
            <a:endParaRPr lang="hu-H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9CD-A28E-41FA-B7DD-1729AA094BE8}" type="slidenum">
              <a:rPr lang="hu-HU" smtClean="0"/>
              <a:pPr/>
              <a:t>37</a:t>
            </a:fld>
            <a:endParaRPr lang="hu-HU"/>
          </a:p>
        </p:txBody>
      </p:sp>
      <p:sp>
        <p:nvSpPr>
          <p:cNvPr id="10" name="Élőláb hely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A Naprendszer fizikája</a:t>
            </a:r>
            <a:endParaRPr lang="hu-HU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3936" y="5447466"/>
            <a:ext cx="3404791" cy="95737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2204864"/>
            <a:ext cx="1225275" cy="25653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624" y="2606246"/>
            <a:ext cx="3478200" cy="5328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7624" y="3225285"/>
            <a:ext cx="1422900" cy="108533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5616" y="4372386"/>
            <a:ext cx="3636300" cy="1450400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6019800" y="4585402"/>
            <a:ext cx="2728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Akár nemlineáris hullámcsomagok is!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7962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827584" y="1916832"/>
            <a:ext cx="80648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err="1" smtClean="0"/>
              <a:t>Iroshnikov</a:t>
            </a:r>
            <a:r>
              <a:rPr lang="hu-HU" sz="2000" dirty="0" smtClean="0"/>
              <a:t> (1964), </a:t>
            </a:r>
            <a:r>
              <a:rPr lang="hu-HU" sz="2000" dirty="0" err="1" smtClean="0"/>
              <a:t>Kraichnan</a:t>
            </a:r>
            <a:r>
              <a:rPr lang="hu-HU" sz="2000" dirty="0" smtClean="0"/>
              <a:t> (1965), (+ </a:t>
            </a:r>
            <a:r>
              <a:rPr lang="hu-HU" sz="2000" dirty="0" err="1" smtClean="0"/>
              <a:t>Dobrowolny</a:t>
            </a:r>
            <a:r>
              <a:rPr lang="hu-HU" sz="2000" dirty="0" smtClean="0"/>
              <a:t> 1980)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err="1" smtClean="0"/>
              <a:t>Inerciális</a:t>
            </a:r>
            <a:r>
              <a:rPr lang="hu-HU" sz="2000" dirty="0" smtClean="0"/>
              <a:t> szakasz fenomenologikus leírása, gyenge turbulencia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err="1" smtClean="0"/>
              <a:t>Inkompresszibilis</a:t>
            </a:r>
            <a:r>
              <a:rPr lang="hu-HU" sz="2000" dirty="0" smtClean="0"/>
              <a:t> </a:t>
            </a:r>
            <a:r>
              <a:rPr lang="hu-HU" sz="2000" dirty="0" err="1" smtClean="0"/>
              <a:t>MHD</a:t>
            </a:r>
            <a:r>
              <a:rPr lang="hu-HU" sz="2000" dirty="0" smtClean="0"/>
              <a:t> egyenletek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err="1" smtClean="0"/>
              <a:t>B</a:t>
            </a:r>
            <a:r>
              <a:rPr lang="hu-HU" sz="2000" baseline="-25000" dirty="0" err="1" smtClean="0"/>
              <a:t>0</a:t>
            </a:r>
            <a:r>
              <a:rPr lang="hu-HU" sz="2000" dirty="0" smtClean="0"/>
              <a:t> &gt;&gt; </a:t>
            </a:r>
            <a:r>
              <a:rPr lang="el-GR" sz="2000" dirty="0" smtClean="0"/>
              <a:t>δ</a:t>
            </a:r>
            <a:r>
              <a:rPr lang="hu-HU" sz="2000" dirty="0" smtClean="0"/>
              <a:t>B 		</a:t>
            </a:r>
            <a:r>
              <a:rPr lang="hu-HU" sz="2000" dirty="0"/>
              <a:t> </a:t>
            </a:r>
            <a:r>
              <a:rPr lang="hu-HU" sz="2000" b="1" dirty="0" err="1"/>
              <a:t>B</a:t>
            </a:r>
            <a:r>
              <a:rPr lang="hu-HU" sz="2000" b="1" baseline="-25000" dirty="0" err="1"/>
              <a:t>0</a:t>
            </a:r>
            <a:r>
              <a:rPr lang="hu-HU" sz="2000" baseline="-25000" dirty="0"/>
              <a:t> </a:t>
            </a:r>
            <a:r>
              <a:rPr lang="hu-HU" sz="2000" baseline="-25000" dirty="0" smtClean="0"/>
              <a:t> </a:t>
            </a:r>
            <a:r>
              <a:rPr lang="hu-HU" sz="2000" dirty="0" smtClean="0"/>
              <a:t>mentén egymással szemben haladó </a:t>
            </a:r>
            <a:r>
              <a:rPr lang="hu-HU" sz="2000" dirty="0" err="1" smtClean="0"/>
              <a:t>Alfén</a:t>
            </a:r>
            <a:r>
              <a:rPr lang="hu-HU" sz="2000" dirty="0" smtClean="0"/>
              <a:t>-hullámok gyengén hatnak </a:t>
            </a:r>
            <a:r>
              <a:rPr lang="hu-HU" sz="2000" dirty="0" smtClean="0"/>
              <a:t>kölcsön, kis fluktuációk </a:t>
            </a:r>
            <a:r>
              <a:rPr lang="hu-HU" sz="2000" dirty="0" err="1" smtClean="0"/>
              <a:t>izotrópiája</a:t>
            </a:r>
            <a:r>
              <a:rPr lang="hu-HU" sz="2000" dirty="0" smtClean="0"/>
              <a:t>!</a:t>
            </a:r>
            <a:endParaRPr lang="hu-HU" sz="2000" dirty="0" smtClean="0"/>
          </a:p>
          <a:p>
            <a:r>
              <a:rPr lang="hu-HU" sz="2000" dirty="0" err="1" smtClean="0"/>
              <a:t>Alfvén</a:t>
            </a:r>
            <a:r>
              <a:rPr lang="hu-HU" sz="2000" dirty="0" smtClean="0"/>
              <a:t>-időskála </a:t>
            </a:r>
            <a:r>
              <a:rPr lang="el-GR" sz="2000" dirty="0" smtClean="0"/>
              <a:t>τ</a:t>
            </a:r>
            <a:r>
              <a:rPr lang="hu-HU" baseline="-25000" dirty="0" smtClean="0"/>
              <a:t>A</a:t>
            </a:r>
            <a:r>
              <a:rPr lang="hu-HU" i="1" dirty="0" smtClean="0"/>
              <a:t>(k</a:t>
            </a:r>
            <a:r>
              <a:rPr lang="hu-HU" i="1" dirty="0"/>
              <a:t>)</a:t>
            </a:r>
            <a:r>
              <a:rPr lang="hu-HU" dirty="0"/>
              <a:t>=</a:t>
            </a:r>
            <a:r>
              <a:rPr lang="hu-HU" i="1" dirty="0"/>
              <a:t>(</a:t>
            </a:r>
            <a:r>
              <a:rPr lang="hu-HU" i="1" dirty="0" err="1" smtClean="0"/>
              <a:t>B</a:t>
            </a:r>
            <a:r>
              <a:rPr lang="hu-HU" baseline="-25000" dirty="0" err="1" smtClean="0"/>
              <a:t>0</a:t>
            </a:r>
            <a:r>
              <a:rPr lang="hu-HU" i="1" dirty="0" err="1" smtClean="0"/>
              <a:t>k</a:t>
            </a:r>
            <a:r>
              <a:rPr lang="hu-HU" i="1" dirty="0" smtClean="0"/>
              <a:t>)</a:t>
            </a:r>
            <a:r>
              <a:rPr lang="hu-HU" baseline="30000" dirty="0" smtClean="0"/>
              <a:t>−1</a:t>
            </a:r>
            <a:endParaRPr lang="hu-HU" sz="2000" baseline="30000" dirty="0" smtClean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525" y="3027784"/>
            <a:ext cx="4552950" cy="20574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794918"/>
            <a:ext cx="8229600" cy="917596"/>
          </a:xfrm>
        </p:spPr>
        <p:txBody>
          <a:bodyPr>
            <a:normAutofit fontScale="90000"/>
          </a:bodyPr>
          <a:lstStyle/>
          <a:p>
            <a:r>
              <a:rPr lang="hu-HU" b="1" dirty="0" err="1" smtClean="0">
                <a:solidFill>
                  <a:schemeClr val="accent2">
                    <a:lumMod val="50000"/>
                  </a:schemeClr>
                </a:solidFill>
              </a:rPr>
              <a:t>MHD</a:t>
            </a:r>
            <a:r>
              <a:rPr lang="hu-HU" b="1" dirty="0" smtClean="0">
                <a:solidFill>
                  <a:schemeClr val="accent2">
                    <a:lumMod val="50000"/>
                  </a:schemeClr>
                </a:solidFill>
              </a:rPr>
              <a:t> turbulencia fenomenológia: IK modell</a:t>
            </a:r>
            <a:endParaRPr lang="hu-H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9CD-A28E-41FA-B7DD-1729AA094BE8}" type="slidenum">
              <a:rPr lang="hu-HU" smtClean="0"/>
              <a:pPr/>
              <a:t>38</a:t>
            </a:fld>
            <a:endParaRPr lang="hu-HU"/>
          </a:p>
        </p:txBody>
      </p:sp>
      <p:sp>
        <p:nvSpPr>
          <p:cNvPr id="10" name="Élőláb hely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A Naprendszer fizikája</a:t>
            </a:r>
            <a:endParaRPr lang="hu-HU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Jobbra nyíl 6"/>
          <p:cNvSpPr/>
          <p:nvPr/>
        </p:nvSpPr>
        <p:spPr>
          <a:xfrm>
            <a:off x="2627784" y="5351509"/>
            <a:ext cx="648072" cy="237731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176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794918"/>
            <a:ext cx="8229600" cy="917596"/>
          </a:xfrm>
        </p:spPr>
        <p:txBody>
          <a:bodyPr>
            <a:normAutofit fontScale="90000"/>
          </a:bodyPr>
          <a:lstStyle/>
          <a:p>
            <a:r>
              <a:rPr lang="hu-HU" b="1" dirty="0" err="1" smtClean="0">
                <a:solidFill>
                  <a:schemeClr val="accent2">
                    <a:lumMod val="50000"/>
                  </a:schemeClr>
                </a:solidFill>
              </a:rPr>
              <a:t>MHD</a:t>
            </a:r>
            <a:r>
              <a:rPr lang="hu-HU" b="1" dirty="0" smtClean="0">
                <a:solidFill>
                  <a:schemeClr val="accent2">
                    <a:lumMod val="50000"/>
                  </a:schemeClr>
                </a:solidFill>
              </a:rPr>
              <a:t> turbulencia fenomenológia:</a:t>
            </a:r>
            <a:br>
              <a:rPr lang="hu-HU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hu-HU" b="1" dirty="0" smtClean="0">
                <a:solidFill>
                  <a:schemeClr val="accent2">
                    <a:lumMod val="50000"/>
                  </a:schemeClr>
                </a:solidFill>
              </a:rPr>
              <a:t>Kritikus egyensúly </a:t>
            </a:r>
            <a:r>
              <a:rPr lang="hu-HU" b="1" dirty="0" smtClean="0">
                <a:solidFill>
                  <a:schemeClr val="accent2">
                    <a:lumMod val="50000"/>
                  </a:schemeClr>
                </a:solidFill>
              </a:rPr>
              <a:t>modell (</a:t>
            </a:r>
            <a:r>
              <a:rPr lang="hu-HU" b="1" dirty="0" err="1" smtClean="0">
                <a:solidFill>
                  <a:schemeClr val="accent2">
                    <a:lumMod val="50000"/>
                  </a:schemeClr>
                </a:solidFill>
              </a:rPr>
              <a:t>GS95</a:t>
            </a:r>
            <a:r>
              <a:rPr lang="hu-HU" b="1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lang="hu-H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9CD-A28E-41FA-B7DD-1729AA094BE8}" type="slidenum">
              <a:rPr lang="hu-HU" smtClean="0"/>
              <a:pPr/>
              <a:t>39</a:t>
            </a:fld>
            <a:endParaRPr lang="hu-HU"/>
          </a:p>
        </p:txBody>
      </p:sp>
      <p:sp>
        <p:nvSpPr>
          <p:cNvPr id="10" name="Élőláb hely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A Naprendszer fizikája</a:t>
            </a:r>
            <a:endParaRPr lang="hu-HU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Szövegdoboz 2"/>
              <p:cNvSpPr txBox="1"/>
              <p:nvPr/>
            </p:nvSpPr>
            <p:spPr>
              <a:xfrm>
                <a:off x="827584" y="1916832"/>
                <a:ext cx="7859216" cy="40031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hu-HU" sz="2000" dirty="0" smtClean="0"/>
                  <a:t>Goldreich</a:t>
                </a:r>
                <a:r>
                  <a:rPr lang="hu-HU" sz="2000" dirty="0" smtClean="0"/>
                  <a:t> és </a:t>
                </a:r>
                <a:r>
                  <a:rPr lang="hu-HU" sz="2000" dirty="0" err="1" smtClean="0"/>
                  <a:t>Sridhar</a:t>
                </a:r>
                <a:r>
                  <a:rPr lang="hu-HU" sz="2000" dirty="0" smtClean="0"/>
                  <a:t> 1995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hu-HU" sz="2000" dirty="0" smtClean="0"/>
                  <a:t>IK nem lehet jó modell, mert hármas ütközéseket feltételez a kaszkád </a:t>
                </a:r>
                <a:r>
                  <a:rPr lang="hu-HU" sz="2000" dirty="0" smtClean="0"/>
                  <a:t>leírásához (ez eleve kizárja az </a:t>
                </a:r>
                <a:r>
                  <a:rPr lang="hu-HU" sz="2000" dirty="0" err="1" smtClean="0"/>
                  <a:t>izotrópiát</a:t>
                </a:r>
                <a:r>
                  <a:rPr lang="hu-HU" sz="2000" dirty="0" smtClean="0"/>
                  <a:t>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hu-HU" sz="2000" dirty="0" smtClean="0"/>
                  <a:t>Erős turbulencia!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hu-HU" sz="2000" dirty="0" smtClean="0"/>
                  <a:t>Figyelembe veszi a </a:t>
                </a:r>
                <a:r>
                  <a:rPr lang="hu-HU" sz="2000" b="1" dirty="0" err="1"/>
                  <a:t>B</a:t>
                </a:r>
                <a:r>
                  <a:rPr lang="hu-HU" sz="2000" b="1" baseline="-25000" dirty="0" err="1"/>
                  <a:t>0</a:t>
                </a:r>
                <a:r>
                  <a:rPr lang="hu-HU" sz="2000" dirty="0" smtClean="0"/>
                  <a:t> miatt megjelenő anizotrópiát (két karakterisztikus méret a fluktuációkra: </a:t>
                </a:r>
                <a:r>
                  <a:rPr lang="hu-HU" sz="2000" i="1" dirty="0" smtClean="0"/>
                  <a:t>l, </a:t>
                </a:r>
                <a:r>
                  <a:rPr lang="el-GR" sz="2000" i="1" dirty="0" smtClean="0"/>
                  <a:t>λ</a:t>
                </a:r>
                <a:r>
                  <a:rPr lang="hu-HU" sz="2000" i="1" dirty="0" smtClean="0"/>
                  <a:t> 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hu-HU" sz="2000" dirty="0" smtClean="0"/>
                  <a:t>Kritikus egyensúly: </a:t>
                </a:r>
                <a:r>
                  <a:rPr lang="hu-HU" sz="2000" b="1" dirty="0" err="1" smtClean="0"/>
                  <a:t>B</a:t>
                </a:r>
                <a:r>
                  <a:rPr lang="hu-HU" sz="2000" b="1" baseline="-25000" dirty="0" err="1" smtClean="0"/>
                  <a:t>0</a:t>
                </a:r>
                <a:r>
                  <a:rPr lang="hu-HU" sz="2000" b="1" baseline="-25000" dirty="0"/>
                  <a:t> </a:t>
                </a:r>
                <a:r>
                  <a:rPr lang="hu-HU" sz="2000" b="1" dirty="0" smtClean="0"/>
                  <a:t> </a:t>
                </a:r>
                <a:r>
                  <a:rPr lang="hu-HU" sz="2000" dirty="0" smtClean="0"/>
                  <a:t>-</a:t>
                </a:r>
                <a:r>
                  <a:rPr lang="hu-HU" sz="2000" dirty="0" err="1" smtClean="0"/>
                  <a:t>ra</a:t>
                </a:r>
                <a:r>
                  <a:rPr lang="hu-HU" sz="2000" dirty="0" smtClean="0"/>
                  <a:t> merőleges és azzal párhuzamos perturbációk egyensúlya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hu-HU" sz="200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hu-HU" sz="2000" b="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hu-HU" sz="2000" b="0" i="1" dirty="0" smtClean="0">
                            <a:latin typeface="Cambria Math" panose="02040503050406030204" pitchFamily="18" charset="0"/>
                          </a:rPr>
                          <m:t>𝑝𝑎𝑟</m:t>
                        </m:r>
                      </m:sub>
                      <m:sup/>
                    </m:sSubSup>
                    <m:r>
                      <a:rPr lang="hu-HU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bSup>
                      <m:sSubSupPr>
                        <m:ctrlPr>
                          <a:rPr lang="hu-HU" sz="20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hu-HU" sz="2000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hu-HU" sz="2000" i="1" dirty="0">
                            <a:latin typeface="Cambria Math" panose="02040503050406030204" pitchFamily="18" charset="0"/>
                          </a:rPr>
                          <m:t>𝑝𝑎𝑟</m:t>
                        </m:r>
                      </m:sub>
                      <m:sup>
                        <m:r>
                          <a:rPr lang="hu-HU" sz="2000" i="1" dirty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hu-HU" sz="20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hu-HU" sz="2000" baseline="-25000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hu-HU" sz="20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hu-HU" sz="2000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hu-HU" sz="2000" b="0" i="1" dirty="0" smtClean="0">
                            <a:latin typeface="Cambria Math" panose="02040503050406030204" pitchFamily="18" charset="0"/>
                          </a:rPr>
                          <m:t>𝑝𝑒𝑟𝑝</m:t>
                        </m:r>
                      </m:sub>
                      <m:sup/>
                    </m:sSubSup>
                    <m:r>
                      <a:rPr lang="hu-HU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bSup>
                      <m:sSubSupPr>
                        <m:ctrlPr>
                          <a:rPr lang="hu-HU" sz="20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hu-HU" sz="2000" i="1" dirty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hu-HU" sz="2000" b="0" i="1" dirty="0" smtClean="0">
                            <a:latin typeface="Cambria Math" panose="02040503050406030204" pitchFamily="18" charset="0"/>
                          </a:rPr>
                          <m:t>𝑝𝑒𝑟𝑝</m:t>
                        </m:r>
                      </m:sub>
                      <m:sup>
                        <m:r>
                          <a:rPr lang="hu-HU" sz="2000" i="1" dirty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type m:val="skw"/>
                            <m:ctrlPr>
                              <a:rPr lang="hu-HU" sz="2000" i="1" dirty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u-HU" sz="2000" i="1" dirty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hu-HU" sz="2000" i="1" dirty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sup>
                    </m:sSubSup>
                  </m:oMath>
                </a14:m>
                <a:endParaRPr lang="hu-HU" sz="2000" baseline="-25000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hu-HU" sz="2000" baseline="-25000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hu-HU" sz="20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hu-HU" sz="2000" i="1" dirty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hu-HU" sz="2000" i="1" dirty="0">
                            <a:latin typeface="Cambria Math" panose="02040503050406030204" pitchFamily="18" charset="0"/>
                          </a:rPr>
                          <m:t>𝑝𝑎𝑟</m:t>
                        </m:r>
                      </m:sub>
                      <m:sup/>
                    </m:sSubSup>
                  </m:oMath>
                </a14:m>
                <a:r>
                  <a:rPr lang="hu-HU" sz="2000" dirty="0" smtClean="0"/>
                  <a:t>=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hu-HU" sz="20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hu-HU" sz="2000" i="1" dirty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hu-HU" sz="2000" i="1" dirty="0">
                            <a:latin typeface="Cambria Math" panose="02040503050406030204" pitchFamily="18" charset="0"/>
                          </a:rPr>
                          <m:t>𝑝𝑒𝑟𝑝</m:t>
                        </m:r>
                      </m:sub>
                      <m:sup>
                        <m:r>
                          <a:rPr lang="hu-HU" sz="2000" i="1" dirty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type m:val="skw"/>
                            <m:ctrlPr>
                              <a:rPr lang="hu-HU" sz="2000" i="1" dirty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u-HU" sz="20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hu-HU" sz="2000" i="1" dirty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sup>
                    </m:sSubSup>
                  </m:oMath>
                </a14:m>
                <a:endParaRPr lang="hu-HU" sz="2000" dirty="0"/>
              </a:p>
            </p:txBody>
          </p:sp>
        </mc:Choice>
        <mc:Fallback>
          <p:sp>
            <p:nvSpPr>
              <p:cNvPr id="3" name="Szövegdoboz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1916832"/>
                <a:ext cx="7859216" cy="4003147"/>
              </a:xfrm>
              <a:prstGeom prst="rect">
                <a:avLst/>
              </a:prstGeom>
              <a:blipFill>
                <a:blip r:embed="rId3"/>
                <a:stretch>
                  <a:fillRect l="-698" t="-761" r="-621" b="-761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687742" y="4293096"/>
            <a:ext cx="520473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0800" y="4088778"/>
            <a:ext cx="1186800" cy="32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457200" y="609600"/>
            <a:ext cx="8229600" cy="1447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A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napkorona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szerkezete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  <a:p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</a:rPr>
              <a:t>a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</a:rPr>
              <a:t>lassú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</a:rPr>
              <a:t>és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</a:rPr>
              <a:t>gyors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</a:rPr>
              <a:t>napszél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</a:rPr>
              <a:t>forrása</a:t>
            </a:r>
            <a:endParaRPr lang="en-US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62200" y="5992959"/>
            <a:ext cx="6476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chemeClr val="accent2">
                    <a:lumMod val="75000"/>
                  </a:schemeClr>
                </a:solidFill>
                <a:sym typeface="Wingdings"/>
              </a:rPr>
              <a:t>  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</a:rPr>
              <a:t>http</a:t>
            </a: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://www.sp.ph.ic.ac.uk/~mkd/AdvancedOption2Handout.pdf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2174"/>
            <a:ext cx="9144000" cy="31442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0" y="2342174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accent2">
                    <a:lumMod val="75000"/>
                  </a:schemeClr>
                </a:solidFill>
              </a:rPr>
              <a:t>Nap aktivitási minimum</a:t>
            </a:r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53200" y="2342174"/>
            <a:ext cx="2487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accent2">
                    <a:lumMod val="75000"/>
                  </a:schemeClr>
                </a:solidFill>
              </a:rPr>
              <a:t>Nap aktivitási maximum</a:t>
            </a:r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55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4279950"/>
            <a:ext cx="4153657" cy="46367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528" y="804443"/>
            <a:ext cx="8363271" cy="917596"/>
          </a:xfrm>
        </p:spPr>
        <p:txBody>
          <a:bodyPr>
            <a:normAutofit fontScale="90000"/>
          </a:bodyPr>
          <a:lstStyle/>
          <a:p>
            <a:r>
              <a:rPr lang="hu-HU" b="1" dirty="0" smtClean="0">
                <a:solidFill>
                  <a:schemeClr val="accent2">
                    <a:lumMod val="50000"/>
                  </a:schemeClr>
                </a:solidFill>
              </a:rPr>
              <a:t>Fluktuációk megfigyelése: A Taylor-hipotézis</a:t>
            </a:r>
            <a:endParaRPr lang="hu-H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9CD-A28E-41FA-B7DD-1729AA094BE8}" type="slidenum">
              <a:rPr lang="hu-HU" smtClean="0"/>
              <a:pPr/>
              <a:t>40</a:t>
            </a:fld>
            <a:endParaRPr lang="hu-HU"/>
          </a:p>
        </p:txBody>
      </p:sp>
      <p:sp>
        <p:nvSpPr>
          <p:cNvPr id="10" name="Élőláb hely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A Naprendszer fizikája</a:t>
            </a:r>
            <a:endParaRPr lang="hu-HU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691137" y="2096198"/>
            <a:ext cx="82734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Űrszonda által készített in-situ mérésekből nem lehet egyértelműen származtatni a fluktuációk tulajdonságait a plazma vonatkoztatási rendszerében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Egyszerű feltételezés: A vizsgált </a:t>
            </a:r>
            <a:r>
              <a:rPr lang="hu-HU" dirty="0" err="1" smtClean="0"/>
              <a:t>flukt</a:t>
            </a:r>
            <a:r>
              <a:rPr lang="hu-HU" dirty="0" smtClean="0"/>
              <a:t>.-k befagyva passzívan sodródnak ki a napszéllel: </a:t>
            </a:r>
            <a:r>
              <a:rPr lang="hu-HU" b="1" dirty="0" smtClean="0"/>
              <a:t>Taylor-hipotézis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126" y="3284984"/>
            <a:ext cx="2635628" cy="474331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5027" y="3789753"/>
            <a:ext cx="2244600" cy="418167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1136126" y="3831345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Feltesszük hogy:</a:t>
            </a:r>
            <a:endParaRPr lang="hu-HU" dirty="0"/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9027" y="4746378"/>
            <a:ext cx="4050600" cy="476067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9632" y="5262381"/>
            <a:ext cx="3302400" cy="398867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1768" y="4293096"/>
            <a:ext cx="1212600" cy="913533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3703" y="5792171"/>
            <a:ext cx="6114601" cy="37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1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917596"/>
          </a:xfrm>
        </p:spPr>
        <p:txBody>
          <a:bodyPr>
            <a:normAutofit fontScale="90000"/>
          </a:bodyPr>
          <a:lstStyle/>
          <a:p>
            <a:r>
              <a:rPr lang="hu-HU" b="1" dirty="0">
                <a:solidFill>
                  <a:schemeClr val="accent2">
                    <a:lumMod val="50000"/>
                  </a:schemeClr>
                </a:solidFill>
              </a:rPr>
              <a:t>Fluktuációk </a:t>
            </a:r>
            <a:r>
              <a:rPr lang="hu-HU" b="1" dirty="0" smtClean="0">
                <a:solidFill>
                  <a:schemeClr val="accent2">
                    <a:lumMod val="50000"/>
                  </a:schemeClr>
                </a:solidFill>
              </a:rPr>
              <a:t>megfigyelése: mérési eredmények</a:t>
            </a:r>
            <a:endParaRPr lang="hu-H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9CD-A28E-41FA-B7DD-1729AA094BE8}" type="slidenum">
              <a:rPr lang="hu-HU" smtClean="0"/>
              <a:pPr/>
              <a:t>41</a:t>
            </a:fld>
            <a:endParaRPr lang="hu-HU"/>
          </a:p>
        </p:txBody>
      </p:sp>
      <p:sp>
        <p:nvSpPr>
          <p:cNvPr id="10" name="Élőláb hely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A Naprendszer fizikája</a:t>
            </a:r>
            <a:endParaRPr lang="hu-HU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Szövegdoboz 11"/>
          <p:cNvSpPr txBox="1"/>
          <p:nvPr/>
        </p:nvSpPr>
        <p:spPr>
          <a:xfrm>
            <a:off x="5840110" y="6000768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Horbury</a:t>
            </a:r>
            <a:r>
              <a:rPr lang="hu-HU" dirty="0" smtClean="0"/>
              <a:t>, 2005</a:t>
            </a:r>
            <a:endParaRPr lang="hu-HU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500174"/>
            <a:ext cx="3929090" cy="4893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Szövegdoboz 14"/>
          <p:cNvSpPr txBox="1"/>
          <p:nvPr/>
        </p:nvSpPr>
        <p:spPr>
          <a:xfrm>
            <a:off x="928662" y="1857364"/>
            <a:ext cx="37147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u-HU" sz="2000" dirty="0" smtClean="0"/>
              <a:t>Távolsággal E(f) csökken (ahogy várható)</a:t>
            </a:r>
          </a:p>
          <a:p>
            <a:pPr>
              <a:buFont typeface="Arial" pitchFamily="34" charset="0"/>
              <a:buChar char="•"/>
            </a:pPr>
            <a:r>
              <a:rPr lang="hu-HU" sz="2000" dirty="0" smtClean="0"/>
              <a:t>Törési pont a nagyobb skálák felé tolódik</a:t>
            </a:r>
            <a:r>
              <a:rPr lang="hu-HU" sz="2000" dirty="0" smtClean="0">
                <a:sym typeface="Wingdings" pitchFamily="2" charset="2"/>
              </a:rPr>
              <a:t>aktív turbulencia</a:t>
            </a:r>
          </a:p>
          <a:p>
            <a:pPr>
              <a:buFont typeface="Arial" pitchFamily="34" charset="0"/>
              <a:buChar char="•"/>
            </a:pPr>
            <a:r>
              <a:rPr lang="hu-HU" sz="2000" dirty="0" smtClean="0">
                <a:sym typeface="Wingdings" pitchFamily="2" charset="2"/>
              </a:rPr>
              <a:t>Termikus energia vártnál lassabb csökkenése</a:t>
            </a:r>
            <a:endParaRPr lang="hu-H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917596"/>
          </a:xfrm>
        </p:spPr>
        <p:txBody>
          <a:bodyPr>
            <a:normAutofit fontScale="90000"/>
          </a:bodyPr>
          <a:lstStyle/>
          <a:p>
            <a:r>
              <a:rPr lang="hu-HU" b="1" dirty="0">
                <a:solidFill>
                  <a:schemeClr val="accent2">
                    <a:lumMod val="50000"/>
                  </a:schemeClr>
                </a:solidFill>
              </a:rPr>
              <a:t>Fluktuációk </a:t>
            </a:r>
            <a:r>
              <a:rPr lang="hu-HU" b="1" dirty="0" smtClean="0">
                <a:solidFill>
                  <a:schemeClr val="accent2">
                    <a:lumMod val="50000"/>
                  </a:schemeClr>
                </a:solidFill>
              </a:rPr>
              <a:t>megfigyelése: mérési eredmények</a:t>
            </a:r>
            <a:endParaRPr lang="hu-H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9CD-A28E-41FA-B7DD-1729AA094BE8}" type="slidenum">
              <a:rPr lang="hu-HU" smtClean="0"/>
              <a:pPr/>
              <a:t>42</a:t>
            </a:fld>
            <a:endParaRPr lang="hu-HU"/>
          </a:p>
        </p:txBody>
      </p:sp>
      <p:sp>
        <p:nvSpPr>
          <p:cNvPr id="10" name="Élőláb hely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A Naprendszer fizikája</a:t>
            </a:r>
            <a:endParaRPr lang="hu-HU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105" y="1765279"/>
            <a:ext cx="4923791" cy="456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smtClean="0">
                <a:solidFill>
                  <a:schemeClr val="accent2">
                    <a:lumMod val="50000"/>
                  </a:schemeClr>
                </a:solidFill>
              </a:rPr>
              <a:t>Turbulencia a napszélben:</a:t>
            </a:r>
            <a:br>
              <a:rPr lang="hu-HU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hu-HU" b="1" dirty="0" err="1">
                <a:solidFill>
                  <a:schemeClr val="accent2">
                    <a:lumMod val="50000"/>
                  </a:schemeClr>
                </a:solidFill>
              </a:rPr>
              <a:t>i</a:t>
            </a:r>
            <a:r>
              <a:rPr lang="hu-HU" b="1" dirty="0" err="1" smtClean="0">
                <a:solidFill>
                  <a:schemeClr val="accent2">
                    <a:lumMod val="50000"/>
                  </a:schemeClr>
                </a:solidFill>
              </a:rPr>
              <a:t>ntermittencia</a:t>
            </a:r>
            <a:endParaRPr lang="hu-H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9CD-A28E-41FA-B7DD-1729AA094BE8}" type="slidenum">
              <a:rPr lang="hu-HU" smtClean="0"/>
              <a:pPr/>
              <a:t>43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A Naprendszer fizikája</a:t>
            </a:r>
            <a:endParaRPr lang="hu-H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000">
            <a:off x="5989278" y="1478128"/>
            <a:ext cx="2499442" cy="4904421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899592" y="1556792"/>
            <a:ext cx="48916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Fluktuációk valószínűségi eloszlásának nem-gaussitól való eltérése a skálától függően (nagy skálákon kb. gauss-eloszlás)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„Turbulens” és „kevésbé turbulens” időszakok váltakozása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Koherens struktúrák jelenléte </a:t>
            </a:r>
            <a:endParaRPr lang="hu-HU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4572000" y="5947966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Biskamp</a:t>
            </a:r>
            <a:r>
              <a:rPr lang="hu-HU" dirty="0" smtClean="0"/>
              <a:t>, 2003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smtClean="0">
                <a:solidFill>
                  <a:schemeClr val="accent2">
                    <a:lumMod val="50000"/>
                  </a:schemeClr>
                </a:solidFill>
              </a:rPr>
              <a:t>Turbulencia a napszélben:</a:t>
            </a:r>
            <a:br>
              <a:rPr lang="hu-HU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hu-HU" b="1" dirty="0" err="1">
                <a:solidFill>
                  <a:schemeClr val="accent2">
                    <a:lumMod val="50000"/>
                  </a:schemeClr>
                </a:solidFill>
              </a:rPr>
              <a:t>i</a:t>
            </a:r>
            <a:r>
              <a:rPr lang="hu-HU" b="1" dirty="0" err="1" smtClean="0">
                <a:solidFill>
                  <a:schemeClr val="accent2">
                    <a:lumMod val="50000"/>
                  </a:schemeClr>
                </a:solidFill>
              </a:rPr>
              <a:t>ntermittencia</a:t>
            </a:r>
            <a:endParaRPr lang="hu-H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9CD-A28E-41FA-B7DD-1729AA094BE8}" type="slidenum">
              <a:rPr lang="hu-HU" smtClean="0"/>
              <a:pPr/>
              <a:t>44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A Naprendszer fizikája</a:t>
            </a:r>
            <a:endParaRPr lang="hu-H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1500174"/>
            <a:ext cx="4910148" cy="433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3568" y="2903984"/>
            <a:ext cx="31051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Szövegdoboz 10"/>
          <p:cNvSpPr txBox="1"/>
          <p:nvPr/>
        </p:nvSpPr>
        <p:spPr>
          <a:xfrm>
            <a:off x="5286380" y="5929330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Sorriso-Valvo</a:t>
            </a:r>
            <a:r>
              <a:rPr lang="hu-HU" dirty="0" smtClean="0"/>
              <a:t> et </a:t>
            </a:r>
            <a:r>
              <a:rPr lang="hu-HU" dirty="0" err="1" smtClean="0"/>
              <a:t>al</a:t>
            </a:r>
            <a:r>
              <a:rPr lang="hu-HU" dirty="0" smtClean="0"/>
              <a:t>. 2001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687239" y="2234674"/>
            <a:ext cx="3207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P-</a:t>
            </a:r>
            <a:r>
              <a:rPr lang="hu-HU" dirty="0" err="1" smtClean="0"/>
              <a:t>edrendű</a:t>
            </a:r>
            <a:r>
              <a:rPr lang="hu-HU" dirty="0" smtClean="0"/>
              <a:t> struktúrafüggvény:</a:t>
            </a:r>
            <a:endParaRPr lang="hu-HU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716560" y="3347700"/>
            <a:ext cx="3207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PDF-</a:t>
            </a:r>
            <a:r>
              <a:rPr lang="hu-HU" dirty="0" err="1" smtClean="0"/>
              <a:t>ek</a:t>
            </a:r>
            <a:r>
              <a:rPr lang="hu-HU" dirty="0" smtClean="0"/>
              <a:t> gaussitól való eltérésének mértéke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6781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846158"/>
          </a:xfrm>
        </p:spPr>
        <p:txBody>
          <a:bodyPr/>
          <a:lstStyle/>
          <a:p>
            <a:r>
              <a:rPr lang="hu-HU" b="1" dirty="0" smtClean="0">
                <a:solidFill>
                  <a:schemeClr val="accent2">
                    <a:lumMod val="50000"/>
                  </a:schemeClr>
                </a:solidFill>
              </a:rPr>
              <a:t>Kinetikus skálák: ion skálák</a:t>
            </a:r>
            <a:endParaRPr lang="hu-H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9CD-A28E-41FA-B7DD-1729AA094BE8}" type="slidenum">
              <a:rPr lang="hu-HU" smtClean="0"/>
              <a:pPr/>
              <a:t>45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A Naprendszer fizikája</a:t>
            </a:r>
            <a:endParaRPr lang="hu-H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3081354"/>
            <a:ext cx="7286625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Szövegdoboz 8"/>
          <p:cNvSpPr txBox="1"/>
          <p:nvPr/>
        </p:nvSpPr>
        <p:spPr>
          <a:xfrm>
            <a:off x="1142976" y="1428736"/>
            <a:ext cx="72152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u-HU" sz="2000" dirty="0" smtClean="0"/>
              <a:t>Spektrális letörés kb. 0.1-1 Hz-nél (de nem minden esetben!)</a:t>
            </a:r>
          </a:p>
          <a:p>
            <a:pPr>
              <a:buFont typeface="Arial" pitchFamily="34" charset="0"/>
              <a:buChar char="•"/>
            </a:pPr>
            <a:r>
              <a:rPr lang="hu-HU" sz="2000" dirty="0" smtClean="0"/>
              <a:t>Több karakterisztikus idő-és hosszskála</a:t>
            </a:r>
          </a:p>
          <a:p>
            <a:pPr>
              <a:buFont typeface="Arial" pitchFamily="34" charset="0"/>
              <a:buChar char="•"/>
            </a:pPr>
            <a:r>
              <a:rPr lang="hu-HU" sz="2000" dirty="0" smtClean="0"/>
              <a:t>Sok lehetséges mechanizmus</a:t>
            </a:r>
          </a:p>
          <a:p>
            <a:pPr>
              <a:buFont typeface="Arial" pitchFamily="34" charset="0"/>
              <a:buChar char="•"/>
            </a:pPr>
            <a:r>
              <a:rPr lang="hu-HU" sz="2000" dirty="0" smtClean="0"/>
              <a:t>Ezek valamilyen arányú kombinációja adja az eredő spektrumot</a:t>
            </a:r>
          </a:p>
          <a:p>
            <a:pPr>
              <a:buFont typeface="Arial" pitchFamily="34" charset="0"/>
              <a:buChar char="•"/>
            </a:pPr>
            <a:r>
              <a:rPr lang="hu-HU" sz="2000" dirty="0" smtClean="0"/>
              <a:t>Domináns jelenségek plazma béta függők</a:t>
            </a:r>
            <a:endParaRPr lang="hu-H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917596"/>
          </a:xfrm>
        </p:spPr>
        <p:txBody>
          <a:bodyPr/>
          <a:lstStyle/>
          <a:p>
            <a:r>
              <a:rPr lang="hu-HU" b="1" dirty="0" smtClean="0">
                <a:solidFill>
                  <a:schemeClr val="accent2">
                    <a:lumMod val="50000"/>
                  </a:schemeClr>
                </a:solidFill>
              </a:rPr>
              <a:t>Kinetikus skálák: elektron skálák</a:t>
            </a:r>
            <a:endParaRPr lang="hu-H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9CD-A28E-41FA-B7DD-1729AA094BE8}" type="slidenum">
              <a:rPr lang="hu-HU" smtClean="0"/>
              <a:pPr/>
              <a:t>46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A Naprendszer fizikája</a:t>
            </a:r>
            <a:endParaRPr lang="hu-H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1785926"/>
            <a:ext cx="4462482" cy="3815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Szövegdoboz 9"/>
          <p:cNvSpPr txBox="1"/>
          <p:nvPr/>
        </p:nvSpPr>
        <p:spPr>
          <a:xfrm>
            <a:off x="785786" y="1857364"/>
            <a:ext cx="34290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u-HU" sz="2000" dirty="0" smtClean="0"/>
              <a:t>Elektron ciklotron frekvencia</a:t>
            </a:r>
          </a:p>
          <a:p>
            <a:pPr>
              <a:buFont typeface="Arial" pitchFamily="34" charset="0"/>
              <a:buChar char="•"/>
            </a:pPr>
            <a:r>
              <a:rPr lang="hu-HU" sz="2000" dirty="0" smtClean="0"/>
              <a:t>Plazma béta függés</a:t>
            </a:r>
          </a:p>
          <a:p>
            <a:pPr>
              <a:buFont typeface="Arial" pitchFamily="34" charset="0"/>
              <a:buChar char="•"/>
            </a:pPr>
            <a:r>
              <a:rPr lang="hu-HU" sz="2000" dirty="0" smtClean="0"/>
              <a:t>Disszipáció?</a:t>
            </a:r>
          </a:p>
          <a:p>
            <a:pPr>
              <a:buFont typeface="Arial" pitchFamily="34" charset="0"/>
              <a:buChar char="•"/>
            </a:pPr>
            <a:r>
              <a:rPr lang="hu-HU" sz="2000" dirty="0" err="1" smtClean="0"/>
              <a:t>Cluster</a:t>
            </a:r>
            <a:r>
              <a:rPr lang="hu-HU" sz="2000" dirty="0" smtClean="0"/>
              <a:t> misszió (ESA, 2000- ):</a:t>
            </a:r>
          </a:p>
          <a:p>
            <a:pPr>
              <a:buFont typeface="Arial" pitchFamily="34" charset="0"/>
              <a:buChar char="•"/>
            </a:pPr>
            <a:r>
              <a:rPr lang="hu-HU" sz="2000" dirty="0" smtClean="0"/>
              <a:t>Nagyobb időbeli felbontásra lenne szükség</a:t>
            </a:r>
          </a:p>
          <a:p>
            <a:pPr>
              <a:buFont typeface="Arial" pitchFamily="34" charset="0"/>
              <a:buChar char="•"/>
            </a:pPr>
            <a:endParaRPr lang="hu-HU" sz="20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46" y="5643578"/>
            <a:ext cx="19431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846158"/>
          </a:xfrm>
        </p:spPr>
        <p:txBody>
          <a:bodyPr/>
          <a:lstStyle/>
          <a:p>
            <a:r>
              <a:rPr lang="hu-HU" b="1" dirty="0" smtClean="0">
                <a:solidFill>
                  <a:schemeClr val="accent2">
                    <a:lumMod val="50000"/>
                  </a:schemeClr>
                </a:solidFill>
              </a:rPr>
              <a:t>Ajánlott irodalom</a:t>
            </a:r>
            <a:endParaRPr lang="hu-H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9CD-A28E-41FA-B7DD-1729AA094BE8}" type="slidenum">
              <a:rPr lang="hu-HU" smtClean="0"/>
              <a:pPr/>
              <a:t>47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A Naprendszer fizikája</a:t>
            </a:r>
            <a:endParaRPr lang="hu-H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artalom helye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hu-HU" sz="2000" dirty="0" err="1" smtClean="0"/>
              <a:t>Horbury</a:t>
            </a:r>
            <a:r>
              <a:rPr lang="hu-HU" sz="2000" dirty="0" smtClean="0"/>
              <a:t> </a:t>
            </a:r>
            <a:r>
              <a:rPr lang="hu-HU" sz="2000" dirty="0"/>
              <a:t>(</a:t>
            </a:r>
            <a:r>
              <a:rPr lang="hu-HU" sz="2000" dirty="0" smtClean="0"/>
              <a:t>2005) : </a:t>
            </a:r>
            <a:r>
              <a:rPr lang="hu-HU" sz="2000" dirty="0" err="1" smtClean="0"/>
              <a:t>Spacecraft</a:t>
            </a:r>
            <a:r>
              <a:rPr lang="hu-HU" sz="2000" dirty="0" smtClean="0"/>
              <a:t> </a:t>
            </a:r>
            <a:r>
              <a:rPr lang="hu-HU" sz="2000" dirty="0" err="1" smtClean="0"/>
              <a:t>observations</a:t>
            </a:r>
            <a:r>
              <a:rPr lang="hu-HU" sz="2000" dirty="0" smtClean="0"/>
              <a:t> of </a:t>
            </a:r>
            <a:r>
              <a:rPr lang="hu-HU" sz="2000" dirty="0" err="1" smtClean="0"/>
              <a:t>solar</a:t>
            </a:r>
            <a:r>
              <a:rPr lang="hu-HU" sz="2000" dirty="0" smtClean="0"/>
              <a:t> </a:t>
            </a:r>
            <a:r>
              <a:rPr lang="hu-HU" sz="2000" dirty="0" err="1" smtClean="0"/>
              <a:t>wind</a:t>
            </a:r>
            <a:r>
              <a:rPr lang="hu-HU" sz="2000" dirty="0" smtClean="0"/>
              <a:t> </a:t>
            </a:r>
            <a:r>
              <a:rPr lang="hu-HU" sz="2000" dirty="0" err="1" smtClean="0"/>
              <a:t>turbulence</a:t>
            </a:r>
            <a:r>
              <a:rPr lang="hu-HU" sz="2000" dirty="0" smtClean="0"/>
              <a:t>: an </a:t>
            </a:r>
            <a:r>
              <a:rPr lang="hu-HU" sz="2000" dirty="0" err="1" smtClean="0"/>
              <a:t>overview</a:t>
            </a:r>
            <a:endParaRPr lang="hu-HU" sz="2000" dirty="0" smtClean="0"/>
          </a:p>
          <a:p>
            <a:pPr>
              <a:buNone/>
            </a:pPr>
            <a:r>
              <a:rPr lang="hu-HU" sz="2000" dirty="0" err="1" smtClean="0"/>
              <a:t>Treumann</a:t>
            </a:r>
            <a:r>
              <a:rPr lang="hu-HU" sz="2000" dirty="0" smtClean="0"/>
              <a:t>, </a:t>
            </a:r>
            <a:r>
              <a:rPr lang="hu-HU" sz="2000" dirty="0" err="1" smtClean="0"/>
              <a:t>Baumjohann</a:t>
            </a:r>
            <a:r>
              <a:rPr lang="hu-HU" sz="2000" dirty="0" smtClean="0"/>
              <a:t>: Advanced </a:t>
            </a:r>
            <a:r>
              <a:rPr lang="hu-HU" sz="2000" dirty="0" err="1"/>
              <a:t>s</a:t>
            </a:r>
            <a:r>
              <a:rPr lang="hu-HU" sz="2000" dirty="0" err="1" smtClean="0"/>
              <a:t>pace</a:t>
            </a:r>
            <a:r>
              <a:rPr lang="hu-HU" sz="2000" dirty="0" smtClean="0"/>
              <a:t> </a:t>
            </a:r>
            <a:r>
              <a:rPr lang="hu-HU" sz="2000" dirty="0" err="1"/>
              <a:t>p</a:t>
            </a:r>
            <a:r>
              <a:rPr lang="hu-HU" sz="2000" dirty="0" err="1" smtClean="0"/>
              <a:t>lasma</a:t>
            </a:r>
            <a:r>
              <a:rPr lang="hu-HU" sz="2000" dirty="0" smtClean="0"/>
              <a:t> </a:t>
            </a:r>
            <a:r>
              <a:rPr lang="hu-HU" sz="2000" dirty="0" err="1" smtClean="0"/>
              <a:t>physics</a:t>
            </a:r>
            <a:endParaRPr lang="hu-HU" sz="2000" dirty="0" smtClean="0"/>
          </a:p>
          <a:p>
            <a:pPr>
              <a:buNone/>
            </a:pPr>
            <a:r>
              <a:rPr lang="hu-HU" sz="2000" dirty="0" err="1" smtClean="0"/>
              <a:t>Biskamp</a:t>
            </a:r>
            <a:r>
              <a:rPr lang="hu-HU" sz="2000" dirty="0"/>
              <a:t> </a:t>
            </a:r>
            <a:r>
              <a:rPr lang="hu-HU" sz="2000" dirty="0" smtClean="0"/>
              <a:t>(2003) : </a:t>
            </a:r>
            <a:r>
              <a:rPr lang="hu-HU" sz="2000" dirty="0" err="1" smtClean="0"/>
              <a:t>Magnetohydrodynamic</a:t>
            </a:r>
            <a:r>
              <a:rPr lang="hu-HU" sz="2000" dirty="0" smtClean="0"/>
              <a:t> </a:t>
            </a:r>
            <a:r>
              <a:rPr lang="hu-HU" sz="2000" dirty="0" err="1" smtClean="0"/>
              <a:t>Turbulence</a:t>
            </a:r>
            <a:endParaRPr lang="hu-HU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774720"/>
          </a:xfrm>
        </p:spPr>
        <p:txBody>
          <a:bodyPr/>
          <a:lstStyle/>
          <a:p>
            <a:r>
              <a:rPr lang="hu-HU" b="1" dirty="0" smtClean="0">
                <a:solidFill>
                  <a:schemeClr val="accent2">
                    <a:lumMod val="75000"/>
                  </a:schemeClr>
                </a:solidFill>
              </a:rPr>
              <a:t>A </a:t>
            </a:r>
            <a:r>
              <a:rPr lang="hu-HU" b="1" dirty="0" err="1" smtClean="0">
                <a:solidFill>
                  <a:schemeClr val="accent2">
                    <a:lumMod val="75000"/>
                  </a:schemeClr>
                </a:solidFill>
              </a:rPr>
              <a:t>PSP</a:t>
            </a:r>
            <a:r>
              <a:rPr lang="hu-HU" b="1" dirty="0" smtClean="0">
                <a:solidFill>
                  <a:schemeClr val="accent2">
                    <a:lumMod val="75000"/>
                  </a:schemeClr>
                </a:solidFill>
              </a:rPr>
              <a:t> és a </a:t>
            </a:r>
            <a:r>
              <a:rPr lang="hu-HU" b="1" dirty="0" err="1" smtClean="0">
                <a:solidFill>
                  <a:schemeClr val="accent2">
                    <a:lumMod val="75000"/>
                  </a:schemeClr>
                </a:solidFill>
              </a:rPr>
              <a:t>Solar</a:t>
            </a:r>
            <a:r>
              <a:rPr lang="hu-HU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b="1" dirty="0" err="1" smtClean="0">
                <a:solidFill>
                  <a:schemeClr val="accent2">
                    <a:lumMod val="75000"/>
                  </a:schemeClr>
                </a:solidFill>
              </a:rPr>
              <a:t>Orbiter</a:t>
            </a:r>
            <a:r>
              <a:rPr lang="hu-HU" b="1" dirty="0" smtClean="0">
                <a:solidFill>
                  <a:schemeClr val="accent2">
                    <a:lumMod val="75000"/>
                  </a:schemeClr>
                </a:solidFill>
              </a:rPr>
              <a:t> űrszondák</a:t>
            </a:r>
            <a:endParaRPr lang="hu-H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dirty="0" smtClean="0"/>
              <a:t>Megválaszolandó kérdések:</a:t>
            </a:r>
          </a:p>
          <a:p>
            <a:endParaRPr lang="hu-HU" sz="2400" dirty="0"/>
          </a:p>
          <a:p>
            <a:r>
              <a:rPr lang="hu-HU" sz="2400" dirty="0" smtClean="0"/>
              <a:t>Mi a napszél forrása?</a:t>
            </a:r>
          </a:p>
          <a:p>
            <a:r>
              <a:rPr lang="hu-HU" sz="2400" dirty="0" smtClean="0"/>
              <a:t>Hogy működik a Nap mágneses dinamója?</a:t>
            </a:r>
          </a:p>
          <a:p>
            <a:r>
              <a:rPr lang="hu-HU" sz="2400" dirty="0" smtClean="0"/>
              <a:t>Hogy fejlődnek a tranziens jelenségek?</a:t>
            </a:r>
            <a:endParaRPr lang="hu-HU" sz="2400" dirty="0"/>
          </a:p>
          <a:p>
            <a:r>
              <a:rPr lang="hu-HU" sz="2400" dirty="0" smtClean="0"/>
              <a:t>Hogyan fejlődnek a napszél fluktuációi?</a:t>
            </a:r>
          </a:p>
          <a:p>
            <a:endParaRPr lang="hu-HU" sz="2400" dirty="0" smtClean="0"/>
          </a:p>
          <a:p>
            <a:pPr>
              <a:buNone/>
            </a:pPr>
            <a:endParaRPr lang="hu-HU" sz="2400" dirty="0" smtClean="0"/>
          </a:p>
          <a:p>
            <a:endParaRPr lang="hu-HU" sz="2400" dirty="0" smtClean="0"/>
          </a:p>
          <a:p>
            <a:endParaRPr lang="hu-HU" sz="2400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A Naprendszer fizikája</a:t>
            </a: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9CD-A28E-41FA-B7DD-1729AA094BE8}" type="slidenum">
              <a:rPr lang="hu-HU" smtClean="0"/>
              <a:pPr/>
              <a:t>48</a:t>
            </a:fld>
            <a:endParaRPr lang="hu-H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742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774720"/>
          </a:xfrm>
        </p:spPr>
        <p:txBody>
          <a:bodyPr/>
          <a:lstStyle/>
          <a:p>
            <a:r>
              <a:rPr lang="hu-HU" b="1" dirty="0" smtClean="0">
                <a:solidFill>
                  <a:schemeClr val="accent2">
                    <a:lumMod val="75000"/>
                  </a:schemeClr>
                </a:solidFill>
              </a:rPr>
              <a:t>A </a:t>
            </a:r>
            <a:r>
              <a:rPr lang="hu-HU" b="1" dirty="0" err="1" smtClean="0">
                <a:solidFill>
                  <a:schemeClr val="accent2">
                    <a:lumMod val="75000"/>
                  </a:schemeClr>
                </a:solidFill>
              </a:rPr>
              <a:t>Solar</a:t>
            </a:r>
            <a:r>
              <a:rPr lang="hu-HU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b="1" dirty="0" err="1" smtClean="0">
                <a:solidFill>
                  <a:schemeClr val="accent2">
                    <a:lumMod val="75000"/>
                  </a:schemeClr>
                </a:solidFill>
              </a:rPr>
              <a:t>Orbiter</a:t>
            </a:r>
            <a:r>
              <a:rPr lang="hu-HU" b="1" dirty="0" smtClean="0">
                <a:solidFill>
                  <a:schemeClr val="accent2">
                    <a:lumMod val="75000"/>
                  </a:schemeClr>
                </a:solidFill>
              </a:rPr>
              <a:t> misszió</a:t>
            </a:r>
            <a:endParaRPr lang="hu-H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2386608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hu-HU" sz="2400" dirty="0" smtClean="0"/>
          </a:p>
          <a:p>
            <a:endParaRPr lang="hu-HU" sz="2400" dirty="0" smtClean="0"/>
          </a:p>
          <a:p>
            <a:endParaRPr lang="hu-HU" sz="2400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A Naprendszer fizikája</a:t>
            </a: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9CD-A28E-41FA-B7DD-1729AA094BE8}" type="slidenum">
              <a:rPr lang="hu-HU" smtClean="0"/>
              <a:pPr/>
              <a:t>49</a:t>
            </a:fld>
            <a:endParaRPr lang="hu-H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177" y="1600200"/>
            <a:ext cx="6273861" cy="4349080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323528" y="1484784"/>
            <a:ext cx="23042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Műszerek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u-HU" dirty="0"/>
              <a:t>In-situ: </a:t>
            </a:r>
            <a:r>
              <a:rPr lang="hu-HU" dirty="0" err="1"/>
              <a:t>SWA</a:t>
            </a:r>
            <a:r>
              <a:rPr lang="hu-HU" dirty="0"/>
              <a:t>, </a:t>
            </a:r>
            <a:r>
              <a:rPr lang="hu-HU" dirty="0" err="1"/>
              <a:t>RPW</a:t>
            </a:r>
            <a:r>
              <a:rPr lang="hu-HU" dirty="0"/>
              <a:t>, MAG, </a:t>
            </a:r>
            <a:r>
              <a:rPr lang="hu-HU" dirty="0" err="1"/>
              <a:t>EPD</a:t>
            </a:r>
            <a:r>
              <a:rPr lang="hu-HU" dirty="0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u-HU" dirty="0" err="1"/>
              <a:t>Távérz</a:t>
            </a:r>
            <a:r>
              <a:rPr lang="hu-HU" dirty="0"/>
              <a:t>.: </a:t>
            </a:r>
            <a:r>
              <a:rPr lang="hu-HU" dirty="0" err="1"/>
              <a:t>EUI</a:t>
            </a:r>
            <a:r>
              <a:rPr lang="hu-HU" dirty="0"/>
              <a:t>, </a:t>
            </a:r>
            <a:r>
              <a:rPr lang="hu-HU" dirty="0" err="1"/>
              <a:t>PHI</a:t>
            </a:r>
            <a:r>
              <a:rPr lang="hu-HU" dirty="0"/>
              <a:t>, </a:t>
            </a:r>
            <a:r>
              <a:rPr lang="hu-HU" dirty="0" err="1"/>
              <a:t>STIX</a:t>
            </a:r>
            <a:r>
              <a:rPr lang="hu-HU" dirty="0"/>
              <a:t>, </a:t>
            </a:r>
            <a:r>
              <a:rPr lang="hu-HU" dirty="0" err="1"/>
              <a:t>SPICE</a:t>
            </a:r>
            <a:r>
              <a:rPr lang="hu-HU" dirty="0"/>
              <a:t>, </a:t>
            </a:r>
            <a:r>
              <a:rPr lang="hu-HU" dirty="0" err="1"/>
              <a:t>Metis</a:t>
            </a:r>
            <a:r>
              <a:rPr lang="hu-HU" dirty="0"/>
              <a:t>, </a:t>
            </a:r>
            <a:r>
              <a:rPr lang="hu-HU" dirty="0" err="1"/>
              <a:t>SoloHI</a:t>
            </a: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8948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834093"/>
            <a:ext cx="3886200" cy="317324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457200" y="609600"/>
            <a:ext cx="82296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accent2">
                    <a:lumMod val="75000"/>
                  </a:schemeClr>
                </a:solidFill>
              </a:rPr>
              <a:t>A napszél terjedése</a:t>
            </a:r>
            <a:endParaRPr lang="en-US" b="1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11288"/>
            <a:ext cx="4792663" cy="403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46587" y="5547189"/>
            <a:ext cx="44473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http://pwg.gsfc.nasa.gov/istp/outreach/images/Gusts/windsprl.jpg</a:t>
            </a:r>
          </a:p>
        </p:txBody>
      </p:sp>
      <p:sp>
        <p:nvSpPr>
          <p:cNvPr id="2" name="Rectangle 1"/>
          <p:cNvSpPr/>
          <p:nvPr/>
        </p:nvSpPr>
        <p:spPr>
          <a:xfrm>
            <a:off x="2362200" y="5992959"/>
            <a:ext cx="6476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chemeClr val="accent2">
                    <a:lumMod val="75000"/>
                  </a:schemeClr>
                </a:solidFill>
                <a:sym typeface="Wingdings"/>
              </a:rPr>
              <a:t>  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</a:rPr>
              <a:t>http</a:t>
            </a: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://www.sp.ph.ic.ac.uk/~mkd/AdvancedOption2Handout.pdf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571999" y="1371600"/>
            <a:ext cx="4267199" cy="22098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CH" sz="2000" smtClean="0"/>
              <a:t>Radi</a:t>
            </a:r>
            <a:r>
              <a:rPr lang="hu-HU" sz="2000" smtClean="0"/>
              <a:t>ális</a:t>
            </a:r>
            <a:r>
              <a:rPr lang="de-CH" sz="2000" smtClean="0"/>
              <a:t> </a:t>
            </a:r>
            <a:r>
              <a:rPr lang="hu-HU" sz="2000" smtClean="0"/>
              <a:t>plazmaáram</a:t>
            </a:r>
            <a:r>
              <a:rPr lang="en-US" sz="2000" smtClean="0"/>
              <a:t>: H</a:t>
            </a:r>
            <a:r>
              <a:rPr lang="en-US" sz="2000" baseline="30000" smtClean="0"/>
              <a:t>+</a:t>
            </a:r>
            <a:r>
              <a:rPr lang="en-US" sz="2000" smtClean="0"/>
              <a:t>, He</a:t>
            </a:r>
            <a:r>
              <a:rPr lang="en-US" sz="2000" baseline="30000" smtClean="0"/>
              <a:t>2+</a:t>
            </a:r>
            <a:r>
              <a:rPr lang="en-US" sz="2000" smtClean="0"/>
              <a:t> &amp; e</a:t>
            </a:r>
            <a:r>
              <a:rPr lang="en-US" sz="2000" baseline="30000" smtClean="0"/>
              <a:t>-</a:t>
            </a:r>
            <a:r>
              <a:rPr lang="en-US" sz="2000" smtClean="0"/>
              <a:t> </a:t>
            </a:r>
            <a:endParaRPr lang="de-CH" sz="2000" smtClean="0"/>
          </a:p>
          <a:p>
            <a:r>
              <a:rPr lang="hu-HU" sz="2000" smtClean="0"/>
              <a:t>Nap forgása</a:t>
            </a:r>
            <a:endParaRPr lang="de-CH" sz="2000" smtClean="0"/>
          </a:p>
          <a:p>
            <a:r>
              <a:rPr lang="hu-HU" sz="2000" smtClean="0"/>
              <a:t>Plazmába befagyott i</a:t>
            </a:r>
            <a:r>
              <a:rPr lang="de-CH" sz="2000" smtClean="0"/>
              <a:t>nterplanet</a:t>
            </a:r>
            <a:r>
              <a:rPr lang="hu-HU" sz="2000" smtClean="0"/>
              <a:t>áris</a:t>
            </a:r>
            <a:r>
              <a:rPr lang="de-CH" sz="2000" smtClean="0"/>
              <a:t> </a:t>
            </a:r>
            <a:r>
              <a:rPr lang="hu-HU" sz="2000" smtClean="0"/>
              <a:t>mágneses tér</a:t>
            </a:r>
            <a:r>
              <a:rPr lang="en-US" sz="2000" smtClean="0"/>
              <a:t> (IMF)</a:t>
            </a:r>
            <a:endParaRPr lang="de-CH" sz="2000" smtClean="0"/>
          </a:p>
          <a:p>
            <a:pPr marL="0" indent="0">
              <a:buNone/>
            </a:pPr>
            <a:r>
              <a:rPr lang="de-CH" sz="2000">
                <a:sym typeface="Wingdings"/>
              </a:rPr>
              <a:t> </a:t>
            </a:r>
            <a:r>
              <a:rPr lang="de-CH" sz="2000" smtClean="0">
                <a:sym typeface="Wingdings"/>
              </a:rPr>
              <a:t>         </a:t>
            </a:r>
            <a:endParaRPr lang="de-CH" sz="2000" smtClean="0"/>
          </a:p>
          <a:p>
            <a:pPr marL="0" indent="0">
              <a:spcBef>
                <a:spcPts val="0"/>
              </a:spcBef>
              <a:buNone/>
            </a:pPr>
            <a:r>
              <a:rPr lang="de-CH" sz="2000" smtClean="0"/>
              <a:t>Parker spir</a:t>
            </a:r>
            <a:r>
              <a:rPr lang="hu-HU" sz="2000" smtClean="0"/>
              <a:t>á</a:t>
            </a:r>
            <a:r>
              <a:rPr lang="de-CH" sz="2000" smtClean="0"/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01511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774720"/>
          </a:xfrm>
        </p:spPr>
        <p:txBody>
          <a:bodyPr>
            <a:normAutofit fontScale="90000"/>
          </a:bodyPr>
          <a:lstStyle/>
          <a:p>
            <a:r>
              <a:rPr lang="hu-HU" b="1" dirty="0" smtClean="0">
                <a:solidFill>
                  <a:schemeClr val="accent2">
                    <a:lumMod val="75000"/>
                  </a:schemeClr>
                </a:solidFill>
              </a:rPr>
              <a:t>A </a:t>
            </a:r>
            <a:r>
              <a:rPr lang="hu-HU" b="1" dirty="0" err="1" smtClean="0">
                <a:solidFill>
                  <a:schemeClr val="accent2">
                    <a:lumMod val="75000"/>
                  </a:schemeClr>
                </a:solidFill>
              </a:rPr>
              <a:t>Solar</a:t>
            </a:r>
            <a:r>
              <a:rPr lang="hu-HU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b="1" dirty="0" err="1" smtClean="0">
                <a:solidFill>
                  <a:schemeClr val="accent2">
                    <a:lumMod val="75000"/>
                  </a:schemeClr>
                </a:solidFill>
              </a:rPr>
              <a:t>Orbiter</a:t>
            </a:r>
            <a:r>
              <a:rPr lang="hu-HU" b="1" dirty="0" smtClean="0">
                <a:solidFill>
                  <a:schemeClr val="accent2">
                    <a:lumMod val="75000"/>
                  </a:schemeClr>
                </a:solidFill>
              </a:rPr>
              <a:t> misszió: eredmények</a:t>
            </a:r>
            <a:endParaRPr lang="hu-H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A Naprendszer fizikája</a:t>
            </a: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9CD-A28E-41FA-B7DD-1729AA094BE8}" type="slidenum">
              <a:rPr lang="hu-HU" smtClean="0"/>
              <a:pPr/>
              <a:t>50</a:t>
            </a:fld>
            <a:endParaRPr lang="hu-H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artalom helye 7"/>
          <p:cNvSpPr>
            <a:spLocks noGrp="1"/>
          </p:cNvSpPr>
          <p:nvPr>
            <p:ph idx="1"/>
          </p:nvPr>
        </p:nvSpPr>
        <p:spPr>
          <a:xfrm>
            <a:off x="457200" y="1600200"/>
            <a:ext cx="3114328" cy="4525963"/>
          </a:xfrm>
        </p:spPr>
        <p:txBody>
          <a:bodyPr>
            <a:normAutofit/>
          </a:bodyPr>
          <a:lstStyle/>
          <a:p>
            <a:r>
              <a:rPr lang="hu-HU" sz="2000" dirty="0" err="1" smtClean="0"/>
              <a:t>Nanoflerek</a:t>
            </a:r>
            <a:r>
              <a:rPr lang="hu-HU" sz="2000" dirty="0" smtClean="0"/>
              <a:t> felfedezése</a:t>
            </a:r>
          </a:p>
          <a:p>
            <a:r>
              <a:rPr lang="hu-HU" sz="2000" dirty="0"/>
              <a:t>Mért napszél forrásának visszavezetése a felszínre</a:t>
            </a:r>
          </a:p>
          <a:p>
            <a:endParaRPr lang="hu-HU" sz="2000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28" y="1414909"/>
            <a:ext cx="4896544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22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774720"/>
          </a:xfrm>
        </p:spPr>
        <p:txBody>
          <a:bodyPr/>
          <a:lstStyle/>
          <a:p>
            <a:r>
              <a:rPr lang="hu-HU" b="1" dirty="0" smtClean="0">
                <a:solidFill>
                  <a:schemeClr val="accent2">
                    <a:lumMod val="75000"/>
                  </a:schemeClr>
                </a:solidFill>
              </a:rPr>
              <a:t>A Parker </a:t>
            </a:r>
            <a:r>
              <a:rPr lang="hu-HU" b="1" dirty="0" err="1" smtClean="0">
                <a:solidFill>
                  <a:schemeClr val="accent2">
                    <a:lumMod val="75000"/>
                  </a:schemeClr>
                </a:solidFill>
              </a:rPr>
              <a:t>Solar</a:t>
            </a:r>
            <a:r>
              <a:rPr lang="hu-HU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b="1" dirty="0" err="1" smtClean="0">
                <a:solidFill>
                  <a:schemeClr val="accent2">
                    <a:lumMod val="75000"/>
                  </a:schemeClr>
                </a:solidFill>
              </a:rPr>
              <a:t>Probe</a:t>
            </a:r>
            <a:r>
              <a:rPr lang="hu-HU" b="1" dirty="0" smtClean="0">
                <a:solidFill>
                  <a:schemeClr val="accent2">
                    <a:lumMod val="75000"/>
                  </a:schemeClr>
                </a:solidFill>
              </a:rPr>
              <a:t> misszió</a:t>
            </a:r>
            <a:endParaRPr lang="hu-H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2458616" cy="4525963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hu-HU" sz="2000" dirty="0"/>
              <a:t>Műszerek: </a:t>
            </a:r>
            <a:r>
              <a:rPr lang="hu-HU" sz="2000" dirty="0" err="1"/>
              <a:t>FIELDS</a:t>
            </a:r>
            <a:r>
              <a:rPr lang="hu-HU" sz="2000" dirty="0"/>
              <a:t>, </a:t>
            </a:r>
            <a:r>
              <a:rPr lang="hu-HU" sz="2000" dirty="0" err="1"/>
              <a:t>ISOIS</a:t>
            </a:r>
            <a:r>
              <a:rPr lang="hu-HU" sz="2000" dirty="0"/>
              <a:t>, </a:t>
            </a:r>
            <a:r>
              <a:rPr lang="hu-HU" sz="2000" dirty="0" err="1"/>
              <a:t>SWEAP</a:t>
            </a:r>
            <a:r>
              <a:rPr lang="hu-HU" sz="2000" dirty="0"/>
              <a:t>, </a:t>
            </a:r>
            <a:r>
              <a:rPr lang="hu-HU" sz="2000" dirty="0" err="1"/>
              <a:t>WISPR</a:t>
            </a:r>
            <a:endParaRPr lang="hu-HU" sz="2000" dirty="0"/>
          </a:p>
          <a:p>
            <a:endParaRPr lang="hu-HU" sz="2400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hu-HU" sz="2000" dirty="0"/>
              <a:t>Eddigi legszorosabb napközelség: </a:t>
            </a:r>
            <a:br>
              <a:rPr lang="hu-HU" sz="2000" dirty="0"/>
            </a:br>
            <a:r>
              <a:rPr lang="hu-HU" sz="2000" dirty="0" smtClean="0"/>
              <a:t>13.3 </a:t>
            </a:r>
            <a:r>
              <a:rPr lang="hu-HU" sz="2000" dirty="0" err="1"/>
              <a:t>R</a:t>
            </a:r>
            <a:r>
              <a:rPr lang="hu-HU" sz="2000" baseline="-25000" dirty="0" err="1"/>
              <a:t>s</a:t>
            </a:r>
            <a:endParaRPr lang="hu-HU" sz="2000" baseline="-250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hu-HU" sz="2000" dirty="0" smtClean="0"/>
              <a:t>Legszorosabb napközelség:</a:t>
            </a:r>
            <a:br>
              <a:rPr lang="hu-HU" sz="2000" dirty="0" smtClean="0"/>
            </a:br>
            <a:r>
              <a:rPr lang="hu-HU" sz="2000" dirty="0" smtClean="0"/>
              <a:t>&lt; 9 </a:t>
            </a:r>
            <a:r>
              <a:rPr lang="hu-HU" sz="2000" dirty="0" err="1"/>
              <a:t>R</a:t>
            </a:r>
            <a:r>
              <a:rPr lang="hu-HU" sz="2000" baseline="-25000" dirty="0" err="1"/>
              <a:t>s</a:t>
            </a:r>
            <a:endParaRPr lang="hu-HU" sz="2000" baseline="-25000" dirty="0"/>
          </a:p>
          <a:p>
            <a:endParaRPr lang="hu-HU" sz="2000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 smtClean="0"/>
              <a:t>A Naprendszer fizikája</a:t>
            </a:r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9CD-A28E-41FA-B7DD-1729AA094BE8}" type="slidenum">
              <a:rPr lang="hu-HU" smtClean="0"/>
              <a:pPr/>
              <a:t>51</a:t>
            </a:fld>
            <a:endParaRPr lang="hu-H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Tartalom hely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936" y="1928189"/>
            <a:ext cx="5685701" cy="364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45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774720"/>
          </a:xfrm>
        </p:spPr>
        <p:txBody>
          <a:bodyPr/>
          <a:lstStyle/>
          <a:p>
            <a:r>
              <a:rPr lang="hu-HU" b="1" dirty="0" err="1" smtClean="0">
                <a:solidFill>
                  <a:schemeClr val="accent2">
                    <a:lumMod val="75000"/>
                  </a:schemeClr>
                </a:solidFill>
              </a:rPr>
              <a:t>PSP</a:t>
            </a:r>
            <a:r>
              <a:rPr lang="hu-HU" b="1" dirty="0" smtClean="0">
                <a:solidFill>
                  <a:schemeClr val="accent2">
                    <a:lumMod val="75000"/>
                  </a:schemeClr>
                </a:solidFill>
              </a:rPr>
              <a:t>: mérés a napkoronában</a:t>
            </a:r>
            <a:endParaRPr lang="hu-H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 smtClean="0"/>
              <a:t>A Naprendszer fizikája</a:t>
            </a:r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9CD-A28E-41FA-B7DD-1729AA094BE8}" type="slidenum">
              <a:rPr lang="hu-HU" smtClean="0"/>
              <a:pPr/>
              <a:t>52</a:t>
            </a:fld>
            <a:endParaRPr lang="hu-H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artalom helye 6"/>
          <p:cNvSpPr>
            <a:spLocks noGrp="1"/>
          </p:cNvSpPr>
          <p:nvPr>
            <p:ph idx="1"/>
          </p:nvPr>
        </p:nvSpPr>
        <p:spPr>
          <a:xfrm>
            <a:off x="457200" y="1600200"/>
            <a:ext cx="3322712" cy="4525963"/>
          </a:xfrm>
        </p:spPr>
        <p:txBody>
          <a:bodyPr>
            <a:normAutofit/>
          </a:bodyPr>
          <a:lstStyle/>
          <a:p>
            <a:r>
              <a:rPr lang="hu-HU" sz="2000" dirty="0" err="1"/>
              <a:t>Alfvén</a:t>
            </a:r>
            <a:r>
              <a:rPr lang="hu-HU" sz="2000" dirty="0"/>
              <a:t>-pont átlépése: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000" dirty="0"/>
              <a:t>Mágneses mező dominál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000" dirty="0"/>
              <a:t>plazma béta &lt; 1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000" dirty="0" err="1"/>
              <a:t>V</a:t>
            </a:r>
            <a:r>
              <a:rPr lang="hu-HU" sz="2000" baseline="-25000" dirty="0" err="1"/>
              <a:t>A</a:t>
            </a:r>
            <a:r>
              <a:rPr lang="hu-HU" sz="2000" dirty="0"/>
              <a:t> &gt; V</a:t>
            </a:r>
            <a:r>
              <a:rPr lang="hu-HU" sz="2000" baseline="-25000" dirty="0"/>
              <a:t> </a:t>
            </a:r>
          </a:p>
          <a:p>
            <a:endParaRPr lang="hu-HU" sz="2000" dirty="0"/>
          </a:p>
          <a:p>
            <a:r>
              <a:rPr lang="hu-HU" sz="2000" dirty="0"/>
              <a:t>3-</a:t>
            </a:r>
            <a:r>
              <a:rPr lang="hu-HU" sz="2000" dirty="0" err="1"/>
              <a:t>szor</a:t>
            </a:r>
            <a:r>
              <a:rPr lang="hu-HU" sz="2000" dirty="0"/>
              <a:t> lépte át az </a:t>
            </a:r>
            <a:r>
              <a:rPr lang="hu-HU" sz="2000" dirty="0" err="1"/>
              <a:t>Alfvén</a:t>
            </a:r>
            <a:r>
              <a:rPr lang="hu-HU" sz="2000" dirty="0"/>
              <a:t>-pontot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hu-HU" sz="2000" dirty="0"/>
              <a:t>Először 18 </a:t>
            </a:r>
            <a:r>
              <a:rPr lang="hu-HU" sz="2000" dirty="0" err="1" smtClean="0"/>
              <a:t>R</a:t>
            </a:r>
            <a:r>
              <a:rPr lang="hu-HU" sz="2000" baseline="-25000" dirty="0" err="1" smtClean="0"/>
              <a:t>s</a:t>
            </a:r>
            <a:r>
              <a:rPr lang="hu-HU" sz="2000" dirty="0" err="1" smtClean="0"/>
              <a:t>-nál</a:t>
            </a:r>
            <a:r>
              <a:rPr lang="hu-HU" sz="2000" dirty="0"/>
              <a:t>, 5 órára, később fél, majd 2 óra időtartamra</a:t>
            </a:r>
          </a:p>
          <a:p>
            <a:endParaRPr lang="hu-HU" sz="2000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597" y="1600200"/>
            <a:ext cx="4695601" cy="454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2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774720"/>
          </a:xfrm>
        </p:spPr>
        <p:txBody>
          <a:bodyPr/>
          <a:lstStyle/>
          <a:p>
            <a:r>
              <a:rPr lang="hu-HU" b="1" dirty="0" err="1" smtClean="0">
                <a:solidFill>
                  <a:schemeClr val="accent2">
                    <a:lumMod val="75000"/>
                  </a:schemeClr>
                </a:solidFill>
              </a:rPr>
              <a:t>PSP</a:t>
            </a:r>
            <a:r>
              <a:rPr lang="hu-HU" b="1" dirty="0" smtClean="0">
                <a:solidFill>
                  <a:schemeClr val="accent2">
                    <a:lumMod val="75000"/>
                  </a:schemeClr>
                </a:solidFill>
              </a:rPr>
              <a:t>: mérés a napkoronában</a:t>
            </a:r>
            <a:endParaRPr lang="hu-H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 smtClean="0"/>
              <a:t>A Naprendszer fizikája</a:t>
            </a:r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9CD-A28E-41FA-B7DD-1729AA094BE8}" type="slidenum">
              <a:rPr lang="hu-HU" smtClean="0"/>
              <a:pPr/>
              <a:t>53</a:t>
            </a:fld>
            <a:endParaRPr lang="hu-H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artalom helye 6"/>
          <p:cNvSpPr>
            <a:spLocks noGrp="1"/>
          </p:cNvSpPr>
          <p:nvPr>
            <p:ph idx="1"/>
          </p:nvPr>
        </p:nvSpPr>
        <p:spPr>
          <a:xfrm>
            <a:off x="457200" y="1600200"/>
            <a:ext cx="3322712" cy="4525963"/>
          </a:xfrm>
        </p:spPr>
        <p:txBody>
          <a:bodyPr>
            <a:normAutofit/>
          </a:bodyPr>
          <a:lstStyle/>
          <a:p>
            <a:r>
              <a:rPr lang="hu-HU" sz="2000" dirty="0"/>
              <a:t>Élesen elkülönül a korona, nincs átmeneti régió</a:t>
            </a:r>
            <a:endParaRPr lang="hu-HU" sz="2000" baseline="-25000" dirty="0"/>
          </a:p>
          <a:p>
            <a:r>
              <a:rPr lang="hu-HU" sz="2000" dirty="0"/>
              <a:t>Koronában a sűrűség akár 4-5-</a:t>
            </a:r>
            <a:r>
              <a:rPr lang="hu-HU" sz="2000" dirty="0" err="1"/>
              <a:t>ször</a:t>
            </a:r>
            <a:r>
              <a:rPr lang="hu-HU" sz="2000" dirty="0"/>
              <a:t> kisebb </a:t>
            </a:r>
          </a:p>
          <a:p>
            <a:r>
              <a:rPr lang="hu-HU" sz="2000" dirty="0"/>
              <a:t>Mágneses mező inverz négyzetesnek megfelelő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597" y="1600200"/>
            <a:ext cx="4695601" cy="454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1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5" y="1905000"/>
            <a:ext cx="4697596" cy="450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457200" y="609600"/>
            <a:ext cx="83820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accent2">
                    <a:lumMod val="75000"/>
                  </a:schemeClr>
                </a:solidFill>
              </a:rPr>
              <a:t>CIR = Corotating Interaction Region</a:t>
            </a:r>
            <a:endParaRPr lang="en-US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11560" y="6096000"/>
            <a:ext cx="297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smtClean="0">
                <a:sym typeface="Wingdings" pitchFamily="2" charset="2"/>
              </a:rPr>
              <a:t>  Pizzo 1978 JGR</a:t>
            </a:r>
            <a:endParaRPr lang="en-US" sz="2000" smtClean="0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181600" y="1426220"/>
            <a:ext cx="3935413" cy="2231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smtClean="0"/>
              <a:t>Stream Interaction Region (SIR):</a:t>
            </a:r>
          </a:p>
          <a:p>
            <a:pPr fontAlgn="base">
              <a:spcAft>
                <a:spcPct val="0"/>
              </a:spcAft>
              <a:buFontTx/>
              <a:buChar char="•"/>
            </a:pPr>
            <a:r>
              <a:rPr lang="en-US" sz="2000" smtClean="0"/>
              <a:t> </a:t>
            </a:r>
            <a:r>
              <a:rPr lang="en-US" smtClean="0"/>
              <a:t>Nagyobb sűrűség</a:t>
            </a:r>
          </a:p>
          <a:p>
            <a:pPr fontAlgn="base">
              <a:spcAft>
                <a:spcPct val="0"/>
              </a:spcAft>
              <a:buFontTx/>
              <a:buChar char="•"/>
            </a:pPr>
            <a:r>
              <a:rPr lang="en-US" smtClean="0"/>
              <a:t> Magasabb hőmérséklet</a:t>
            </a:r>
          </a:p>
          <a:p>
            <a:pPr fontAlgn="base">
              <a:spcAft>
                <a:spcPct val="0"/>
              </a:spcAft>
              <a:buFontTx/>
              <a:buChar char="•"/>
            </a:pPr>
            <a:r>
              <a:rPr lang="en-US" smtClean="0"/>
              <a:t> Mágneses tér erősebb és forog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US" sz="2000" smtClean="0"/>
              <a:t>Corotating Interaction Region (CIR):</a:t>
            </a:r>
          </a:p>
          <a:p>
            <a:pPr fontAlgn="base">
              <a:spcAft>
                <a:spcPct val="0"/>
              </a:spcAft>
              <a:buFontTx/>
              <a:buChar char="•"/>
            </a:pPr>
            <a:r>
              <a:rPr lang="en-US" sz="2000" smtClean="0"/>
              <a:t> </a:t>
            </a:r>
            <a:r>
              <a:rPr lang="en-US" smtClean="0"/>
              <a:t>Több napforgás után is visszatérő napszél struktúrák</a:t>
            </a:r>
          </a:p>
        </p:txBody>
      </p:sp>
      <p:pic>
        <p:nvPicPr>
          <p:cNvPr id="8" name="Picture 7" descr="http://spaceinimages.esa.int/var/esa/storage/images/esa_multimedia/images/2012/03/propagation_of_a_solar_wind_stream/9761289-3-eng-GB/Propagation_of_a_solar_wind_stream_node_full_image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605956"/>
            <a:ext cx="3175843" cy="317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24600" y="3581400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solidFill>
                  <a:schemeClr val="bg2">
                    <a:lumMod val="90000"/>
                  </a:schemeClr>
                </a:solidFill>
              </a:rPr>
              <a:t>Forrás: Európai Űrügynökség</a:t>
            </a:r>
            <a:endParaRPr lang="en-US" sz="140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1397478"/>
            <a:ext cx="48727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Lassú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és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gyors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napszél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kölcsönhatása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11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94282" y="2445622"/>
            <a:ext cx="6054118" cy="3955178"/>
          </a:xfrm>
        </p:spPr>
        <p:txBody>
          <a:bodyPr>
            <a:normAutofit/>
          </a:bodyPr>
          <a:lstStyle/>
          <a:p>
            <a:r>
              <a:rPr lang="en-US" sz="1800" smtClean="0"/>
              <a:t>WIND (1994-) @ L1: napszél</a:t>
            </a:r>
          </a:p>
          <a:p>
            <a:r>
              <a:rPr lang="en-US" sz="1800" smtClean="0"/>
              <a:t>SOHO (1996-) @ L1: napszél és napkorona</a:t>
            </a:r>
          </a:p>
          <a:p>
            <a:r>
              <a:rPr lang="en-US" sz="1800" smtClean="0"/>
              <a:t>ACE (1997-) @ L1: napszél</a:t>
            </a:r>
          </a:p>
          <a:p>
            <a:r>
              <a:rPr lang="en-US" sz="1800"/>
              <a:t>Solar Dynamics Observatory (2010-) @ L1: Nap</a:t>
            </a:r>
          </a:p>
          <a:p>
            <a:r>
              <a:rPr lang="en-US" sz="1800"/>
              <a:t>DSCOVR (2015-) @ L1: napszél, napkitörések és Föld</a:t>
            </a:r>
          </a:p>
          <a:p>
            <a:r>
              <a:rPr lang="en-US" sz="1800" smtClean="0"/>
              <a:t>Hinode (2006-) @ napszinkron terminátor pálya: Nap</a:t>
            </a:r>
          </a:p>
          <a:p>
            <a:r>
              <a:rPr lang="en-US" sz="1800"/>
              <a:t>STEREO A&amp;B (2006-) @ 1 AU: Nap, napkorona, napszél és napkitörések követése a Naptól egészen a Földig</a:t>
            </a:r>
          </a:p>
          <a:p>
            <a:r>
              <a:rPr lang="en-US" sz="1800" smtClean="0"/>
              <a:t>Ulysses</a:t>
            </a:r>
            <a:r>
              <a:rPr lang="en-US" sz="1800"/>
              <a:t>: poláris </a:t>
            </a:r>
            <a:r>
              <a:rPr lang="en-US" sz="1800" smtClean="0"/>
              <a:t>pálya @ Föld pályán túl (&gt; 1 AU)</a:t>
            </a:r>
            <a:endParaRPr lang="en-US" sz="1800"/>
          </a:p>
          <a:p>
            <a:r>
              <a:rPr lang="en-US" sz="1800" smtClean="0"/>
              <a:t>HELIOS </a:t>
            </a:r>
            <a:r>
              <a:rPr lang="en-US" sz="1800"/>
              <a:t>1&amp;2 @ 0.3 AU</a:t>
            </a:r>
          </a:p>
          <a:p>
            <a:r>
              <a:rPr lang="en-US" sz="1800" smtClean="0"/>
              <a:t>Solar Orbiter (2020-) @ 0.3-1.0 AU &amp; 34° !</a:t>
            </a:r>
          </a:p>
          <a:p>
            <a:r>
              <a:rPr lang="en-US" sz="1800" smtClean="0"/>
              <a:t>Parker Solar Probe (2018-) @ 9 R</a:t>
            </a:r>
            <a:r>
              <a:rPr lang="en-US" sz="1800" baseline="-25000" smtClean="0"/>
              <a:t>Sun</a:t>
            </a:r>
            <a:r>
              <a:rPr lang="en-US" sz="1800" smtClean="0"/>
              <a:t> !!!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457200" y="609600"/>
            <a:ext cx="82296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accent2">
                    <a:lumMod val="75000"/>
                  </a:schemeClr>
                </a:solidFill>
              </a:rPr>
              <a:t>Napszondák</a:t>
            </a:r>
            <a:endParaRPr lang="en-US" b="1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4" descr="euvi_195_rotat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990600"/>
            <a:ext cx="1878013" cy="187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522" y="3362325"/>
            <a:ext cx="2620258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http://www.nesdis.noaa.gov/DSCOVR/images/eclipse_epc_2016068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52401"/>
            <a:ext cx="28575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09155" y="2076452"/>
            <a:ext cx="23102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smtClean="0"/>
              <a:t>Forrás: </a:t>
            </a:r>
            <a:r>
              <a:rPr lang="en-US" sz="1200" i="1" smtClean="0"/>
              <a:t>NASA</a:t>
            </a:r>
            <a:r>
              <a:rPr lang="en-US" sz="1200" i="1"/>
              <a:t> DSCOVR EPIC team.</a:t>
            </a:r>
            <a:endParaRPr lang="en-US" sz="1200"/>
          </a:p>
        </p:txBody>
      </p:sp>
      <p:sp>
        <p:nvSpPr>
          <p:cNvPr id="10" name="Rectangle 9"/>
          <p:cNvSpPr/>
          <p:nvPr/>
        </p:nvSpPr>
        <p:spPr>
          <a:xfrm>
            <a:off x="7010400" y="2847201"/>
            <a:ext cx="20816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smtClean="0"/>
              <a:t>Forrás: </a:t>
            </a:r>
            <a:r>
              <a:rPr lang="en-US" sz="1200" i="1" smtClean="0"/>
              <a:t>STEREO &amp; SDO teams.</a:t>
            </a:r>
            <a:endParaRPr lang="en-US" sz="1200"/>
          </a:p>
        </p:txBody>
      </p:sp>
      <p:sp>
        <p:nvSpPr>
          <p:cNvPr id="11" name="Rectangle 10"/>
          <p:cNvSpPr/>
          <p:nvPr/>
        </p:nvSpPr>
        <p:spPr>
          <a:xfrm>
            <a:off x="6401522" y="6321623"/>
            <a:ext cx="12953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STEREO A &amp; B</a:t>
            </a:r>
            <a:endParaRPr lang="en-US" sz="1400" b="1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15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964" y="1532965"/>
            <a:ext cx="6840071" cy="4563035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457200" y="609600"/>
            <a:ext cx="82296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accent2">
                    <a:lumMod val="75000"/>
                  </a:schemeClr>
                </a:solidFill>
              </a:rPr>
              <a:t>Parker Solar Probe</a:t>
            </a:r>
            <a:endParaRPr lang="en-US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1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457200" y="609600"/>
            <a:ext cx="82296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accent2">
                    <a:lumMod val="75000"/>
                  </a:schemeClr>
                </a:solidFill>
              </a:rPr>
              <a:t>STEREO twins</a:t>
            </a:r>
            <a:endParaRPr lang="en-US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0" y="1981200"/>
            <a:ext cx="541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/>
              <a:t>Positions of STEREO A and B for </a:t>
            </a:r>
            <a:r>
              <a:rPr lang="en-US" b="1" smtClean="0"/>
              <a:t>2011-02-01 </a:t>
            </a:r>
            <a:r>
              <a:rPr lang="en-US" b="1"/>
              <a:t>00:00 UT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286000"/>
            <a:ext cx="4762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euvi_195_rotat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878013" cy="187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1932801"/>
            <a:ext cx="20816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smtClean="0"/>
              <a:t>Forrás: </a:t>
            </a:r>
            <a:r>
              <a:rPr lang="en-US" sz="1200" i="1" smtClean="0"/>
              <a:t>STEREO &amp; SDO teams.</a:t>
            </a:r>
            <a:endParaRPr lang="en-US" sz="1200"/>
          </a:p>
        </p:txBody>
      </p:sp>
      <p:sp>
        <p:nvSpPr>
          <p:cNvPr id="10" name="Rectangle 9"/>
          <p:cNvSpPr/>
          <p:nvPr/>
        </p:nvSpPr>
        <p:spPr>
          <a:xfrm>
            <a:off x="152400" y="6336268"/>
            <a:ext cx="3387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45</a:t>
            </a:r>
            <a:r>
              <a:rPr lang="en-US">
                <a:cs typeface="Times New Roman"/>
              </a:rPr>
              <a:t>°</a:t>
            </a:r>
            <a:r>
              <a:rPr lang="en-US"/>
              <a:t> longitudinális szeparáció / </a:t>
            </a:r>
            <a:r>
              <a:rPr lang="en-US" smtClean="0"/>
              <a:t>év</a:t>
            </a:r>
            <a:endParaRPr lang="en-US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14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38708</TotalTime>
  <Words>1900</Words>
  <Application>Microsoft Office PowerPoint</Application>
  <PresentationFormat>Diavetítés a képernyőre (4:3 oldalarány)</PresentationFormat>
  <Paragraphs>450</Paragraphs>
  <Slides>53</Slides>
  <Notes>24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3</vt:i4>
      </vt:variant>
      <vt:variant>
        <vt:lpstr>Diacímek</vt:lpstr>
      </vt:variant>
      <vt:variant>
        <vt:i4>53</vt:i4>
      </vt:variant>
    </vt:vector>
  </HeadingPairs>
  <TitlesOfParts>
    <vt:vector size="61" baseType="lpstr">
      <vt:lpstr>Arial</vt:lpstr>
      <vt:lpstr>Calibri</vt:lpstr>
      <vt:lpstr>Cambria Math</vt:lpstr>
      <vt:lpstr>Times New Roman</vt:lpstr>
      <vt:lpstr>Wingdings</vt:lpstr>
      <vt:lpstr>Office Theme</vt:lpstr>
      <vt:lpstr>1_Office Theme</vt:lpstr>
      <vt:lpstr>2_Office Theme</vt:lpstr>
      <vt:lpstr>PowerPoint-bemutató</vt:lpstr>
      <vt:lpstr>5. Napszél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A napszél fluktuációi</vt:lpstr>
      <vt:lpstr>Fluktuációk és turbulencia a napszélben</vt:lpstr>
      <vt:lpstr>Fluktuációk megfigyelése a napszélben</vt:lpstr>
      <vt:lpstr>Fluktuációk megfigyelése a napszélben: skálák</vt:lpstr>
      <vt:lpstr>Fluktuációk okai</vt:lpstr>
      <vt:lpstr>Fluktuációk okai</vt:lpstr>
      <vt:lpstr>MHD hullámok</vt:lpstr>
      <vt:lpstr>MHD hullámok</vt:lpstr>
      <vt:lpstr>Kitérő: káosz és turbulencia</vt:lpstr>
      <vt:lpstr>Kitérő: káosz és turbulencia</vt:lpstr>
      <vt:lpstr>Kitérő: gyenge és erős turbulencia</vt:lpstr>
      <vt:lpstr>Turbulencia statisztikus leírása: az energiakaszkád</vt:lpstr>
      <vt:lpstr>Turbulencia statisztikus leírása: a K41 fenomenológia</vt:lpstr>
      <vt:lpstr>MHD turbulencia fenomenológia: inkompresszibilis MHD</vt:lpstr>
      <vt:lpstr>MHD turbulencia fenomenológia: inkompresszibilis MHD</vt:lpstr>
      <vt:lpstr>MHD turbulencia fenomenológia: IK modell</vt:lpstr>
      <vt:lpstr>MHD turbulencia fenomenológia: Kritikus egyensúly modell (GS95)</vt:lpstr>
      <vt:lpstr>Fluktuációk megfigyelése: A Taylor-hipotézis</vt:lpstr>
      <vt:lpstr>Fluktuációk megfigyelése: mérési eredmények</vt:lpstr>
      <vt:lpstr>Fluktuációk megfigyelése: mérési eredmények</vt:lpstr>
      <vt:lpstr>Turbulencia a napszélben: intermittencia</vt:lpstr>
      <vt:lpstr>Turbulencia a napszélben: intermittencia</vt:lpstr>
      <vt:lpstr>Kinetikus skálák: ion skálák</vt:lpstr>
      <vt:lpstr>Kinetikus skálák: elektron skálák</vt:lpstr>
      <vt:lpstr>Ajánlott irodalom</vt:lpstr>
      <vt:lpstr>A PSP és a Solar Orbiter űrszondák</vt:lpstr>
      <vt:lpstr>A Solar Orbiter misszió</vt:lpstr>
      <vt:lpstr>A Solar Orbiter misszió: eredmények</vt:lpstr>
      <vt:lpstr>A Parker Solar Probe misszió</vt:lpstr>
      <vt:lpstr>PSP: mérés a napkoronában</vt:lpstr>
      <vt:lpstr>PSP: mérés a napkoronában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</dc:creator>
  <cp:lastModifiedBy>Windows-felhasználó</cp:lastModifiedBy>
  <cp:revision>241</cp:revision>
  <cp:lastPrinted>2016-03-14T16:40:16Z</cp:lastPrinted>
  <dcterms:created xsi:type="dcterms:W3CDTF">2016-03-10T09:30:37Z</dcterms:created>
  <dcterms:modified xsi:type="dcterms:W3CDTF">2023-10-25T15:54:59Z</dcterms:modified>
</cp:coreProperties>
</file>