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4" r:id="rId1"/>
    <p:sldMasterId id="2147483696" r:id="rId2"/>
    <p:sldMasterId id="2147483708" r:id="rId3"/>
  </p:sldMasterIdLst>
  <p:notesMasterIdLst>
    <p:notesMasterId r:id="rId49"/>
  </p:notesMasterIdLst>
  <p:sldIdLst>
    <p:sldId id="256" r:id="rId4"/>
    <p:sldId id="281" r:id="rId5"/>
    <p:sldId id="300" r:id="rId6"/>
    <p:sldId id="301" r:id="rId7"/>
    <p:sldId id="258" r:id="rId8"/>
    <p:sldId id="280" r:id="rId9"/>
    <p:sldId id="259" r:id="rId10"/>
    <p:sldId id="266" r:id="rId11"/>
    <p:sldId id="257" r:id="rId12"/>
    <p:sldId id="302" r:id="rId13"/>
    <p:sldId id="315" r:id="rId14"/>
    <p:sldId id="312" r:id="rId15"/>
    <p:sldId id="313" r:id="rId16"/>
    <p:sldId id="283" r:id="rId17"/>
    <p:sldId id="297" r:id="rId18"/>
    <p:sldId id="298" r:id="rId19"/>
    <p:sldId id="292" r:id="rId20"/>
    <p:sldId id="308" r:id="rId21"/>
    <p:sldId id="284" r:id="rId22"/>
    <p:sldId id="270" r:id="rId23"/>
    <p:sldId id="289" r:id="rId24"/>
    <p:sldId id="271" r:id="rId25"/>
    <p:sldId id="287" r:id="rId26"/>
    <p:sldId id="278" r:id="rId27"/>
    <p:sldId id="268" r:id="rId28"/>
    <p:sldId id="304" r:id="rId29"/>
    <p:sldId id="290" r:id="rId30"/>
    <p:sldId id="279" r:id="rId31"/>
    <p:sldId id="267" r:id="rId32"/>
    <p:sldId id="299" r:id="rId33"/>
    <p:sldId id="296" r:id="rId34"/>
    <p:sldId id="306" r:id="rId35"/>
    <p:sldId id="307" r:id="rId36"/>
    <p:sldId id="310" r:id="rId37"/>
    <p:sldId id="274" r:id="rId38"/>
    <p:sldId id="273" r:id="rId39"/>
    <p:sldId id="311" r:id="rId40"/>
    <p:sldId id="368" r:id="rId41"/>
    <p:sldId id="303" r:id="rId42"/>
    <p:sldId id="275" r:id="rId43"/>
    <p:sldId id="277" r:id="rId44"/>
    <p:sldId id="294" r:id="rId45"/>
    <p:sldId id="293" r:id="rId46"/>
    <p:sldId id="269" r:id="rId47"/>
    <p:sldId id="309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3" autoAdjust="0"/>
    <p:restoredTop sz="94660"/>
  </p:normalViewPr>
  <p:slideViewPr>
    <p:cSldViewPr>
      <p:cViewPr varScale="1">
        <p:scale>
          <a:sx n="77" d="100"/>
          <a:sy n="77" d="100"/>
        </p:scale>
        <p:origin x="180" y="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BDBFD0B-CB72-4F35-ACE4-7E2C143843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1682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Jegyzetek hely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717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0BCB787-37A9-4A0E-BC8E-13B04F908B9B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62197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3D3C-827F-4448-A0C8-B9A624B17925}" type="slidenum">
              <a:rPr lang="hu-HU" smtClean="0">
                <a:solidFill>
                  <a:prstClr val="black"/>
                </a:solidFill>
              </a:rPr>
              <a:pPr/>
              <a:t>3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57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3D3C-827F-4448-A0C8-B9A624B17925}" type="slidenum">
              <a:rPr lang="hu-HU" smtClean="0">
                <a:solidFill>
                  <a:prstClr val="black"/>
                </a:solidFill>
              </a:rPr>
              <a:pPr/>
              <a:t>4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21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3D3C-827F-4448-A0C8-B9A624B17925}" type="slidenum">
              <a:rPr lang="hu-HU">
                <a:solidFill>
                  <a:prstClr val="black"/>
                </a:solidFill>
              </a:rPr>
              <a:pPr/>
              <a:t>10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594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Jegyzetek hely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3994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110BC5-A77E-4F6D-B335-E7EF979DD21F}" type="slidenum">
              <a:rPr lang="en-US" altLang="en-US" sz="1200"/>
              <a:pPr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11065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3D3C-827F-4448-A0C8-B9A624B17925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2977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3D3C-827F-4448-A0C8-B9A624B17925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368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3D3C-827F-4448-A0C8-B9A624B17925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8197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3D3C-827F-4448-A0C8-B9A624B17925}" type="slidenum">
              <a:rPr lang="hu-HU" smtClean="0"/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3491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E5A97-14B4-404C-BB1C-4F4E22D386BF}" type="datetime1">
              <a:rPr lang="hu-HU" smtClean="0"/>
              <a:t>2023. 11. 03.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dirty="0"/>
              <a:t>A Naprendszer fizikája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2AB1E-4DD6-449A-982A-FB15A4FD01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7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B038B-49A8-4529-9D64-E07DBCE8B45A}" type="datetime1">
              <a:rPr lang="hu-HU" smtClean="0"/>
              <a:t>2023. 11. 03.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dirty="0"/>
              <a:t>A Naprendszer fizikája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4BA99-511B-4496-8A1B-420AD7133E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8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0D542-9B69-44F5-93ED-2E36837577E7}" type="datetime1">
              <a:rPr lang="hu-HU" smtClean="0"/>
              <a:t>2023. 11. 03.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dirty="0"/>
              <a:t>A Naprendszer fizikája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9AADE-89D2-4D3E-8F5A-CFF02BB1F2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1735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51054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371600"/>
            <a:ext cx="3810000" cy="5105400"/>
          </a:xfrm>
        </p:spPr>
        <p:txBody>
          <a:bodyPr rtlCol="0">
            <a:normAutofit/>
          </a:bodyPr>
          <a:lstStyle/>
          <a:p>
            <a:pPr lvl="0"/>
            <a:endParaRPr lang="hu-HU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3DEB3-E46F-45FA-8EE0-86A55A5472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52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51054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371600"/>
            <a:ext cx="3810000" cy="51054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51C7-9CF2-43CE-AB33-0232AF87EA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9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4172B-EAD3-45C5-B095-5CAC7F69ACAA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t>2023. 11. 03.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31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EE40-226A-4E8E-9160-831604425FAE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t>2023. 11. 03.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3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F293-F3F7-4056-8E18-9DB7702A06A9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t>2023. 11. 03.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0241-4B89-4F7B-A009-0EC20A3DD1B4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t>2023. 11. 03.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97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A126-A127-43BC-9F57-327A5636C2EA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t>2023. 11. 03.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66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A1A5-755B-4469-A382-B794E4A788E0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t>2023. 11. 03.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03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0F146-6F5E-4BC4-BB6D-4E36CA4756B7}" type="datetime1">
              <a:rPr lang="hu-HU" smtClean="0"/>
              <a:t>2023. 11. 03.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dirty="0"/>
              <a:t>A Naprendszer fizikája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68A29-8C10-4DAF-94CC-8943B54AD5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246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7B30-E382-425B-BF8C-AFA976987514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t>2023. 11. 03.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79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AE4A-7928-43FB-8801-E530EDD5079D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t>2023. 11. 03.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52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8BA8-6317-44BE-A8E1-73862FBD9F71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t>2023. 11. 03.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54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EF7E1-FDDB-4BEF-9AF0-E542AE5B81DB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t>2023. 11. 03.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49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D9EC-2AB6-4651-AC68-1E6389360094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t>2023. 11. 03.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87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DBA9-A0C2-45CC-BED4-DBE307545D8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455C-392A-4A5C-AE5B-161FA7A87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01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DBA9-A0C2-45CC-BED4-DBE307545D8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455C-392A-4A5C-AE5B-161FA7A87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317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DBA9-A0C2-45CC-BED4-DBE307545D8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455C-392A-4A5C-AE5B-161FA7A87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50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DBA9-A0C2-45CC-BED4-DBE307545D8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455C-392A-4A5C-AE5B-161FA7A87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37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DBA9-A0C2-45CC-BED4-DBE307545D8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455C-392A-4A5C-AE5B-161FA7A8755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247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E2AD5-3EA4-4CDE-B89E-D6D1022C1F5F}" type="datetime1">
              <a:rPr lang="hu-HU" smtClean="0"/>
              <a:t>2023. 11. 03.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dirty="0"/>
              <a:t>A Naprendszer fizikája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8B3C-D053-4033-9378-974C0D132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6961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DBA9-A0C2-45CC-BED4-DBE307545D8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455C-392A-4A5C-AE5B-161FA7A8755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716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DBA9-A0C2-45CC-BED4-DBE307545D8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455C-392A-4A5C-AE5B-161FA7A87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221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DBA9-A0C2-45CC-BED4-DBE307545D8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455C-392A-4A5C-AE5B-161FA7A87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60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DBA9-A0C2-45CC-BED4-DBE307545D8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455C-392A-4A5C-AE5B-161FA7A87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69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DBA9-A0C2-45CC-BED4-DBE307545D8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455C-392A-4A5C-AE5B-161FA7A87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281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DBA9-A0C2-45CC-BED4-DBE307545D8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455C-392A-4A5C-AE5B-161FA7A87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27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5334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51816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5181600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928A21-D55C-44F0-B2C9-81B63A5796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91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748C7-A047-4D30-B82C-E620E7C06DCD}" type="datetime1">
              <a:rPr lang="hu-HU" smtClean="0"/>
              <a:t>2023. 11. 03.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dirty="0"/>
              <a:t>A Naprendszer fizikája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3B278-FB1F-403A-BAA7-25314B14B3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321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38E4E-9C1F-4870-AAEC-906167A477C3}" type="datetime1">
              <a:rPr lang="hu-HU" smtClean="0"/>
              <a:t>2023. 11. 03.</a:t>
            </a:fld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dirty="0"/>
              <a:t>A Naprendszer fizikája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BEAA7-1FF3-4A12-A1CC-B4BF947353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80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3059B-241F-474A-AEA6-4ADF145722A8}" type="datetime1">
              <a:rPr lang="hu-HU" smtClean="0"/>
              <a:t>2023. 11. 03.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dirty="0"/>
              <a:t>A Naprendszer fizikája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105AE-8915-49EA-A858-BDEBF5F4C6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808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D7F69-4BC7-4EC5-A3DD-26C5FDCACDB2}" type="datetime1">
              <a:rPr lang="hu-HU" smtClean="0"/>
              <a:t>2023. 11. 03.</a:t>
            </a:fld>
            <a:endParaRPr lang="hu-H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dirty="0"/>
              <a:t>A Naprendszer fizikája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83EAE-7689-4A97-B1DB-1C328A84C1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074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F861E-492A-41D6-8D48-6EDBBA52C129}" type="datetime1">
              <a:rPr lang="hu-HU" smtClean="0"/>
              <a:t>2023. 11. 03.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dirty="0"/>
              <a:t>A Naprendszer fizikája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CA3A3-855E-4036-B4DD-7644056B70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470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C7ED2-CC46-4608-BD93-4573F3E2690C}" type="datetime1">
              <a:rPr lang="hu-HU" smtClean="0"/>
              <a:t>2023. 11. 03.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dirty="0"/>
              <a:t>A Naprendszer fizikája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1E561-ACA3-4671-B91C-913ADB89EE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212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627188"/>
            <a:ext cx="78867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2.</a:t>
            </a:r>
            <a:br>
              <a:rPr lang="hu-HU" altLang="en-US"/>
            </a:br>
            <a:r>
              <a:rPr lang="hu-HU" altLang="en-US"/>
              <a:t>Plazmafizikai alapfogalmak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4706938"/>
            <a:ext cx="78867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Dósa Melinda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5D83D4-1CAE-4672-B4FC-031801654552}" type="datetime1">
              <a:rPr lang="hu-HU" smtClean="0"/>
              <a:t>2023. 11. 03.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hu-HU" dirty="0"/>
              <a:t>A Naprendszer fizikája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75A725B-3264-44E7-9BAE-0E819F7E3B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Kép 6" descr="header_logo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8" y="227013"/>
            <a:ext cx="133032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hf hd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algn="ctr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62665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2.</a:t>
            </a:r>
            <a:br>
              <a:rPr lang="hu-HU"/>
            </a:br>
            <a:r>
              <a:rPr lang="hu-HU"/>
              <a:t>Plazmafizikai alapfogalmak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4707467"/>
            <a:ext cx="7886700" cy="1469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Dósa Melinda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FF2AD2B-19D4-46E0-A4F9-5FA21F4204A5}" type="datetime1">
              <a:rPr lang="hu-H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2023. 11. 03.</a:t>
            </a:fld>
            <a:endParaRPr lang="hu-H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A Naprendszer fizikája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Kép 6" descr="header_logo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7653867" y="227101"/>
            <a:ext cx="1330276" cy="5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6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0DBA9-A0C2-45CC-BED4-DBE307545D8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0455C-392A-4A5C-AE5B-161FA7A87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1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0725" y="1484784"/>
            <a:ext cx="7702550" cy="3807941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altLang="en-US" sz="5600" b="1" dirty="0">
                <a:solidFill>
                  <a:schemeClr val="accent2">
                    <a:lumMod val="50000"/>
                  </a:schemeClr>
                </a:solidFill>
              </a:rPr>
              <a:t>A Naprendszer fizikája</a:t>
            </a:r>
            <a:br>
              <a:rPr lang="hu-HU" altLang="en-US" sz="5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altLang="en-US" sz="5600" b="1" dirty="0">
                <a:solidFill>
                  <a:schemeClr val="accent2">
                    <a:lumMod val="50000"/>
                  </a:schemeClr>
                </a:solidFill>
              </a:rPr>
              <a:t>--</a:t>
            </a:r>
            <a:br>
              <a:rPr lang="hu-HU" altLang="en-US" sz="5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altLang="en-US" sz="5600" b="1" dirty="0">
                <a:solidFill>
                  <a:schemeClr val="accent2">
                    <a:lumMod val="50000"/>
                  </a:schemeClr>
                </a:solidFill>
              </a:rPr>
              <a:t>A mágneses bolygók</a:t>
            </a:r>
            <a:br>
              <a:rPr lang="hu-HU" altLang="en-US" sz="5600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hu-HU" altLang="en-US" sz="5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altLang="en-US" sz="4000" dirty="0"/>
              <a:t>Németh Zoltán</a:t>
            </a:r>
            <a:endParaRPr lang="en-US" altLang="en-US" sz="4000" dirty="0"/>
          </a:p>
        </p:txBody>
      </p:sp>
      <p:sp>
        <p:nvSpPr>
          <p:cNvPr id="6147" name="Dia számának hely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64BAE0F-D80A-44F2-99C4-FE96A8FF63AC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  <a:endParaRPr lang="hu-H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619126"/>
            <a:ext cx="7886700" cy="5222874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Magnetoszférák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 méretei</a:t>
            </a:r>
            <a:br>
              <a:rPr lang="hu-HU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hu-HU" sz="2400" dirty="0">
                <a:solidFill>
                  <a:schemeClr val="accent2">
                    <a:lumMod val="50000"/>
                  </a:schemeClr>
                </a:solidFill>
              </a:rPr>
            </a:b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30778"/>
            <a:ext cx="7236296" cy="5427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179512" y="3451407"/>
                <a:ext cx="1572162" cy="6977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Sup>
                                    <m:sSubSupPr>
                                      <m:ctrlP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sub>
                                    <m:sup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sSub>
                                    <m:sSubPr>
                                      <m:ctrlPr>
                                        <a:rPr lang="hu-H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𝑠𝑤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3451407"/>
                <a:ext cx="1572162" cy="69775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6329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3700" b="2704"/>
          <a:stretch>
            <a:fillRect/>
          </a:stretch>
        </p:blipFill>
        <p:spPr bwMode="auto">
          <a:xfrm>
            <a:off x="683568" y="1052735"/>
            <a:ext cx="7488832" cy="526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5556290" y="5922812"/>
            <a:ext cx="2633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>
                    <a:lumMod val="85000"/>
                  </a:schemeClr>
                </a:solidFill>
              </a:rPr>
              <a:t>ESA, O. </a:t>
            </a:r>
            <a:r>
              <a:rPr lang="hu-HU" dirty="0" err="1">
                <a:solidFill>
                  <a:schemeClr val="bg1">
                    <a:lumMod val="85000"/>
                  </a:schemeClr>
                </a:solidFill>
              </a:rPr>
              <a:t>Witasse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</a:rPr>
              <a:t>, N. </a:t>
            </a:r>
            <a:r>
              <a:rPr lang="hu-HU" dirty="0" err="1">
                <a:solidFill>
                  <a:schemeClr val="bg1">
                    <a:lumMod val="85000"/>
                  </a:schemeClr>
                </a:solidFill>
              </a:rPr>
              <a:t>Attobelli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74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199" y="573393"/>
            <a:ext cx="7886700" cy="1159364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Különbségek – forgási sebesség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Tartalom hely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9" y="1822451"/>
            <a:ext cx="9001297" cy="339095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819808" y="5254161"/>
            <a:ext cx="2324192" cy="2772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i="1" dirty="0"/>
              <a:t>Brice </a:t>
            </a:r>
            <a:r>
              <a:rPr lang="hu-HU" i="1" dirty="0"/>
              <a:t>&amp;</a:t>
            </a:r>
            <a:r>
              <a:rPr lang="en-US" i="1" dirty="0"/>
              <a:t> Ioannidis (1970)</a:t>
            </a:r>
            <a:endParaRPr lang="en-US" i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964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579742"/>
            <a:ext cx="7886700" cy="1159364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Különbségek – plazmaforrások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895" y="2272851"/>
            <a:ext cx="2689948" cy="312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2850"/>
            <a:ext cx="3124200" cy="312420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759767" y="1895181"/>
            <a:ext cx="1524000" cy="4572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hu-HU" sz="18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Io (Jupiter)</a:t>
            </a:r>
            <a:endParaRPr lang="en-US" sz="18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583895" y="1895181"/>
            <a:ext cx="2876537" cy="457200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r>
              <a:rPr lang="hu-HU" sz="2300" dirty="0" err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Enkeladusz</a:t>
            </a:r>
            <a:r>
              <a:rPr lang="hu-HU" sz="23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hu-HU" sz="21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(Szaturnusz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)</a:t>
            </a:r>
            <a:endParaRPr lang="en-US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699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/>
          <p:cNvSpPr>
            <a:spLocks noGrp="1"/>
          </p:cNvSpPr>
          <p:nvPr>
            <p:ph type="title"/>
          </p:nvPr>
        </p:nvSpPr>
        <p:spPr>
          <a:xfrm>
            <a:off x="-13284" y="116632"/>
            <a:ext cx="7886700" cy="1325562"/>
          </a:xfrm>
        </p:spPr>
        <p:txBody>
          <a:bodyPr/>
          <a:lstStyle/>
          <a:p>
            <a:pPr algn="l"/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hu-HU" altLang="en-US" dirty="0" err="1">
                <a:solidFill>
                  <a:schemeClr val="accent2">
                    <a:lumMod val="50000"/>
                  </a:schemeClr>
                </a:solidFill>
              </a:rPr>
              <a:t>magnetopauzán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 való áthaladás</a:t>
            </a:r>
          </a:p>
        </p:txBody>
      </p:sp>
      <p:sp>
        <p:nvSpPr>
          <p:cNvPr id="13315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8343F8CB-16E8-4DA2-824A-DA16E1F55698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6975"/>
            <a:ext cx="662463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57175"/>
            <a:ext cx="7847013" cy="60960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csóva</a:t>
            </a:r>
            <a:endParaRPr lang="en-US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981075"/>
            <a:ext cx="3810000" cy="51054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1600" b="1" dirty="0"/>
              <a:t>A BOLYGÓKÖZI TÉR ERŐVONALAINAK ÁTHALADÁSA SPECIÁLIS PLAZMASTRUKTÚRÁT EREDMÉNYEZ: </a:t>
            </a:r>
            <a:r>
              <a:rPr lang="hu-HU" altLang="en-US" sz="1600" b="1" dirty="0"/>
              <a:t>          </a:t>
            </a:r>
            <a:r>
              <a:rPr lang="en-US" altLang="en-US" sz="1600" b="1" dirty="0">
                <a:solidFill>
                  <a:schemeClr val="accent2"/>
                </a:solidFill>
              </a:rPr>
              <a:t>A CSÓVÁT</a:t>
            </a:r>
            <a:r>
              <a:rPr lang="en-US" altLang="en-US" sz="1600" b="1" dirty="0"/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en-US" sz="1600" b="1" dirty="0"/>
              <a:t>E TÉRSÉGBEN ELLENTÉTES IRÁNYBA MUTATÓ MÁGNESES ERŐVONALAK ALALKULNAK KI, EZT SZÜKSÉGSZERŰEN EGY ÁRAMLEPEL VÁLASZTJA EL.</a:t>
            </a:r>
            <a:br>
              <a:rPr lang="en-US" altLang="en-US" sz="1600" dirty="0"/>
            </a:br>
            <a:br>
              <a:rPr lang="en-US" altLang="en-US" sz="1600" dirty="0"/>
            </a:br>
            <a:r>
              <a:rPr lang="en-US" altLang="en-US" sz="1600" dirty="0"/>
              <a:t> z</a:t>
            </a:r>
            <a:br>
              <a:rPr lang="en-US" altLang="en-US" sz="1600" dirty="0"/>
            </a:br>
            <a:r>
              <a:rPr lang="en-US" altLang="en-US" sz="1600" dirty="0"/>
              <a:t>           x</a:t>
            </a:r>
          </a:p>
          <a:p>
            <a:pPr fontAlgn="auto">
              <a:spcAft>
                <a:spcPts val="0"/>
              </a:spcAft>
              <a:defRPr/>
            </a:pPr>
            <a:endParaRPr lang="en-US" altLang="en-US" sz="1600" dirty="0"/>
          </a:p>
          <a:p>
            <a:pPr fontAlgn="auto">
              <a:spcAft>
                <a:spcPts val="0"/>
              </a:spcAft>
              <a:defRPr/>
            </a:pPr>
            <a:r>
              <a:rPr lang="en-US" altLang="en-US" sz="1400" b="1" dirty="0"/>
              <a:t>A FENTI KOORDINÁTA RENDSZERBEN A TÉR LEÍRHATÓ </a:t>
            </a:r>
            <a:br>
              <a:rPr lang="en-US" altLang="en-US" sz="1400" b="1" dirty="0"/>
            </a:br>
            <a:br>
              <a:rPr lang="en-US" altLang="en-US" sz="1400" b="1" dirty="0"/>
            </a:br>
            <a:r>
              <a:rPr lang="en-US" altLang="en-US" sz="1400" b="1" dirty="0" err="1"/>
              <a:t>B</a:t>
            </a:r>
            <a:r>
              <a:rPr lang="en-US" altLang="en-US" sz="1400" b="1" baseline="-25000" dirty="0" err="1"/>
              <a:t>x</a:t>
            </a:r>
            <a:r>
              <a:rPr lang="en-US" altLang="en-US" sz="1400" b="1" dirty="0"/>
              <a:t>=B</a:t>
            </a:r>
            <a:r>
              <a:rPr lang="en-US" altLang="en-US" sz="1400" b="1" baseline="-25000" dirty="0"/>
              <a:t>o </a:t>
            </a:r>
            <a:r>
              <a:rPr lang="en-US" altLang="en-US" sz="1400" b="1" dirty="0"/>
              <a:t> 		ha z&gt;L</a:t>
            </a:r>
            <a:br>
              <a:rPr lang="en-US" altLang="en-US" sz="1400" b="1" dirty="0"/>
            </a:br>
            <a:r>
              <a:rPr lang="en-US" altLang="en-US" sz="1400" b="1" dirty="0" err="1"/>
              <a:t>B</a:t>
            </a:r>
            <a:r>
              <a:rPr lang="en-US" altLang="en-US" sz="1400" b="1" baseline="-25000" dirty="0" err="1"/>
              <a:t>x</a:t>
            </a:r>
            <a:r>
              <a:rPr lang="en-US" altLang="en-US" sz="1400" b="1" dirty="0"/>
              <a:t>=B</a:t>
            </a:r>
            <a:r>
              <a:rPr lang="en-US" altLang="en-US" sz="1400" b="1" baseline="-25000" dirty="0"/>
              <a:t>o</a:t>
            </a:r>
            <a:r>
              <a:rPr lang="en-US" altLang="en-US" sz="1400" b="1" dirty="0"/>
              <a:t> z/L   	ha L&gt;z&gt;-L</a:t>
            </a:r>
            <a:br>
              <a:rPr lang="en-US" altLang="en-US" sz="1400" b="1" dirty="0"/>
            </a:br>
            <a:r>
              <a:rPr lang="en-US" altLang="en-US" sz="1400" b="1" dirty="0" err="1"/>
              <a:t>B</a:t>
            </a:r>
            <a:r>
              <a:rPr lang="en-US" altLang="en-US" sz="1400" b="1" baseline="-25000" dirty="0" err="1"/>
              <a:t>x</a:t>
            </a:r>
            <a:r>
              <a:rPr lang="en-US" altLang="en-US" sz="1400" b="1" dirty="0"/>
              <a:t>=-B</a:t>
            </a:r>
            <a:r>
              <a:rPr lang="en-US" altLang="en-US" sz="1400" b="1" baseline="-25000" dirty="0"/>
              <a:t>o		</a:t>
            </a:r>
            <a:r>
              <a:rPr lang="en-US" altLang="en-US" sz="1400" b="1" dirty="0"/>
              <a:t>ha z&lt;-L</a:t>
            </a:r>
            <a:br>
              <a:rPr lang="en-US" altLang="en-US" sz="1400" b="1" dirty="0"/>
            </a:br>
            <a:br>
              <a:rPr lang="en-US" altLang="en-US" sz="1400" b="1" dirty="0"/>
            </a:br>
            <a:r>
              <a:rPr lang="en-US" altLang="en-US" sz="1400" b="1" dirty="0" err="1"/>
              <a:t>vagy</a:t>
            </a:r>
            <a:r>
              <a:rPr lang="en-US" altLang="en-US" sz="1400" b="1" dirty="0"/>
              <a:t>: </a:t>
            </a:r>
            <a:r>
              <a:rPr lang="en-US" altLang="en-US" sz="1400" b="1" dirty="0" err="1"/>
              <a:t>B</a:t>
            </a:r>
            <a:r>
              <a:rPr lang="en-US" altLang="en-US" sz="1400" b="1" baseline="-25000" dirty="0" err="1"/>
              <a:t>x</a:t>
            </a:r>
            <a:r>
              <a:rPr lang="en-US" altLang="en-US" sz="1400" b="1" dirty="0"/>
              <a:t>=B</a:t>
            </a:r>
            <a:r>
              <a:rPr lang="en-US" altLang="en-US" sz="1400" b="1" baseline="-25000" dirty="0"/>
              <a:t>o</a:t>
            </a:r>
            <a:r>
              <a:rPr lang="en-US" altLang="en-US" sz="1400" b="1" dirty="0"/>
              <a:t> </a:t>
            </a:r>
            <a:r>
              <a:rPr lang="en-US" altLang="en-US" sz="1400" b="1" dirty="0" err="1"/>
              <a:t>tanh</a:t>
            </a:r>
            <a:r>
              <a:rPr lang="en-US" altLang="en-US" sz="1400" b="1" dirty="0"/>
              <a:t>(z/L)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en-US" sz="1400" b="1" dirty="0" err="1"/>
              <a:t>Ekkor</a:t>
            </a:r>
            <a:r>
              <a:rPr lang="en-US" altLang="en-US" sz="1400" b="1" dirty="0"/>
              <a:t> </a:t>
            </a:r>
            <a:r>
              <a:rPr lang="en-US" altLang="en-US" sz="1400" b="1" dirty="0" err="1"/>
              <a:t>J</a:t>
            </a:r>
            <a:r>
              <a:rPr lang="en-US" altLang="en-US" sz="1400" b="1" baseline="-25000" dirty="0" err="1"/>
              <a:t>y</a:t>
            </a:r>
            <a:r>
              <a:rPr lang="en-US" altLang="en-US" sz="1400" b="1" dirty="0" err="1"/>
              <a:t>~B</a:t>
            </a:r>
            <a:r>
              <a:rPr lang="en-US" altLang="en-US" sz="1400" b="1" baseline="-25000" dirty="0" err="1"/>
              <a:t>o</a:t>
            </a:r>
            <a:r>
              <a:rPr lang="en-US" altLang="en-US" sz="1400" b="1" dirty="0"/>
              <a:t> sech</a:t>
            </a:r>
            <a:r>
              <a:rPr lang="en-US" altLang="en-US" sz="1400" b="1" baseline="30000" dirty="0"/>
              <a:t>2</a:t>
            </a:r>
            <a:r>
              <a:rPr lang="en-US" altLang="en-US" sz="1400" b="1" dirty="0"/>
              <a:t> (z/L)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en-US" sz="1400" b="1" dirty="0"/>
              <a:t>L </a:t>
            </a:r>
            <a:r>
              <a:rPr lang="en-US" altLang="en-US" sz="1400" b="1" dirty="0" err="1"/>
              <a:t>az</a:t>
            </a:r>
            <a:r>
              <a:rPr lang="en-US" altLang="en-US" sz="1400" b="1" dirty="0"/>
              <a:t> </a:t>
            </a:r>
            <a:r>
              <a:rPr lang="hu-HU" altLang="en-US" sz="1400" b="1" dirty="0"/>
              <a:t>áramlepel vastagsága</a:t>
            </a:r>
            <a:endParaRPr lang="en-US" altLang="en-US" sz="1400" b="1" dirty="0"/>
          </a:p>
          <a:p>
            <a:pPr fontAlgn="auto">
              <a:spcAft>
                <a:spcPts val="0"/>
              </a:spcAft>
              <a:defRPr/>
            </a:pPr>
            <a:endParaRPr lang="en-US" altLang="en-US" sz="1400" dirty="0"/>
          </a:p>
        </p:txBody>
      </p:sp>
      <p:pic>
        <p:nvPicPr>
          <p:cNvPr id="3" name="Picture 4" descr="tailp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9213" y="830263"/>
            <a:ext cx="3035300" cy="3070225"/>
          </a:xfrm>
        </p:spPr>
      </p:pic>
      <p:pic>
        <p:nvPicPr>
          <p:cNvPr id="38917" name="Picture 5" descr="reconn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06" y="3805237"/>
            <a:ext cx="4024313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Line 6"/>
          <p:cNvSpPr>
            <a:spLocks noChangeShapeType="1"/>
          </p:cNvSpPr>
          <p:nvPr/>
        </p:nvSpPr>
        <p:spPr bwMode="auto">
          <a:xfrm flipV="1">
            <a:off x="2254250" y="291782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>
            <a:off x="2254250" y="32988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 flipH="1">
            <a:off x="2025650" y="3298825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B358FE-00D0-4174-8DE4-26A163967FBD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reconnc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219575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276225" y="222250"/>
            <a:ext cx="7886700" cy="655638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mágneses </a:t>
            </a:r>
            <a:r>
              <a:rPr lang="hu-HU" altLang="en-US" dirty="0" err="1">
                <a:solidFill>
                  <a:schemeClr val="accent2">
                    <a:lumMod val="50000"/>
                  </a:schemeClr>
                </a:solidFill>
              </a:rPr>
              <a:t>rekonnekció</a:t>
            </a:r>
            <a:endParaRPr lang="en-US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0964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BE035394-6369-4190-89D1-93AC1E3647A6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40965" name="Picture 4" descr="reconnc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6482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838200" y="4419600"/>
            <a:ext cx="33528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A REKONNEKCIÓ EREDMÉNYEKÉPP A PLAZMA MÁGNESES ENERGIÁJA KINETIKUS ENERGIÁVÁ ALAKUL.</a:t>
            </a:r>
            <a:br>
              <a:rPr lang="en-US" altLang="en-US" sz="1400" b="1" dirty="0">
                <a:latin typeface="Arial" panose="020B0604020202020204" pitchFamily="34" charset="0"/>
              </a:rPr>
            </a:br>
            <a:br>
              <a:rPr lang="en-US" altLang="en-US" sz="1400" b="1" dirty="0">
                <a:latin typeface="Arial" panose="020B0604020202020204" pitchFamily="34" charset="0"/>
              </a:rPr>
            </a:br>
            <a:r>
              <a:rPr lang="en-US" altLang="en-US" sz="1400" b="1" dirty="0">
                <a:latin typeface="Arial" panose="020B0604020202020204" pitchFamily="34" charset="0"/>
              </a:rPr>
              <a:t>EZ LEJÁTSZÓ</a:t>
            </a:r>
            <a:r>
              <a:rPr lang="hu-HU" altLang="en-US" sz="1400" b="1" dirty="0">
                <a:latin typeface="Arial" panose="020B0604020202020204" pitchFamily="34" charset="0"/>
              </a:rPr>
              <a:t>DIK</a:t>
            </a:r>
            <a:r>
              <a:rPr lang="en-US" altLang="en-US" sz="1400" b="1" dirty="0">
                <a:latin typeface="Arial" panose="020B0604020202020204" pitchFamily="34" charset="0"/>
              </a:rPr>
              <a:t> MIND A FÖLDI CSÓVÁBAN, MIND A NAP ANYAGKILÖVELLÉSEI ESETÉBEN.</a:t>
            </a:r>
          </a:p>
        </p:txBody>
      </p:sp>
      <p:pic>
        <p:nvPicPr>
          <p:cNvPr id="40967" name="Picture 6" descr="reconn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2" y="4089695"/>
            <a:ext cx="23780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 Box 7"/>
          <p:cNvSpPr txBox="1">
            <a:spLocks noChangeArrowheads="1"/>
          </p:cNvSpPr>
          <p:nvPr/>
        </p:nvSpPr>
        <p:spPr bwMode="auto">
          <a:xfrm>
            <a:off x="838200" y="990600"/>
            <a:ext cx="7543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chemeClr val="accent2"/>
                </a:solidFill>
                <a:latin typeface="Arial" panose="020B0604020202020204" pitchFamily="34" charset="0"/>
              </a:rPr>
              <a:t>A PLAZMA MOZGÁSA			AZ ENERGIAMÉRLEG</a:t>
            </a:r>
            <a:endParaRPr lang="en-US" altLang="en-US" sz="1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altLang="en-US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484313"/>
            <a:ext cx="42926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Cím 1"/>
          <p:cNvSpPr>
            <a:spLocks noGrp="1"/>
          </p:cNvSpPr>
          <p:nvPr>
            <p:ph type="title"/>
          </p:nvPr>
        </p:nvSpPr>
        <p:spPr>
          <a:xfrm>
            <a:off x="395288" y="74613"/>
            <a:ext cx="7886700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 err="1">
                <a:solidFill>
                  <a:schemeClr val="accent2">
                    <a:lumMod val="50000"/>
                  </a:schemeClr>
                </a:solidFill>
              </a:rPr>
              <a:t>Plazmoid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 a csóvában</a:t>
            </a:r>
          </a:p>
        </p:txBody>
      </p:sp>
      <p:sp>
        <p:nvSpPr>
          <p:cNvPr id="41989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altLang="en-US"/>
          </a:p>
        </p:txBody>
      </p:sp>
      <p:sp>
        <p:nvSpPr>
          <p:cNvPr id="41990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1B4A27C1-59A3-44B0-94CD-1B68F0283ABD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419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341438"/>
            <a:ext cx="42926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619126"/>
            <a:ext cx="7886700" cy="5222874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Óriásbolygók </a:t>
            </a:r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magnetoszférái</a:t>
            </a:r>
            <a:br>
              <a:rPr lang="hu-HU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hu-HU" sz="2400" dirty="0">
                <a:solidFill>
                  <a:schemeClr val="accent2">
                    <a:lumMod val="50000"/>
                  </a:schemeClr>
                </a:solidFill>
              </a:rPr>
            </a:b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A Naprendszer fizikája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/>
              <a:t>18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971600" y="2852937"/>
            <a:ext cx="684076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Jelentős belső plazmaforrások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Jupiter – Io vulkánjai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Szaturnusz – </a:t>
            </a:r>
            <a:r>
              <a:rPr lang="hu-HU" sz="2400" dirty="0" err="1"/>
              <a:t>Enceladus</a:t>
            </a:r>
            <a:r>
              <a:rPr lang="hu-HU" sz="2400" dirty="0"/>
              <a:t> gejzírjei, (+ egyéb)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Gyors forgás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→ a belső plazma hatásai fontos szerepet játszanak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7150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D65FD8F8-833B-481A-9335-99D7ED404760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3950"/>
            <a:ext cx="58674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732588" y="1268413"/>
            <a:ext cx="2160587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latin typeface="+mn-lt"/>
              </a:rPr>
              <a:t>A lökéshullám előtt is megfigyeltek részecskéket</a:t>
            </a:r>
            <a:br>
              <a:rPr lang="hu-HU" dirty="0">
                <a:latin typeface="+mn-lt"/>
              </a:rPr>
            </a:br>
            <a:endParaRPr lang="hu-HU" dirty="0">
              <a:latin typeface="+mn-lt"/>
            </a:endParaRPr>
          </a:p>
          <a:p>
            <a:pPr>
              <a:defRPr/>
            </a:pPr>
            <a:r>
              <a:rPr lang="hu-HU" dirty="0">
                <a:latin typeface="+mn-lt"/>
              </a:rPr>
              <a:t>Kiáramlanak részecskék a </a:t>
            </a:r>
            <a:r>
              <a:rPr lang="hu-HU" dirty="0" err="1">
                <a:latin typeface="+mn-lt"/>
              </a:rPr>
              <a:t>magnetopauzán</a:t>
            </a:r>
            <a:r>
              <a:rPr lang="hu-HU" dirty="0">
                <a:latin typeface="+mn-lt"/>
              </a:rPr>
              <a:t> keresztül is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255588"/>
            <a:ext cx="8142288" cy="941387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Szaturnusz </a:t>
            </a:r>
            <a:r>
              <a:rPr lang="hu-HU" altLang="en-US" dirty="0" err="1">
                <a:solidFill>
                  <a:schemeClr val="accent2">
                    <a:lumMod val="50000"/>
                  </a:schemeClr>
                </a:solidFill>
              </a:rPr>
              <a:t>magnetoszférája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 1.</a:t>
            </a:r>
            <a:endParaRPr lang="hu-HU" altLang="en-US" sz="31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7886700" cy="721692"/>
          </a:xfrm>
        </p:spPr>
        <p:txBody>
          <a:bodyPr/>
          <a:lstStyle/>
          <a:p>
            <a:pPr algn="l"/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Fő kérdések</a:t>
            </a:r>
          </a:p>
        </p:txBody>
      </p:sp>
      <p:sp>
        <p:nvSpPr>
          <p:cNvPr id="4099" name="Tartalom helye 2"/>
          <p:cNvSpPr>
            <a:spLocks noGrp="1"/>
          </p:cNvSpPr>
          <p:nvPr>
            <p:ph idx="1"/>
          </p:nvPr>
        </p:nvSpPr>
        <p:spPr>
          <a:xfrm>
            <a:off x="539552" y="1899319"/>
            <a:ext cx="7886700" cy="4116115"/>
          </a:xfrm>
        </p:spPr>
        <p:txBody>
          <a:bodyPr rtlCol="0">
            <a:normAutofit fontScale="85000" lnSpcReduction="10000"/>
          </a:bodyPr>
          <a:lstStyle/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dirty="0"/>
              <a:t>Melyek a </a:t>
            </a:r>
            <a:r>
              <a:rPr lang="hu-HU" altLang="en-US" dirty="0" err="1"/>
              <a:t>makroszkópikus</a:t>
            </a:r>
            <a:r>
              <a:rPr lang="hu-HU" altLang="en-US" dirty="0"/>
              <a:t> tartományok a </a:t>
            </a:r>
            <a:r>
              <a:rPr lang="hu-HU" altLang="en-US" dirty="0" err="1"/>
              <a:t>magnetoszférában</a:t>
            </a:r>
            <a:r>
              <a:rPr lang="hu-HU" altLang="en-US" dirty="0"/>
              <a:t>?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dirty="0"/>
              <a:t>E tartományokban melyek a jellemző plazmaparaméterek átlagos értékei?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dirty="0"/>
              <a:t>Hol vannak e tartományok határai?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dirty="0"/>
              <a:t>Hol vannak a források és nyelők, milyen transzport folyamatok vannak?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dirty="0"/>
              <a:t>Melyek a domináns fizikai folyamatok, kölcsönhatások?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dirty="0"/>
              <a:t>Hogyan befolyásolja a napszél és a bolygók forgása a domináns folyamatokat?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dirty="0"/>
              <a:t>Példaként a Szaturnusz </a:t>
            </a:r>
            <a:r>
              <a:rPr lang="hu-HU" altLang="en-US" dirty="0" err="1"/>
              <a:t>magnetoszféráját</a:t>
            </a:r>
            <a:r>
              <a:rPr lang="hu-HU" altLang="en-US" dirty="0"/>
              <a:t> tekintjük</a:t>
            </a:r>
          </a:p>
        </p:txBody>
      </p:sp>
      <p:sp>
        <p:nvSpPr>
          <p:cNvPr id="9220" name="Dia számának hely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067F9EE1-F09D-466C-8E4E-BBA886DB318F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255588"/>
            <a:ext cx="8142288" cy="94138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Szaturnusz </a:t>
            </a:r>
            <a:r>
              <a:rPr lang="hu-HU" altLang="en-US" dirty="0" err="1">
                <a:solidFill>
                  <a:schemeClr val="accent2">
                    <a:lumMod val="50000"/>
                  </a:schemeClr>
                </a:solidFill>
              </a:rPr>
              <a:t>magnetoszférája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 2.</a:t>
            </a:r>
            <a:b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hu-HU" altLang="en-US" sz="3100" dirty="0">
                <a:solidFill>
                  <a:schemeClr val="accent2">
                    <a:lumMod val="50000"/>
                  </a:schemeClr>
                </a:solidFill>
              </a:rPr>
              <a:t>kialakulásában a bolygó forgása dominál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451F701-B385-432C-9605-8131A5C145CC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7083425" cy="5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ím 1"/>
          <p:cNvSpPr>
            <a:spLocks noGrp="1"/>
          </p:cNvSpPr>
          <p:nvPr>
            <p:ph type="title"/>
          </p:nvPr>
        </p:nvSpPr>
        <p:spPr>
          <a:xfrm>
            <a:off x="395288" y="298450"/>
            <a:ext cx="7023100" cy="719138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mágneses tér</a:t>
            </a:r>
          </a:p>
        </p:txBody>
      </p:sp>
      <p:sp>
        <p:nvSpPr>
          <p:cNvPr id="23555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altLang="en-US"/>
          </a:p>
        </p:txBody>
      </p:sp>
      <p:sp>
        <p:nvSpPr>
          <p:cNvPr id="23556" name="Tartalom helye 3"/>
          <p:cNvSpPr>
            <a:spLocks noGrp="1"/>
          </p:cNvSpPr>
          <p:nvPr>
            <p:ph sz="half" idx="2"/>
          </p:nvPr>
        </p:nvSpPr>
        <p:spPr>
          <a:xfrm>
            <a:off x="6516688" y="1371600"/>
            <a:ext cx="1941512" cy="5105400"/>
          </a:xfrm>
        </p:spPr>
        <p:txBody>
          <a:bodyPr/>
          <a:lstStyle/>
          <a:p>
            <a:pPr>
              <a:buFontTx/>
              <a:buNone/>
            </a:pPr>
            <a:r>
              <a:rPr lang="hu-HU" altLang="en-US" sz="1600"/>
              <a:t>A Szaturnusz mágneses tere É-D átmetszésben.</a:t>
            </a:r>
          </a:p>
          <a:p>
            <a:pPr>
              <a:buFontTx/>
              <a:buNone/>
            </a:pPr>
            <a:r>
              <a:rPr lang="hu-HU" altLang="en-US" sz="1600"/>
              <a:t>Figyeljük meg a záródó erővonalak elnyúlt alakját (magnetodiszk)</a:t>
            </a:r>
            <a:br>
              <a:rPr lang="hu-HU" altLang="en-US" sz="1600"/>
            </a:br>
            <a:endParaRPr lang="hu-HU" altLang="en-US" sz="1600"/>
          </a:p>
          <a:p>
            <a:pPr>
              <a:buFontTx/>
              <a:buNone/>
            </a:pPr>
            <a:r>
              <a:rPr lang="hu-HU" altLang="en-US" sz="1600"/>
              <a:t>A nappali oldalon a tér dipól jellegű, az éjszakai oldalon a sugárirányú komponens a domináns.</a:t>
            </a:r>
          </a:p>
          <a:p>
            <a:pPr>
              <a:buFontTx/>
              <a:buNone/>
            </a:pPr>
            <a:endParaRPr lang="hu-HU" altLang="en-US" sz="1600"/>
          </a:p>
        </p:txBody>
      </p:sp>
      <p:sp>
        <p:nvSpPr>
          <p:cNvPr id="23557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DAE702C8-21D5-4D16-B014-4F41E6BCCE98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5905500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4"/>
          <p:cNvSpPr>
            <a:spLocks noGrp="1" noChangeArrowheads="1"/>
          </p:cNvSpPr>
          <p:nvPr>
            <p:ph type="title"/>
          </p:nvPr>
        </p:nvSpPr>
        <p:spPr>
          <a:xfrm>
            <a:off x="4633913" y="4151313"/>
            <a:ext cx="4352925" cy="172878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sz="4900" dirty="0">
                <a:solidFill>
                  <a:schemeClr val="accent2">
                    <a:lumMod val="50000"/>
                  </a:schemeClr>
                </a:solidFill>
              </a:rPr>
              <a:t>A MAGNETODISZK</a:t>
            </a:r>
            <a:br>
              <a:rPr lang="hu-HU" altLang="en-US" sz="1800" dirty="0"/>
            </a:br>
            <a:br>
              <a:rPr lang="hu-HU" altLang="en-US" sz="1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altLang="en-US" sz="1800" dirty="0">
                <a:solidFill>
                  <a:schemeClr val="accent2">
                    <a:lumMod val="50000"/>
                  </a:schemeClr>
                </a:solidFill>
              </a:rPr>
              <a:t>- a gyors forgás miatti centrifugális erő, a mágneses tér ellenhatása és a plazma nyomása alakítja ki</a:t>
            </a:r>
            <a:br>
              <a:rPr lang="hu-HU" altLang="en-US" sz="1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altLang="en-US" sz="1800" dirty="0">
                <a:solidFill>
                  <a:schemeClr val="accent2">
                    <a:lumMod val="50000"/>
                  </a:schemeClr>
                </a:solidFill>
              </a:rPr>
              <a:t>- az „alulról fúvó” napszél meghajlítja a </a:t>
            </a:r>
            <a:r>
              <a:rPr lang="hu-HU" altLang="en-US" sz="1800" dirty="0" err="1">
                <a:solidFill>
                  <a:schemeClr val="accent2">
                    <a:lumMod val="50000"/>
                  </a:schemeClr>
                </a:solidFill>
              </a:rPr>
              <a:t>magnetodiszket</a:t>
            </a:r>
            <a:r>
              <a:rPr lang="hu-HU" altLang="en-US" sz="1800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hu-HU" altLang="en-US" sz="1800" dirty="0" err="1">
                <a:solidFill>
                  <a:schemeClr val="accent2">
                    <a:lumMod val="50000"/>
                  </a:schemeClr>
                </a:solidFill>
              </a:rPr>
              <a:t>bowl-shape</a:t>
            </a:r>
            <a:endParaRPr lang="hu-HU" altLang="en-US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CC7ECCC-7840-4C93-A048-6415C3D3F21F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723900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622675"/>
            <a:ext cx="40513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altLang="en-US" sz="1600" dirty="0"/>
              <a:t>UVIS map of </a:t>
            </a:r>
            <a:r>
              <a:rPr lang="hu-HU" altLang="en-US" sz="1600" dirty="0" err="1"/>
              <a:t>atomic</a:t>
            </a:r>
            <a:r>
              <a:rPr lang="hu-HU" altLang="en-US" sz="1600" dirty="0"/>
              <a:t> </a:t>
            </a:r>
            <a:r>
              <a:rPr lang="hu-HU" altLang="en-US" sz="1600" dirty="0" err="1"/>
              <a:t>Oxygen</a:t>
            </a:r>
            <a:r>
              <a:rPr lang="nb-NO" altLang="en-US" sz="1600" dirty="0"/>
              <a:t> at 1304 Å from</a:t>
            </a:r>
            <a:r>
              <a:rPr lang="hu-HU" altLang="en-US" sz="1600" dirty="0"/>
              <a:t> </a:t>
            </a:r>
            <a:r>
              <a:rPr lang="nb-NO" altLang="en-US" sz="1600" dirty="0"/>
              <a:t>Melin</a:t>
            </a:r>
            <a:r>
              <a:rPr lang="hu-HU" altLang="en-US" sz="1600" dirty="0"/>
              <a:t> </a:t>
            </a:r>
            <a:r>
              <a:rPr lang="en-US" altLang="en-US" sz="1600" dirty="0"/>
              <a:t>et al. (2009). </a:t>
            </a:r>
            <a:br>
              <a:rPr lang="hu-HU" altLang="en-US" sz="1600" dirty="0"/>
            </a:br>
            <a:endParaRPr lang="hu-HU" altLang="en-US" sz="1600" dirty="0"/>
          </a:p>
          <a:p>
            <a:endParaRPr lang="hu-HU" altLang="en-US" sz="1600" dirty="0"/>
          </a:p>
          <a:p>
            <a:r>
              <a:rPr lang="en-US" altLang="en-US" sz="1600" dirty="0"/>
              <a:t> MIMI/INCA ENA imaging of the ring current in the range 20–50 </a:t>
            </a:r>
            <a:r>
              <a:rPr lang="en-US" altLang="en-US" sz="1600" dirty="0" err="1"/>
              <a:t>keV</a:t>
            </a:r>
            <a:r>
              <a:rPr lang="en-US" altLang="en-US" sz="1600" dirty="0"/>
              <a:t>. Saturn is at the</a:t>
            </a:r>
            <a:r>
              <a:rPr lang="hu-HU" altLang="en-US" sz="1600" dirty="0"/>
              <a:t> </a:t>
            </a:r>
            <a:r>
              <a:rPr lang="en-US" altLang="en-US" sz="1600" dirty="0" err="1"/>
              <a:t>centre</a:t>
            </a:r>
            <a:r>
              <a:rPr lang="en-US" altLang="en-US" sz="1600" dirty="0"/>
              <a:t>, the </a:t>
            </a:r>
            <a:r>
              <a:rPr lang="en-US" altLang="en-US" sz="1600" i="1" dirty="0"/>
              <a:t>dotted lines </a:t>
            </a:r>
            <a:r>
              <a:rPr lang="en-US" altLang="en-US" sz="1600" dirty="0"/>
              <a:t>represent </a:t>
            </a:r>
            <a:r>
              <a:rPr lang="en-US" altLang="en-US" sz="1600" i="1" dirty="0"/>
              <a:t>the</a:t>
            </a:r>
            <a:r>
              <a:rPr lang="en-US" altLang="en-US" sz="1600" dirty="0"/>
              <a:t> orbit of Rhea (8</a:t>
            </a:r>
            <a:r>
              <a:rPr lang="en-US" altLang="en-US" sz="1600" i="1" dirty="0"/>
              <a:t>.</a:t>
            </a:r>
            <a:r>
              <a:rPr lang="en-US" altLang="en-US" sz="1600" dirty="0"/>
              <a:t>74 </a:t>
            </a:r>
            <a:r>
              <a:rPr lang="en-US" altLang="en-US" sz="1600" i="1" dirty="0"/>
              <a:t>RS </a:t>
            </a:r>
            <a:r>
              <a:rPr lang="en-US" altLang="en-US" sz="1600" dirty="0"/>
              <a:t>) and Titan (20</a:t>
            </a:r>
            <a:r>
              <a:rPr lang="en-US" altLang="en-US" sz="1600" i="1" dirty="0"/>
              <a:t>.</a:t>
            </a:r>
            <a:r>
              <a:rPr lang="en-US" altLang="en-US" sz="1600" dirty="0"/>
              <a:t>2 </a:t>
            </a:r>
            <a:r>
              <a:rPr lang="en-US" altLang="en-US" sz="1600" i="1" dirty="0"/>
              <a:t>RS </a:t>
            </a:r>
            <a:r>
              <a:rPr lang="en-US" altLang="en-US" sz="1600" dirty="0"/>
              <a:t>). </a:t>
            </a:r>
            <a:br>
              <a:rPr lang="hu-HU" altLang="en-US" sz="1600" dirty="0"/>
            </a:br>
            <a:endParaRPr lang="hu-HU" altLang="en-US" sz="1600" dirty="0"/>
          </a:p>
          <a:p>
            <a:r>
              <a:rPr lang="en-US" altLang="en-US" sz="1600" dirty="0"/>
              <a:t>The </a:t>
            </a:r>
            <a:r>
              <a:rPr lang="en-US" altLang="en-US" sz="1600" i="1" dirty="0"/>
              <a:t>Z</a:t>
            </a:r>
            <a:r>
              <a:rPr lang="en-US" altLang="en-US" sz="1600" dirty="0"/>
              <a:t>-axis points parallel</a:t>
            </a:r>
            <a:r>
              <a:rPr lang="hu-HU" altLang="en-US" sz="1600" dirty="0"/>
              <a:t> </a:t>
            </a:r>
            <a:r>
              <a:rPr lang="en-US" altLang="en-US" sz="1600" dirty="0"/>
              <a:t>to Saturn’s spin axis, the </a:t>
            </a:r>
            <a:r>
              <a:rPr lang="en-US" altLang="en-US" sz="1600" i="1" dirty="0"/>
              <a:t>X</a:t>
            </a:r>
            <a:r>
              <a:rPr lang="en-US" altLang="en-US" sz="1600" dirty="0"/>
              <a:t>-axis points roughly sunward in the plane formed by the Saturn-Sun line and</a:t>
            </a:r>
            <a:r>
              <a:rPr lang="hu-HU" altLang="en-US" sz="1600" dirty="0"/>
              <a:t> </a:t>
            </a:r>
            <a:r>
              <a:rPr lang="en-US" altLang="en-US" sz="1600" dirty="0"/>
              <a:t>Saturn’s spin axis, and the </a:t>
            </a:r>
            <a:r>
              <a:rPr lang="en-US" altLang="en-US" sz="1600" i="1" dirty="0"/>
              <a:t>Y </a:t>
            </a:r>
            <a:r>
              <a:rPr lang="en-US" altLang="en-US" sz="1600" dirty="0"/>
              <a:t>-axis completes the right-handed system (adapted from </a:t>
            </a:r>
            <a:r>
              <a:rPr lang="en-US" altLang="en-US" sz="1600" dirty="0" err="1"/>
              <a:t>Krimigis</a:t>
            </a:r>
            <a:r>
              <a:rPr lang="en-US" altLang="en-US" sz="1600" dirty="0"/>
              <a:t> et al. 2007).</a:t>
            </a:r>
            <a:endParaRPr lang="hu-HU" altLang="en-US" sz="1600" dirty="0"/>
          </a:p>
        </p:txBody>
      </p:sp>
      <p:sp>
        <p:nvSpPr>
          <p:cNvPr id="3" name="Cím 1"/>
          <p:cNvSpPr>
            <a:spLocks noGrp="1"/>
          </p:cNvSpPr>
          <p:nvPr>
            <p:ph type="title"/>
          </p:nvPr>
        </p:nvSpPr>
        <p:spPr>
          <a:xfrm>
            <a:off x="468313" y="246063"/>
            <a:ext cx="7886700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hu-HU" altLang="en-US" dirty="0" err="1">
                <a:solidFill>
                  <a:schemeClr val="accent2">
                    <a:lumMod val="50000"/>
                  </a:schemeClr>
                </a:solidFill>
              </a:rPr>
              <a:t>magnetoszféra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 „képei”</a:t>
            </a:r>
          </a:p>
        </p:txBody>
      </p:sp>
      <p:sp>
        <p:nvSpPr>
          <p:cNvPr id="25604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altLang="en-US"/>
          </a:p>
        </p:txBody>
      </p:sp>
      <p:sp>
        <p:nvSpPr>
          <p:cNvPr id="25605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0BBA1811-E8D8-4CCC-A69B-7170F0C1E293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413"/>
            <a:ext cx="4170362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4"/>
          <p:cNvSpPr>
            <a:spLocks noGrp="1" noChangeArrowheads="1"/>
          </p:cNvSpPr>
          <p:nvPr>
            <p:ph type="title"/>
          </p:nvPr>
        </p:nvSpPr>
        <p:spPr>
          <a:xfrm>
            <a:off x="341313" y="333375"/>
            <a:ext cx="7491412" cy="611188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gyűrűáram</a:t>
            </a:r>
            <a:endParaRPr lang="en-US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FDA213FE-6314-4F9E-8F0D-D3B1D7267AEE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139825"/>
            <a:ext cx="6521450" cy="531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376238" y="17463"/>
            <a:ext cx="7886700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 err="1">
                <a:solidFill>
                  <a:schemeClr val="accent2">
                    <a:lumMod val="50000"/>
                  </a:schemeClr>
                </a:solidFill>
              </a:rPr>
              <a:t>Enceladus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: a fontos anyagforrás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A6F35AFA-D107-4648-84FA-9320442CD5FB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9700" name="Picture 3" descr="EncM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 descr="EncJetPIA082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708275"/>
            <a:ext cx="30924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En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95713"/>
            <a:ext cx="417671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6"/>
          <p:cNvSpPr txBox="1">
            <a:spLocks noChangeArrowheads="1"/>
          </p:cNvSpPr>
          <p:nvPr/>
        </p:nvSpPr>
        <p:spPr bwMode="auto">
          <a:xfrm>
            <a:off x="5451475" y="1196975"/>
            <a:ext cx="36925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hu-HU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ELSŐ JEL: ZAVAR A MÁGNESES TÉRBEN</a:t>
            </a:r>
          </a:p>
          <a:p>
            <a:pPr algn="l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hu-HU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AZ ANYAGKIÁRAMLÁS KÉPEI.  FORRÁS: DÉLI PÓLUS KÖRNYÉKE</a:t>
            </a:r>
          </a:p>
        </p:txBody>
      </p:sp>
      <p:sp>
        <p:nvSpPr>
          <p:cNvPr id="29704" name="Text Box 7"/>
          <p:cNvSpPr txBox="1">
            <a:spLocks noChangeArrowheads="1"/>
          </p:cNvSpPr>
          <p:nvPr/>
        </p:nvSpPr>
        <p:spPr bwMode="auto">
          <a:xfrm>
            <a:off x="611188" y="6381750"/>
            <a:ext cx="44656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hu-HU" altLang="en-US" sz="1600" b="1">
                <a:solidFill>
                  <a:srgbClr val="CC0000"/>
                </a:solidFill>
                <a:latin typeface="Arial" panose="020B0604020202020204" pitchFamily="34" charset="0"/>
              </a:rPr>
              <a:t>Kiáramló energia ~10 GW!!!</a:t>
            </a:r>
            <a:endParaRPr lang="en-US" altLang="en-US" sz="1600" b="1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953000"/>
            <a:ext cx="2857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6" name="Text Box 9"/>
          <p:cNvSpPr txBox="1">
            <a:spLocks noChangeArrowheads="1"/>
          </p:cNvSpPr>
          <p:nvPr/>
        </p:nvSpPr>
        <p:spPr bwMode="auto">
          <a:xfrm>
            <a:off x="3492500" y="5084763"/>
            <a:ext cx="12954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hu-HU" altLang="en-US" sz="1400">
                <a:solidFill>
                  <a:schemeClr val="bg1"/>
                </a:solidFill>
                <a:latin typeface="Arial" panose="020B0604020202020204" pitchFamily="34" charset="0"/>
              </a:rPr>
              <a:t>A KIÁRAMLÓ ANYAG TÁVOLRA IS ELJUT</a:t>
            </a:r>
            <a:endParaRPr lang="en-U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970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44675"/>
            <a:ext cx="2174875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8" name="Text Box 11"/>
          <p:cNvSpPr txBox="1">
            <a:spLocks noChangeArrowheads="1"/>
          </p:cNvSpPr>
          <p:nvPr/>
        </p:nvSpPr>
        <p:spPr bwMode="auto">
          <a:xfrm>
            <a:off x="6516688" y="6308725"/>
            <a:ext cx="21605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hu-HU" altLang="en-US" sz="1600" b="1">
                <a:solidFill>
                  <a:srgbClr val="CC0000"/>
                </a:solidFill>
                <a:latin typeface="Arial" panose="020B0604020202020204" pitchFamily="34" charset="0"/>
              </a:rPr>
              <a:t>Kiáramló gáz ~100-300 kg/s !!!</a:t>
            </a:r>
            <a:endParaRPr lang="en-US" altLang="en-US" sz="1600" b="1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619126"/>
            <a:ext cx="7886700" cy="5222874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Enceladus</a:t>
            </a:r>
            <a:br>
              <a:rPr lang="hu-H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- sarki régió</a:t>
            </a:r>
            <a:br>
              <a:rPr lang="hu-HU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hu-HU" sz="2400" dirty="0">
                <a:solidFill>
                  <a:schemeClr val="accent2">
                    <a:lumMod val="50000"/>
                  </a:schemeClr>
                </a:solidFill>
              </a:rPr>
            </a:b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A Naprendszer fizikája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/>
              <a:t>26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4229188" y="4402329"/>
            <a:ext cx="25038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„Tigriscsíkok”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jég alatt olvadt óceán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Globális óceán?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Úgy tűnik igen.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/>
              <a:t>Cassini pálya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/>
              <a:t>Imbolygás (</a:t>
            </a:r>
            <a:r>
              <a:rPr lang="hu-HU" dirty="0" err="1"/>
              <a:t>libráció</a:t>
            </a:r>
            <a:r>
              <a:rPr lang="hu-HU" dirty="0"/>
              <a:t>)</a:t>
            </a:r>
          </a:p>
        </p:txBody>
      </p:sp>
      <p:pic>
        <p:nvPicPr>
          <p:cNvPr id="7" name="Picture 5" descr="Enc PIA124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1124743"/>
            <a:ext cx="4225106" cy="269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Enc model PIA120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46" y="2996952"/>
            <a:ext cx="3966716" cy="29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8B4A704-8E93-8B7C-B4D9-CFB0FDE096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282"/>
          <a:stretch/>
        </p:blipFill>
        <p:spPr>
          <a:xfrm>
            <a:off x="6569206" y="3895411"/>
            <a:ext cx="2503854" cy="286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2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ím 1"/>
          <p:cNvSpPr>
            <a:spLocks noGrp="1"/>
          </p:cNvSpPr>
          <p:nvPr>
            <p:ph type="title"/>
          </p:nvPr>
        </p:nvSpPr>
        <p:spPr>
          <a:xfrm>
            <a:off x="104775" y="290513"/>
            <a:ext cx="7886700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Az </a:t>
            </a:r>
            <a:r>
              <a:rPr lang="hu-HU" altLang="en-US" dirty="0" err="1">
                <a:solidFill>
                  <a:schemeClr val="accent2">
                    <a:lumMod val="50000"/>
                  </a:schemeClr>
                </a:solidFill>
              </a:rPr>
              <a:t>Enceladus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 anyagkiáramlása</a:t>
            </a:r>
          </a:p>
        </p:txBody>
      </p:sp>
      <p:sp>
        <p:nvSpPr>
          <p:cNvPr id="3072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altLang="en-US"/>
          </a:p>
        </p:txBody>
      </p:sp>
      <p:sp>
        <p:nvSpPr>
          <p:cNvPr id="3072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altLang="en-US"/>
          </a:p>
        </p:txBody>
      </p:sp>
      <p:sp>
        <p:nvSpPr>
          <p:cNvPr id="30725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B3C67B39-D154-449E-8673-091113A778CC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844675"/>
            <a:ext cx="44672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1844675"/>
            <a:ext cx="44672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>
          <a:xfrm>
            <a:off x="4499992" y="620688"/>
            <a:ext cx="3672284" cy="2315344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sz="4000" dirty="0">
                <a:solidFill>
                  <a:schemeClr val="accent2">
                    <a:lumMod val="50000"/>
                  </a:schemeClr>
                </a:solidFill>
              </a:rPr>
              <a:t>Az </a:t>
            </a:r>
            <a:r>
              <a:rPr lang="hu-HU" altLang="en-US" sz="4000" dirty="0" err="1">
                <a:solidFill>
                  <a:schemeClr val="accent2">
                    <a:lumMod val="50000"/>
                  </a:schemeClr>
                </a:solidFill>
              </a:rPr>
              <a:t>Enceladus</a:t>
            </a:r>
            <a:r>
              <a:rPr lang="hu-HU" altLang="en-US" sz="4000" dirty="0">
                <a:solidFill>
                  <a:schemeClr val="accent2">
                    <a:lumMod val="50000"/>
                  </a:schemeClr>
                </a:solidFill>
              </a:rPr>
              <a:t> „lábnyoma” a Szaturnusz sarki fényében</a:t>
            </a:r>
            <a:endParaRPr lang="en-US" alt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6387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321175" cy="3182938"/>
          </a:xfrm>
          <a:noFill/>
        </p:spPr>
      </p:pic>
      <p:pic>
        <p:nvPicPr>
          <p:cNvPr id="16388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3213100"/>
            <a:ext cx="6262687" cy="3465513"/>
          </a:xfrm>
          <a:noFill/>
        </p:spPr>
      </p:pic>
      <p:sp>
        <p:nvSpPr>
          <p:cNvPr id="16389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AB272467-4E05-463C-A317-D7A76962B2A1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Szaturnusz gyűrűi</a:t>
            </a:r>
          </a:p>
        </p:txBody>
      </p:sp>
      <p:pic>
        <p:nvPicPr>
          <p:cNvPr id="2" name="Picture 4" descr="Rings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68413"/>
            <a:ext cx="2540000" cy="23749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6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altLang="en-US" sz="1800" b="1"/>
              <a:t>Gyűrűk keletkezése még nem tisztázott. Lehetőségek:</a:t>
            </a:r>
          </a:p>
          <a:p>
            <a:pPr lvl="1"/>
            <a:r>
              <a:rPr lang="hu-HU" altLang="en-US" sz="1800" b="1"/>
              <a:t>Maradvány Szaturnusz keletkezésének idejéből</a:t>
            </a:r>
          </a:p>
          <a:p>
            <a:pPr lvl="1"/>
            <a:r>
              <a:rPr lang="hu-HU" altLang="en-US" sz="1800" b="1"/>
              <a:t>Széttört aszteroid vagy üstökös maradványa</a:t>
            </a:r>
          </a:p>
          <a:p>
            <a:r>
              <a:rPr lang="hu-HU" altLang="en-US" sz="1800" b="1"/>
              <a:t>Folyamatos megújulás</a:t>
            </a:r>
          </a:p>
          <a:p>
            <a:endParaRPr lang="hu-HU" altLang="en-US" sz="1800" b="1"/>
          </a:p>
          <a:p>
            <a:r>
              <a:rPr lang="hu-HU" altLang="en-US" sz="1800" b="1"/>
              <a:t>Híg plazma réteg a gyűrűk felett</a:t>
            </a:r>
            <a:br>
              <a:rPr lang="hu-HU" altLang="en-US" sz="1800" b="1"/>
            </a:br>
            <a:endParaRPr lang="hu-HU" altLang="en-US" sz="1800" b="1"/>
          </a:p>
          <a:p>
            <a:r>
              <a:rPr lang="hu-HU" altLang="en-US" sz="1800" b="1"/>
              <a:t>A belső magnetoszférába beáramló anyag egyik forrása, a fontosabb, jeges holdak mellett</a:t>
            </a:r>
          </a:p>
          <a:p>
            <a:endParaRPr lang="hu-HU" altLang="en-US" sz="1800" b="1"/>
          </a:p>
        </p:txBody>
      </p:sp>
      <p:sp>
        <p:nvSpPr>
          <p:cNvPr id="28677" name="Dia számának helye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ECA1B28-B3D1-4EA9-9941-5F6203E6E760}" type="slidenum">
              <a:rPr lang="en-US" altLang="en-US" sz="1400" smtClean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867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6338"/>
            <a:ext cx="361315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619126"/>
            <a:ext cx="7886700" cy="5222874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Magnetoszféra</a:t>
            </a:r>
            <a:br>
              <a:rPr lang="hu-HU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hu-HU" sz="2400" dirty="0">
                <a:solidFill>
                  <a:schemeClr val="accent2">
                    <a:lumMod val="50000"/>
                  </a:schemeClr>
                </a:solidFill>
              </a:rPr>
            </a:b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69545" y="2055137"/>
            <a:ext cx="257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prstClr val="black"/>
                </a:solidFill>
                <a:latin typeface="Calibri" panose="020F0502020204030204"/>
              </a:rPr>
              <a:t>Dipól + vezető </a:t>
            </a:r>
            <a:r>
              <a:rPr lang="hu-HU" sz="1800" dirty="0" err="1">
                <a:solidFill>
                  <a:prstClr val="black"/>
                </a:solidFill>
                <a:latin typeface="Calibri" panose="020F0502020204030204"/>
              </a:rPr>
              <a:t>féltér</a:t>
            </a:r>
            <a:endParaRPr lang="hu-HU" sz="18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prstClr val="black"/>
                </a:solidFill>
                <a:latin typeface="Calibri" panose="020F0502020204030204"/>
              </a:rPr>
              <a:t>Tükördipól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prstClr val="black"/>
                </a:solidFill>
                <a:latin typeface="Calibri" panose="020F0502020204030204"/>
              </a:rPr>
              <a:t>Áramok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 err="1">
                <a:solidFill>
                  <a:prstClr val="black"/>
                </a:solidFill>
                <a:latin typeface="Calibri" panose="020F0502020204030204"/>
              </a:rPr>
              <a:t>Magnetopauza</a:t>
            </a:r>
            <a:endParaRPr lang="hu-HU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1" y="2764479"/>
            <a:ext cx="6410109" cy="35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61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ím 1"/>
          <p:cNvSpPr>
            <a:spLocks noGrp="1"/>
          </p:cNvSpPr>
          <p:nvPr>
            <p:ph type="title"/>
          </p:nvPr>
        </p:nvSpPr>
        <p:spPr>
          <a:xfrm>
            <a:off x="179388" y="265113"/>
            <a:ext cx="8077200" cy="132715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Szaturnusz „furcsa” periodicitása</a:t>
            </a:r>
          </a:p>
        </p:txBody>
      </p:sp>
      <p:sp>
        <p:nvSpPr>
          <p:cNvPr id="31747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altLang="en-US"/>
          </a:p>
        </p:txBody>
      </p:sp>
      <p:sp>
        <p:nvSpPr>
          <p:cNvPr id="31748" name="Tartalom helye 3"/>
          <p:cNvSpPr>
            <a:spLocks noGrp="1"/>
          </p:cNvSpPr>
          <p:nvPr>
            <p:ph sz="half" idx="2"/>
          </p:nvPr>
        </p:nvSpPr>
        <p:spPr>
          <a:xfrm>
            <a:off x="6373813" y="1196975"/>
            <a:ext cx="2519362" cy="5280025"/>
          </a:xfrm>
        </p:spPr>
        <p:txBody>
          <a:bodyPr/>
          <a:lstStyle/>
          <a:p>
            <a:pPr>
              <a:buFontTx/>
              <a:buNone/>
            </a:pPr>
            <a:r>
              <a:rPr lang="hu-HU" altLang="en-US" sz="1800" dirty="0"/>
              <a:t>Minden mágneses bolygónak van sugárzása a kilométer hosszúságú tartományban</a:t>
            </a:r>
            <a:br>
              <a:rPr lang="hu-HU" altLang="en-US" sz="1800" dirty="0"/>
            </a:br>
            <a:endParaRPr lang="hu-HU" altLang="en-US" sz="1800" dirty="0"/>
          </a:p>
          <a:p>
            <a:pPr>
              <a:buFontTx/>
              <a:buNone/>
            </a:pPr>
            <a:r>
              <a:rPr lang="hu-HU" altLang="en-US" sz="1800" dirty="0"/>
              <a:t>Ezek periodicitása általában a bolygó forgásának periódusához illeszkedik. A Szaturnusznál ez nem így van.</a:t>
            </a:r>
          </a:p>
          <a:p>
            <a:pPr>
              <a:buFontTx/>
              <a:buNone/>
            </a:pPr>
            <a:endParaRPr lang="hu-HU" altLang="en-US" sz="1800" dirty="0"/>
          </a:p>
          <a:p>
            <a:pPr>
              <a:buFontTx/>
              <a:buNone/>
            </a:pPr>
            <a:r>
              <a:rPr lang="hu-HU" altLang="en-US" sz="1800" dirty="0"/>
              <a:t>A kétfajta periodicitás megjelenik a plazmajelenségekben</a:t>
            </a:r>
          </a:p>
          <a:p>
            <a:pPr>
              <a:buFontTx/>
              <a:buNone/>
            </a:pPr>
            <a:r>
              <a:rPr lang="hu-HU" altLang="en-US" sz="1800" dirty="0"/>
              <a:t>SKR= </a:t>
            </a:r>
            <a:r>
              <a:rPr lang="hu-HU" altLang="en-US" sz="1800" dirty="0" err="1"/>
              <a:t>Saturn</a:t>
            </a:r>
            <a:r>
              <a:rPr lang="hu-HU" altLang="en-US" sz="1800" dirty="0"/>
              <a:t> </a:t>
            </a:r>
            <a:r>
              <a:rPr lang="hu-HU" altLang="en-US" sz="1800" dirty="0" err="1"/>
              <a:t>Kilometric</a:t>
            </a:r>
            <a:r>
              <a:rPr lang="hu-HU" altLang="en-US" sz="1800" dirty="0"/>
              <a:t> </a:t>
            </a:r>
            <a:r>
              <a:rPr lang="hu-HU" altLang="en-US" sz="1800" dirty="0" err="1"/>
              <a:t>Radiation</a:t>
            </a:r>
            <a:endParaRPr lang="hu-HU" altLang="en-US" sz="1800" dirty="0"/>
          </a:p>
        </p:txBody>
      </p:sp>
      <p:sp>
        <p:nvSpPr>
          <p:cNvPr id="31749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205B444-F00B-49A4-A2C8-BF8AE1929794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5978525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ím 1"/>
          <p:cNvSpPr>
            <a:spLocks noGrp="1"/>
          </p:cNvSpPr>
          <p:nvPr>
            <p:ph type="title"/>
          </p:nvPr>
        </p:nvSpPr>
        <p:spPr>
          <a:xfrm>
            <a:off x="179388" y="404813"/>
            <a:ext cx="7769225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sz="1800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hu-HU" altLang="en-US" sz="1800" dirty="0" err="1">
                <a:solidFill>
                  <a:schemeClr val="accent2">
                    <a:lumMod val="50000"/>
                  </a:schemeClr>
                </a:solidFill>
              </a:rPr>
              <a:t>Saturnusz</a:t>
            </a:r>
            <a:r>
              <a:rPr lang="hu-HU" altLang="en-US" sz="1800" dirty="0">
                <a:solidFill>
                  <a:schemeClr val="accent2">
                    <a:lumMod val="50000"/>
                  </a:schemeClr>
                </a:solidFill>
              </a:rPr>
              <a:t> éjszakai oldalán az elnyúló </a:t>
            </a:r>
            <a:r>
              <a:rPr lang="hu-HU" altLang="en-US" sz="1800" dirty="0" err="1">
                <a:solidFill>
                  <a:schemeClr val="accent2">
                    <a:lumMod val="50000"/>
                  </a:schemeClr>
                </a:solidFill>
              </a:rPr>
              <a:t>magnetodiszk</a:t>
            </a:r>
            <a:r>
              <a:rPr lang="hu-HU" altLang="en-US" sz="1800" dirty="0">
                <a:solidFill>
                  <a:schemeClr val="accent2">
                    <a:lumMod val="50000"/>
                  </a:schemeClr>
                </a:solidFill>
              </a:rPr>
              <a:t> mágneses tere sugárirányú. A diszk „közepén” a legsűrűbb a plazma (</a:t>
            </a:r>
            <a:r>
              <a:rPr lang="hu-HU" altLang="en-US" sz="1800" dirty="0" err="1">
                <a:solidFill>
                  <a:schemeClr val="accent2">
                    <a:lumMod val="50000"/>
                  </a:schemeClr>
                </a:solidFill>
              </a:rPr>
              <a:t>Khurana</a:t>
            </a:r>
            <a:r>
              <a:rPr lang="en-US" altLang="en-US" sz="1800" dirty="0">
                <a:solidFill>
                  <a:schemeClr val="accent2">
                    <a:lumMod val="50000"/>
                  </a:schemeClr>
                </a:solidFill>
              </a:rPr>
              <a:t> et al. (20</a:t>
            </a:r>
            <a:r>
              <a:rPr lang="hu-HU" altLang="en-US" sz="1800" dirty="0">
                <a:solidFill>
                  <a:schemeClr val="accent2">
                    <a:lumMod val="50000"/>
                  </a:schemeClr>
                </a:solidFill>
              </a:rPr>
              <a:t>09</a:t>
            </a:r>
            <a:r>
              <a:rPr lang="en-US" altLang="en-US" sz="1800" dirty="0">
                <a:solidFill>
                  <a:schemeClr val="accent2">
                    <a:lumMod val="50000"/>
                  </a:schemeClr>
                </a:solidFill>
              </a:rPr>
              <a:t>), J. </a:t>
            </a:r>
            <a:r>
              <a:rPr lang="en-US" altLang="en-US" sz="1800" dirty="0" err="1">
                <a:solidFill>
                  <a:schemeClr val="accent2">
                    <a:lumMod val="50000"/>
                  </a:schemeClr>
                </a:solidFill>
              </a:rPr>
              <a:t>Geophys</a:t>
            </a:r>
            <a:r>
              <a:rPr lang="en-US" altLang="en-US" sz="1800" dirty="0">
                <a:solidFill>
                  <a:schemeClr val="accent2">
                    <a:lumMod val="50000"/>
                  </a:schemeClr>
                </a:solidFill>
              </a:rPr>
              <a:t>. Res</a:t>
            </a:r>
            <a:r>
              <a:rPr lang="hu-HU" altLang="en-US" sz="18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4819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AA6D3AA-3D44-4310-960E-CA39E403D974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9375"/>
            <a:ext cx="6913562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6621463" y="2997200"/>
            <a:ext cx="2414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Kapcsolat a sűrű plazma helye és a mágneses egyenlítő (B</a:t>
            </a:r>
            <a:r>
              <a:rPr lang="hu-HU" altLang="en-US" sz="1600" baseline="-25000">
                <a:latin typeface="Arial" panose="020B0604020202020204" pitchFamily="34" charset="0"/>
              </a:rPr>
              <a:t>r</a:t>
            </a:r>
            <a:r>
              <a:rPr lang="hu-HU" altLang="en-US" sz="1600">
                <a:latin typeface="Arial" panose="020B0604020202020204" pitchFamily="34" charset="0"/>
              </a:rPr>
              <a:t>=0) között. </a:t>
            </a: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83997" y="10636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hu-HU" altLang="en-US" sz="4000" dirty="0" err="1">
                <a:solidFill>
                  <a:schemeClr val="accent2">
                    <a:lumMod val="50000"/>
                  </a:schemeClr>
                </a:solidFill>
              </a:rPr>
              <a:t>Magnetodiszk</a:t>
            </a:r>
            <a:r>
              <a:rPr lang="hu-HU" altLang="en-US" sz="4000" dirty="0">
                <a:solidFill>
                  <a:schemeClr val="accent2">
                    <a:lumMod val="50000"/>
                  </a:schemeClr>
                </a:solidFill>
              </a:rPr>
              <a:t> és plazmalepel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20886" y="152400"/>
            <a:ext cx="6984776" cy="1143000"/>
          </a:xfrm>
        </p:spPr>
        <p:txBody>
          <a:bodyPr/>
          <a:lstStyle/>
          <a:p>
            <a:pPr algn="l" eaLnBrk="1" hangingPunct="1"/>
            <a:r>
              <a:rPr lang="hu-HU" altLang="en-US" sz="4000">
                <a:solidFill>
                  <a:schemeClr val="accent2">
                    <a:lumMod val="50000"/>
                  </a:schemeClr>
                </a:solidFill>
              </a:rPr>
              <a:t>A plazmalepel finomstruktúrája</a:t>
            </a:r>
            <a:endParaRPr lang="en-US" alt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09800" y="1676400"/>
            <a:ext cx="6705600" cy="4648200"/>
          </a:xfrm>
        </p:spPr>
        <p:txBody>
          <a:bodyPr/>
          <a:lstStyle/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460" name="Csoportba foglalás 7"/>
          <p:cNvGrpSpPr>
            <a:grpSpLocks/>
          </p:cNvGrpSpPr>
          <p:nvPr/>
        </p:nvGrpSpPr>
        <p:grpSpPr bwMode="auto">
          <a:xfrm>
            <a:off x="2095500" y="1219200"/>
            <a:ext cx="4533900" cy="2895600"/>
            <a:chOff x="2096247" y="1295400"/>
            <a:chExt cx="4533153" cy="2895600"/>
          </a:xfrm>
        </p:grpSpPr>
        <p:pic>
          <p:nvPicPr>
            <p:cNvPr id="4" name="Kép 3" descr="Moments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6247" y="1447800"/>
              <a:ext cx="4533153" cy="2562225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5" name="Téglalap 4"/>
            <p:cNvSpPr/>
            <p:nvPr/>
          </p:nvSpPr>
          <p:spPr>
            <a:xfrm>
              <a:off x="4937404" y="1295400"/>
              <a:ext cx="380937" cy="289560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84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466" name="Szövegdoboz 5"/>
            <p:cNvSpPr txBox="1">
              <a:spLocks noChangeArrowheads="1"/>
            </p:cNvSpPr>
            <p:nvPr/>
          </p:nvSpPr>
          <p:spPr bwMode="auto">
            <a:xfrm>
              <a:off x="5791200" y="3124200"/>
              <a:ext cx="762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u-HU" altLang="en-US" sz="1400">
                  <a:solidFill>
                    <a:srgbClr val="FF0000"/>
                  </a:solidFill>
                </a:rPr>
                <a:t>proton</a:t>
              </a:r>
            </a:p>
            <a:p>
              <a:pPr eaLnBrk="1" hangingPunct="1"/>
              <a:r>
                <a:rPr lang="hu-HU" altLang="en-US" sz="1400">
                  <a:solidFill>
                    <a:srgbClr val="83FF91"/>
                  </a:solidFill>
                </a:rPr>
                <a:t>víz</a:t>
              </a:r>
              <a:endParaRPr lang="en-US" altLang="en-US" sz="1400">
                <a:solidFill>
                  <a:srgbClr val="83FF91"/>
                </a:solidFill>
              </a:endParaRPr>
            </a:p>
          </p:txBody>
        </p:sp>
        <p:sp>
          <p:nvSpPr>
            <p:cNvPr id="19467" name="Szövegdoboz 6"/>
            <p:cNvSpPr txBox="1">
              <a:spLocks noChangeArrowheads="1"/>
            </p:cNvSpPr>
            <p:nvPr/>
          </p:nvSpPr>
          <p:spPr bwMode="auto">
            <a:xfrm>
              <a:off x="5791200" y="1676400"/>
              <a:ext cx="5334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u-HU" altLang="en-US" sz="1400">
                  <a:solidFill>
                    <a:srgbClr val="FF0000"/>
                  </a:solidFill>
                </a:rPr>
                <a:t>B</a:t>
              </a:r>
              <a:r>
                <a:rPr lang="hu-HU" altLang="en-US" sz="1400" baseline="-25000">
                  <a:solidFill>
                    <a:srgbClr val="FF0000"/>
                  </a:solidFill>
                </a:rPr>
                <a:t>r</a:t>
              </a:r>
            </a:p>
          </p:txBody>
        </p:sp>
      </p:grp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4343400"/>
            <a:ext cx="3314700" cy="1944688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" name="Kép 10" descr="Spectrogr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2286000"/>
            <a:ext cx="1382713" cy="1181100"/>
          </a:xfrm>
          <a:prstGeom prst="rect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1016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568A29-8C10-4DAF-94CC-8943B54AD57A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75189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17079" y="228600"/>
            <a:ext cx="7020272" cy="962805"/>
          </a:xfrm>
        </p:spPr>
        <p:txBody>
          <a:bodyPr/>
          <a:lstStyle/>
          <a:p>
            <a:pPr algn="l" eaLnBrk="1" hangingPunct="1"/>
            <a:r>
              <a:rPr lang="hu-HU" altLang="en-US" sz="4000" dirty="0">
                <a:solidFill>
                  <a:schemeClr val="accent2">
                    <a:lumMod val="50000"/>
                  </a:schemeClr>
                </a:solidFill>
              </a:rPr>
              <a:t>A plazmalepel finomstruktúrája</a:t>
            </a:r>
            <a:r>
              <a:rPr lang="en-US" altLang="en-US" sz="4000" dirty="0">
                <a:solidFill>
                  <a:schemeClr val="accent2">
                    <a:lumMod val="50000"/>
                  </a:schemeClr>
                </a:solidFill>
              </a:rPr>
              <a:t> II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2209800" y="1676400"/>
            <a:ext cx="6705600" cy="4648200"/>
          </a:xfrm>
        </p:spPr>
        <p:txBody>
          <a:bodyPr/>
          <a:lstStyle/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20484" name="Csoportba foglalás 20"/>
          <p:cNvGrpSpPr>
            <a:grpSpLocks/>
          </p:cNvGrpSpPr>
          <p:nvPr/>
        </p:nvGrpSpPr>
        <p:grpSpPr bwMode="auto">
          <a:xfrm>
            <a:off x="1676400" y="1295400"/>
            <a:ext cx="2743200" cy="2362200"/>
            <a:chOff x="1828800" y="1371600"/>
            <a:chExt cx="2743200" cy="2362200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17700" y="1371600"/>
              <a:ext cx="2654300" cy="2362200"/>
            </a:xfrm>
            <a:prstGeom prst="rect">
              <a:avLst/>
            </a:prstGeom>
            <a:noFill/>
            <a:ln w="1905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/>
            </a:ln>
          </p:spPr>
        </p:pic>
        <p:sp>
          <p:nvSpPr>
            <p:cNvPr id="20489" name="Oval 6"/>
            <p:cNvSpPr>
              <a:spLocks noChangeArrowheads="1"/>
            </p:cNvSpPr>
            <p:nvPr/>
          </p:nvSpPr>
          <p:spPr bwMode="auto">
            <a:xfrm>
              <a:off x="3385407" y="2205075"/>
              <a:ext cx="54682" cy="61892"/>
            </a:xfrm>
            <a:prstGeom prst="ellipse">
              <a:avLst/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0" name="Line 7"/>
            <p:cNvSpPr>
              <a:spLocks noChangeShapeType="1"/>
            </p:cNvSpPr>
            <p:nvPr/>
          </p:nvSpPr>
          <p:spPr bwMode="auto">
            <a:xfrm>
              <a:off x="3411836" y="2233958"/>
              <a:ext cx="56777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Line 8"/>
            <p:cNvSpPr>
              <a:spLocks noChangeShapeType="1"/>
            </p:cNvSpPr>
            <p:nvPr/>
          </p:nvSpPr>
          <p:spPr bwMode="auto">
            <a:xfrm>
              <a:off x="3096505" y="1968855"/>
              <a:ext cx="662560" cy="53433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2" name="AutoShape 9"/>
            <p:cNvSpPr>
              <a:spLocks noChangeArrowheads="1"/>
            </p:cNvSpPr>
            <p:nvPr/>
          </p:nvSpPr>
          <p:spPr bwMode="auto">
            <a:xfrm rot="2340000">
              <a:off x="3210425" y="2270061"/>
              <a:ext cx="282522" cy="105216"/>
            </a:xfrm>
            <a:prstGeom prst="leftRightArrow">
              <a:avLst>
                <a:gd name="adj1" fmla="val 43398"/>
                <a:gd name="adj2" fmla="val 62828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3" name="Line 10"/>
            <p:cNvSpPr>
              <a:spLocks noChangeShapeType="1"/>
            </p:cNvSpPr>
            <p:nvPr/>
          </p:nvSpPr>
          <p:spPr bwMode="auto">
            <a:xfrm flipH="1">
              <a:off x="1917202" y="2573331"/>
              <a:ext cx="1713361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Text Box 11"/>
            <p:cNvSpPr txBox="1">
              <a:spLocks noChangeArrowheads="1"/>
            </p:cNvSpPr>
            <p:nvPr/>
          </p:nvSpPr>
          <p:spPr bwMode="auto">
            <a:xfrm>
              <a:off x="1828800" y="2520523"/>
              <a:ext cx="414670" cy="146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</a:rPr>
                <a:t>to</a:t>
              </a:r>
              <a:r>
                <a:rPr lang="en-US" altLang="en-US" sz="1600">
                  <a:solidFill>
                    <a:srgbClr val="000000"/>
                  </a:solidFill>
                </a:rPr>
                <a:t> </a:t>
              </a:r>
              <a:r>
                <a:rPr lang="en-US" altLang="en-US" sz="1200">
                  <a:solidFill>
                    <a:srgbClr val="000000"/>
                  </a:solidFill>
                </a:rPr>
                <a:t>Saturn</a:t>
              </a:r>
            </a:p>
          </p:txBody>
        </p:sp>
        <p:sp>
          <p:nvSpPr>
            <p:cNvPr id="20495" name="Text Box 12"/>
            <p:cNvSpPr txBox="1">
              <a:spLocks noChangeArrowheads="1"/>
            </p:cNvSpPr>
            <p:nvPr/>
          </p:nvSpPr>
          <p:spPr bwMode="auto">
            <a:xfrm>
              <a:off x="3979615" y="2149372"/>
              <a:ext cx="181361" cy="186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</a:rPr>
                <a:t>F</a:t>
              </a:r>
              <a:r>
                <a:rPr lang="en-US" altLang="en-US" sz="1400" baseline="-33000">
                  <a:solidFill>
                    <a:srgbClr val="000000"/>
                  </a:solidFill>
                </a:rPr>
                <a:t>cf</a:t>
              </a:r>
            </a:p>
          </p:txBody>
        </p:sp>
        <p:sp>
          <p:nvSpPr>
            <p:cNvPr id="20496" name="Line 13"/>
            <p:cNvSpPr>
              <a:spLocks noChangeShapeType="1"/>
            </p:cNvSpPr>
            <p:nvPr/>
          </p:nvSpPr>
          <p:spPr bwMode="auto">
            <a:xfrm>
              <a:off x="3628740" y="2521754"/>
              <a:ext cx="0" cy="10521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Text Box 14"/>
            <p:cNvSpPr txBox="1">
              <a:spLocks noChangeArrowheads="1"/>
            </p:cNvSpPr>
            <p:nvPr/>
          </p:nvSpPr>
          <p:spPr bwMode="auto">
            <a:xfrm>
              <a:off x="3571324" y="2637285"/>
              <a:ext cx="164957" cy="17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</a:rPr>
                <a:t>R</a:t>
              </a:r>
              <a:r>
                <a:rPr lang="en-US" altLang="en-US" sz="1200" baseline="-330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0498" name="Line 15"/>
            <p:cNvSpPr>
              <a:spLocks noChangeShapeType="1"/>
            </p:cNvSpPr>
            <p:nvPr/>
          </p:nvSpPr>
          <p:spPr bwMode="auto">
            <a:xfrm>
              <a:off x="3411836" y="2256651"/>
              <a:ext cx="0" cy="31977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Text Box 16"/>
            <p:cNvSpPr txBox="1">
              <a:spLocks noChangeArrowheads="1"/>
            </p:cNvSpPr>
            <p:nvPr/>
          </p:nvSpPr>
          <p:spPr bwMode="auto">
            <a:xfrm>
              <a:off x="3251436" y="2553732"/>
              <a:ext cx="330824" cy="17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</a:rPr>
                <a:t>R=R</a:t>
              </a:r>
              <a:r>
                <a:rPr lang="en-US" altLang="en-US" sz="1200" baseline="-33000">
                  <a:solidFill>
                    <a:srgbClr val="000000"/>
                  </a:solidFill>
                </a:rPr>
                <a:t>0</a:t>
              </a:r>
              <a:r>
                <a:rPr lang="en-US" altLang="en-US" sz="1200">
                  <a:solidFill>
                    <a:srgbClr val="000000"/>
                  </a:solidFill>
                </a:rPr>
                <a:t>-r</a:t>
              </a:r>
            </a:p>
          </p:txBody>
        </p:sp>
      </p:grpSp>
      <p:pic>
        <p:nvPicPr>
          <p:cNvPr id="2048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733800"/>
            <a:ext cx="13716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486" name="Text Box 14"/>
          <p:cNvSpPr txBox="1">
            <a:spLocks noChangeArrowheads="1"/>
          </p:cNvSpPr>
          <p:nvPr/>
        </p:nvSpPr>
        <p:spPr bwMode="auto">
          <a:xfrm>
            <a:off x="3044825" y="6553200"/>
            <a:ext cx="460375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00"/>
                </a:solidFill>
              </a:rPr>
              <a:t>p</a:t>
            </a:r>
            <a:r>
              <a:rPr lang="en-US" altLang="en-US" sz="1400" baseline="33000">
                <a:solidFill>
                  <a:srgbClr val="000000"/>
                </a:solidFill>
              </a:rPr>
              <a:t>+</a:t>
            </a:r>
            <a:r>
              <a:rPr lang="en-US" altLang="en-US" sz="1400">
                <a:solidFill>
                  <a:srgbClr val="000000"/>
                </a:solidFill>
              </a:rPr>
              <a:t>   W</a:t>
            </a:r>
            <a:r>
              <a:rPr lang="en-US" altLang="en-US" sz="1400" baseline="33000">
                <a:solidFill>
                  <a:srgbClr val="000000"/>
                </a:solidFill>
              </a:rPr>
              <a:t>+</a:t>
            </a:r>
          </a:p>
        </p:txBody>
      </p:sp>
      <p:pic>
        <p:nvPicPr>
          <p:cNvPr id="20" name="Tartalom helye 4" descr="Den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72000" y="2386013"/>
            <a:ext cx="4430713" cy="3938587"/>
          </a:xfrm>
          <a:prstGeom prst="rect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568A29-8C10-4DAF-94CC-8943B54AD57A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52762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625"/>
            <a:ext cx="6712594" cy="6712594"/>
          </a:xfrm>
        </p:spPr>
      </p:pic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568A29-8C10-4DAF-94CC-8943B54AD57A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cxnSp>
        <p:nvCxnSpPr>
          <p:cNvPr id="11" name="Egyenes összekötő 10"/>
          <p:cNvCxnSpPr/>
          <p:nvPr/>
        </p:nvCxnSpPr>
        <p:spPr>
          <a:xfrm>
            <a:off x="5370810" y="777240"/>
            <a:ext cx="1584176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1173714" y="3182112"/>
            <a:ext cx="5751512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7164288" y="2852936"/>
            <a:ext cx="18722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B</a:t>
            </a:r>
            <a:r>
              <a:rPr lang="hu-HU" baseline="-25000" dirty="0" err="1"/>
              <a:t>r</a:t>
            </a:r>
            <a:r>
              <a:rPr lang="hu-HU" dirty="0"/>
              <a:t> ~ </a:t>
            </a:r>
            <a:r>
              <a:rPr lang="hu-HU" dirty="0" err="1"/>
              <a:t>tanh</a:t>
            </a:r>
            <a:r>
              <a:rPr lang="hu-HU" dirty="0"/>
              <a:t>(d)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V</a:t>
            </a:r>
            <a:r>
              <a:rPr lang="el-GR" baseline="-25000" dirty="0"/>
              <a:t>φ</a:t>
            </a:r>
            <a:r>
              <a:rPr lang="hu-HU" dirty="0"/>
              <a:t> ~ </a:t>
            </a:r>
            <a:r>
              <a:rPr lang="hu-HU" dirty="0" err="1"/>
              <a:t>exp</a:t>
            </a:r>
            <a:r>
              <a:rPr lang="hu-HU" dirty="0"/>
              <a:t>(-d</a:t>
            </a:r>
            <a:r>
              <a:rPr lang="hu-HU" baseline="30000" dirty="0"/>
              <a:t>2</a:t>
            </a:r>
            <a:r>
              <a:rPr lang="hu-HU" dirty="0"/>
              <a:t>/D</a:t>
            </a:r>
            <a:r>
              <a:rPr lang="hu-HU" baseline="30000" dirty="0"/>
              <a:t>2</a:t>
            </a:r>
            <a:r>
              <a:rPr lang="hu-HU" dirty="0"/>
              <a:t>)</a:t>
            </a:r>
          </a:p>
          <a:p>
            <a:endParaRPr lang="hu-HU" dirty="0"/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log(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ϱ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hu-HU" dirty="0"/>
              <a:t>~ </a:t>
            </a:r>
            <a:r>
              <a:rPr lang="hu-HU" dirty="0" err="1"/>
              <a:t>exp</a:t>
            </a:r>
            <a:r>
              <a:rPr lang="hu-HU" dirty="0"/>
              <a:t>(-d</a:t>
            </a:r>
            <a:r>
              <a:rPr lang="hu-HU" baseline="30000" dirty="0"/>
              <a:t>2</a:t>
            </a:r>
            <a:r>
              <a:rPr lang="hu-HU" dirty="0"/>
              <a:t>/D</a:t>
            </a:r>
            <a:r>
              <a:rPr lang="hu-HU" baseline="30000" dirty="0"/>
              <a:t>2</a:t>
            </a:r>
            <a:r>
              <a:rPr lang="hu-HU" dirty="0"/>
              <a:t>)</a:t>
            </a:r>
          </a:p>
          <a:p>
            <a:endParaRPr lang="hu-HU" dirty="0"/>
          </a:p>
          <a:p>
            <a:endParaRPr lang="en-US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6300192" y="223281"/>
            <a:ext cx="62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/>
              <a:t>d(t)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70314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412875"/>
            <a:ext cx="8975726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Rectangle 4"/>
          <p:cNvSpPr>
            <a:spLocks noGrp="1" noChangeArrowheads="1"/>
          </p:cNvSpPr>
          <p:nvPr>
            <p:ph type="title"/>
          </p:nvPr>
        </p:nvSpPr>
        <p:spPr>
          <a:xfrm>
            <a:off x="-17463" y="87313"/>
            <a:ext cx="7886701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Plazmaáramlás</a:t>
            </a:r>
          </a:p>
        </p:txBody>
      </p:sp>
      <p:sp>
        <p:nvSpPr>
          <p:cNvPr id="36868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7E45C05A-239C-4C37-BEFE-0A920ABE3991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41438"/>
            <a:ext cx="737552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Rectangle 4"/>
          <p:cNvSpPr>
            <a:spLocks noGrp="1" noChangeArrowheads="1"/>
          </p:cNvSpPr>
          <p:nvPr>
            <p:ph type="title"/>
          </p:nvPr>
        </p:nvSpPr>
        <p:spPr>
          <a:xfrm>
            <a:off x="322263" y="188913"/>
            <a:ext cx="7886700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mért sebességek</a:t>
            </a:r>
          </a:p>
        </p:txBody>
      </p:sp>
      <p:sp>
        <p:nvSpPr>
          <p:cNvPr id="37892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3786061B-68C2-4D52-B05A-E7C7124501AB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  <a:endParaRPr lang="hu-H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29"/>
            <a:ext cx="3657607" cy="347167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105AE-8915-49EA-A858-BDEBF5F4C65C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837944"/>
            <a:ext cx="5573220" cy="500196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Szövegdoboz 6"/>
          <p:cNvSpPr txBox="1"/>
          <p:nvPr/>
        </p:nvSpPr>
        <p:spPr>
          <a:xfrm>
            <a:off x="1249292" y="3454551"/>
            <a:ext cx="1159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log(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ϱ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hu-HU" dirty="0"/>
              <a:t>~ V</a:t>
            </a:r>
            <a:r>
              <a:rPr lang="el-GR" baseline="-25000" dirty="0"/>
              <a:t>φ</a:t>
            </a:r>
            <a:r>
              <a:rPr lang="hu-HU" dirty="0"/>
              <a:t> </a:t>
            </a:r>
            <a:endParaRPr lang="en-US" dirty="0"/>
          </a:p>
        </p:txBody>
      </p:sp>
      <p:sp>
        <p:nvSpPr>
          <p:cNvPr id="8" name="Szövegdoboz 7"/>
          <p:cNvSpPr txBox="1"/>
          <p:nvPr/>
        </p:nvSpPr>
        <p:spPr>
          <a:xfrm>
            <a:off x="4283968" y="119675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 plazmalepel gyorsabban forog, mint a magasabb szélességek ritkább plazmája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887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A066619-8BB3-0C3A-301A-3EA47CBC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hu-HU" sz="4000" dirty="0">
                <a:solidFill>
                  <a:schemeClr val="accent2">
                    <a:lumMod val="50000"/>
                  </a:schemeClr>
                </a:solidFill>
              </a:rPr>
              <a:t>Óriás mágneses örvények a Szaturnusz </a:t>
            </a:r>
            <a:r>
              <a:rPr lang="hu-HU" sz="4000" dirty="0" err="1">
                <a:solidFill>
                  <a:schemeClr val="accent2">
                    <a:lumMod val="50000"/>
                  </a:schemeClr>
                </a:solidFill>
              </a:rPr>
              <a:t>magnetoszférájában</a:t>
            </a:r>
            <a:endParaRPr lang="hu-H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433BDD0-FF26-E3DA-1FDB-934305C0CF6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628800"/>
            <a:ext cx="3810000" cy="4984750"/>
          </a:xfrm>
        </p:spPr>
        <p:txBody>
          <a:bodyPr>
            <a:normAutofit fontScale="625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dirty="0"/>
              <a:t>Lassú plazma a csóvában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dirty="0"/>
              <a:t>A </a:t>
            </a:r>
            <a:r>
              <a:rPr lang="hu-HU" dirty="0" err="1"/>
              <a:t>plazmoid</a:t>
            </a:r>
            <a:r>
              <a:rPr lang="hu-HU" dirty="0"/>
              <a:t> leválás karakterisztikus ideje lényegesen hosszabb a bolygó forgási periódusánál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dirty="0"/>
              <a:t>A csóvában lehorgonyzott erővonalak sokáig kapcsolatban maradnak a bolygóval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dirty="0"/>
              <a:t>A csóva egyenlítői lemezében lehorgonyzott erővonal középrész olyan talppontokkal van kapcsolatban, amik többször is </a:t>
            </a:r>
            <a:r>
              <a:rPr lang="hu-HU" dirty="0" err="1"/>
              <a:t>körbeutazzák</a:t>
            </a:r>
            <a:r>
              <a:rPr lang="hu-HU" dirty="0"/>
              <a:t> a bolygót, miközben a középrész alig mozdul el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dirty="0"/>
              <a:t>A csóva északi és déli lebenyében két független óriás mágneses örvény jön létre.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dirty="0"/>
              <a:t>Magyarázza a sebességeloszlásokat, a retrográd mozgást, a független periódusokat is</a:t>
            </a:r>
          </a:p>
          <a:p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86C1D37-6A7E-5FA4-00D6-35ACC284AF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73DEB3-E46F-45FA-8EE0-86A55A5472B0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pic>
        <p:nvPicPr>
          <p:cNvPr id="6" name="Tartalom helye 6">
            <a:extLst>
              <a:ext uri="{FF2B5EF4-FFF2-40B4-BE49-F238E27FC236}">
                <a16:creationId xmlns:a16="http://schemas.microsoft.com/office/drawing/2014/main" id="{522A9FFA-F201-2E93-D72C-C687086456A7}"/>
              </a:ext>
            </a:extLst>
          </p:cNvPr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1600"/>
            <a:ext cx="3810000" cy="2540000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6E57662-6606-5B4E-915A-1ECE5FE27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83419"/>
            <a:ext cx="3810000" cy="269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4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619126"/>
            <a:ext cx="7886700" cy="5222874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Titán</a:t>
            </a:r>
            <a:br>
              <a:rPr lang="hu-HU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hu-HU" sz="2400" dirty="0">
                <a:solidFill>
                  <a:schemeClr val="accent2">
                    <a:lumMod val="50000"/>
                  </a:schemeClr>
                </a:solidFill>
              </a:rPr>
            </a:b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A Naprendszer fizikája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/>
              <a:t>39</a:t>
            </a:fld>
            <a:endParaRPr lang="hu-HU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0" y="1676400"/>
            <a:ext cx="6705600" cy="4648200"/>
          </a:xfrm>
        </p:spPr>
        <p:txBody>
          <a:bodyPr/>
          <a:lstStyle/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9" name="Picture 16" descr="Leszall 2 PIA072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398860"/>
            <a:ext cx="21336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Kanyon PIA120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3649935"/>
            <a:ext cx="3563937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escent PIA064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32148"/>
            <a:ext cx="3810000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11" descr="Tita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30935"/>
            <a:ext cx="25908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35575" y="1659803"/>
            <a:ext cx="259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Szaturnusz legnagyobb holdja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Sűrű légkör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/>
              <a:t>nagyrészt N</a:t>
            </a:r>
            <a:r>
              <a:rPr lang="hu-HU" baseline="-25000" dirty="0"/>
              <a:t>2</a:t>
            </a:r>
            <a:r>
              <a:rPr lang="hu-HU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/>
              <a:t>jelentős még CH</a:t>
            </a:r>
            <a:r>
              <a:rPr lang="hu-HU" baseline="-25000" dirty="0"/>
              <a:t>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/>
              <a:t>más szénhidrogének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Bonyolult felsőlégköri kémia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Folyók, tavak </a:t>
            </a:r>
            <a:r>
              <a:rPr lang="hu-HU"/>
              <a:t>(szénhidrogén)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90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619126"/>
            <a:ext cx="7886700" cy="5222874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Nyomásegyensúly</a:t>
            </a:r>
            <a:br>
              <a:rPr lang="hu-HU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hu-HU" sz="2400" dirty="0">
                <a:solidFill>
                  <a:schemeClr val="accent2">
                    <a:lumMod val="50000"/>
                  </a:schemeClr>
                </a:solidFill>
              </a:rPr>
            </a:b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69545" y="2055137"/>
            <a:ext cx="74028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prstClr val="black"/>
                </a:solidFill>
                <a:latin typeface="Calibri" panose="020F0502020204030204"/>
              </a:rPr>
              <a:t>Mi mivel tart egyensúlyt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prstClr val="black"/>
                </a:solidFill>
                <a:latin typeface="Calibri" panose="020F0502020204030204"/>
              </a:rPr>
              <a:t>Kívül – napszél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prstClr val="black"/>
                </a:solidFill>
                <a:latin typeface="Calibri" panose="020F0502020204030204"/>
              </a:rPr>
              <a:t>Dinamikus nyomás - domináns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prstClr val="black"/>
                </a:solidFill>
                <a:latin typeface="Calibri" panose="020F0502020204030204"/>
              </a:rPr>
              <a:t>Termikus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prstClr val="black"/>
                </a:solidFill>
                <a:latin typeface="Calibri" panose="020F0502020204030204"/>
              </a:rPr>
              <a:t>Mágneses tér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prstClr val="black"/>
                </a:solidFill>
                <a:latin typeface="Calibri" panose="020F0502020204030204"/>
              </a:rPr>
              <a:t>Belül </a:t>
            </a:r>
            <a:r>
              <a:rPr lang="hu-HU" sz="1800" dirty="0" err="1">
                <a:solidFill>
                  <a:prstClr val="black"/>
                </a:solidFill>
                <a:latin typeface="Calibri" panose="020F0502020204030204"/>
              </a:rPr>
              <a:t>magnetoszféra</a:t>
            </a:r>
            <a:endParaRPr lang="hu-HU" sz="1800" dirty="0">
              <a:solidFill>
                <a:prstClr val="black"/>
              </a:solidFill>
              <a:latin typeface="Calibri" panose="020F0502020204030204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prstClr val="black"/>
                </a:solidFill>
                <a:latin typeface="Calibri" panose="020F0502020204030204"/>
              </a:rPr>
              <a:t>Bolygó mágneses tere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prstClr val="black"/>
                </a:solidFill>
                <a:latin typeface="Calibri" panose="020F0502020204030204"/>
              </a:rPr>
              <a:t>Áramrendszerek a plazmában, ezek terei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prstClr val="black"/>
                </a:solidFill>
                <a:latin typeface="Calibri" panose="020F0502020204030204"/>
              </a:rPr>
              <a:t>Plazmanyomás: termikus, dinamikus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prstClr val="black"/>
                </a:solidFill>
                <a:latin typeface="Calibri" panose="020F0502020204030204"/>
              </a:rPr>
              <a:t>Klasszikus eset, (</a:t>
            </a:r>
            <a:r>
              <a:rPr lang="hu-HU" sz="1800" dirty="0" err="1">
                <a:solidFill>
                  <a:prstClr val="black"/>
                </a:solidFill>
                <a:latin typeface="Calibri" panose="020F0502020204030204"/>
              </a:rPr>
              <a:t>pl</a:t>
            </a:r>
            <a:r>
              <a:rPr lang="hu-HU" sz="1800" dirty="0">
                <a:solidFill>
                  <a:prstClr val="black"/>
                </a:solidFill>
                <a:latin typeface="Calibri" panose="020F0502020204030204"/>
              </a:rPr>
              <a:t>: Föld): a plazmanyomás elhanyagolható, a mágneses nyomás (dipól+tükördipól) tart egyensúlyt a napszél dinamikus nyomásával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prstClr val="black"/>
                </a:solidFill>
                <a:latin typeface="Calibri" panose="020F0502020204030204"/>
              </a:rPr>
              <a:t>Óriásbolygók – a </a:t>
            </a:r>
            <a:r>
              <a:rPr lang="hu-HU" sz="1800" dirty="0" err="1">
                <a:solidFill>
                  <a:prstClr val="black"/>
                </a:solidFill>
                <a:latin typeface="Calibri" panose="020F0502020204030204"/>
              </a:rPr>
              <a:t>magnetoszférikus</a:t>
            </a:r>
            <a:r>
              <a:rPr lang="hu-HU" sz="1800" dirty="0">
                <a:solidFill>
                  <a:prstClr val="black"/>
                </a:solidFill>
                <a:latin typeface="Calibri" panose="020F0502020204030204"/>
              </a:rPr>
              <a:t> plazma hatásai jelentősek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prstClr val="black"/>
                </a:solidFill>
                <a:latin typeface="Calibri" panose="020F0502020204030204"/>
              </a:rPr>
              <a:t>Indukált – nincs belső tér, csak az áramrendszerek tere ( + plazma )</a:t>
            </a:r>
          </a:p>
        </p:txBody>
      </p:sp>
    </p:spTree>
    <p:extLst>
      <p:ext uri="{BB962C8B-B14F-4D97-AF65-F5344CB8AC3E}">
        <p14:creationId xmlns:p14="http://schemas.microsoft.com/office/powerpoint/2010/main" val="32503318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396875" y="354013"/>
            <a:ext cx="7886700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Titán megközelítések</a:t>
            </a:r>
          </a:p>
        </p:txBody>
      </p:sp>
      <p:pic>
        <p:nvPicPr>
          <p:cNvPr id="43011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39" y="1679575"/>
            <a:ext cx="4829885" cy="4413584"/>
          </a:xfrm>
          <a:noFill/>
        </p:spPr>
      </p:pic>
      <p:pic>
        <p:nvPicPr>
          <p:cNvPr id="43012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925" y="1825625"/>
            <a:ext cx="3422650" cy="4351338"/>
          </a:xfrm>
          <a:noFill/>
        </p:spPr>
      </p:pic>
      <p:sp>
        <p:nvSpPr>
          <p:cNvPr id="43013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7402DF9-ABFD-4BBB-A585-BC8DDBA01262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157163"/>
            <a:ext cx="7886700" cy="1325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Titán mágneses memóriája</a:t>
            </a:r>
          </a:p>
        </p:txBody>
      </p:sp>
      <p:sp>
        <p:nvSpPr>
          <p:cNvPr id="45059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7ECA75B-E030-4DD3-845B-57D34E30EA10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557338"/>
            <a:ext cx="4735513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ím 1"/>
          <p:cNvSpPr>
            <a:spLocks noGrp="1"/>
          </p:cNvSpPr>
          <p:nvPr>
            <p:ph type="title"/>
          </p:nvPr>
        </p:nvSpPr>
        <p:spPr>
          <a:xfrm>
            <a:off x="685800" y="404813"/>
            <a:ext cx="7772400" cy="64770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Jupiter és a Szaturnusz</a:t>
            </a:r>
          </a:p>
        </p:txBody>
      </p:sp>
      <p:sp>
        <p:nvSpPr>
          <p:cNvPr id="27651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altLang="en-US"/>
          </a:p>
        </p:txBody>
      </p:sp>
      <p:sp>
        <p:nvSpPr>
          <p:cNvPr id="27652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altLang="en-US"/>
          </a:p>
        </p:txBody>
      </p:sp>
      <p:sp>
        <p:nvSpPr>
          <p:cNvPr id="27653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E8577A50-430F-469B-8B19-BCE024D77A5A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73150"/>
            <a:ext cx="371475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1193800"/>
            <a:ext cx="39370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612775"/>
            <a:ext cx="878205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35FF08B7-49A0-4921-B0CE-D2FE494A62EF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B1F2164-8EDE-D075-D617-EA7945F608ED}"/>
              </a:ext>
            </a:extLst>
          </p:cNvPr>
          <p:cNvSpPr txBox="1"/>
          <p:nvPr/>
        </p:nvSpPr>
        <p:spPr>
          <a:xfrm>
            <a:off x="6516216" y="5733256"/>
            <a:ext cx="214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 err="1"/>
              <a:t>Bagenal</a:t>
            </a:r>
            <a:r>
              <a:rPr lang="hu-HU" sz="1400" i="1" dirty="0"/>
              <a:t> &amp; </a:t>
            </a:r>
            <a:r>
              <a:rPr lang="hu-HU" sz="1400" i="1" dirty="0" err="1"/>
              <a:t>Delamere</a:t>
            </a:r>
            <a:r>
              <a:rPr lang="hu-HU" sz="1400" i="1" dirty="0"/>
              <a:t>, 2011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41438"/>
            <a:ext cx="7804150" cy="501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116632"/>
            <a:ext cx="7886700" cy="1325562"/>
          </a:xfrm>
        </p:spPr>
        <p:txBody>
          <a:bodyPr/>
          <a:lstStyle/>
          <a:p>
            <a:pPr algn="l"/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Sarki fény a Jupiternél</a:t>
            </a:r>
          </a:p>
        </p:txBody>
      </p:sp>
      <p:sp>
        <p:nvSpPr>
          <p:cNvPr id="15363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002A5B4-0606-431E-970B-B83FABA48936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619126"/>
            <a:ext cx="7886700" cy="5222874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Ellenőrző kérdések</a:t>
            </a:r>
            <a:br>
              <a:rPr lang="hu-HU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hu-HU" sz="2400" dirty="0">
                <a:solidFill>
                  <a:schemeClr val="accent2">
                    <a:lumMod val="50000"/>
                  </a:schemeClr>
                </a:solidFill>
              </a:rPr>
            </a:b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A Naprendszer fizikája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C4B-FF6E-4558-BFE2-91C8DE5D427C}" type="slidenum">
              <a:rPr lang="hu-HU" smtClean="0"/>
              <a:t>45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769545" y="2055137"/>
            <a:ext cx="79477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u-HU" dirty="0"/>
              <a:t>Mit tud </a:t>
            </a:r>
            <a:r>
              <a:rPr lang="hu-HU" dirty="0" err="1"/>
              <a:t>magnetopauzáról</a:t>
            </a:r>
            <a:r>
              <a:rPr lang="hu-HU" dirty="0"/>
              <a:t>? (Mi ez, milyen eredetű plazma és terek vannak a két oldalán, áramok szerepe)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/>
              <a:t>Mik a legfontosabb különbségek a mágneses és nem mágneses bolygók </a:t>
            </a:r>
            <a:r>
              <a:rPr lang="hu-HU" dirty="0" err="1"/>
              <a:t>magnetoszférái</a:t>
            </a:r>
            <a:r>
              <a:rPr lang="hu-HU" dirty="0"/>
              <a:t> között? 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/>
              <a:t>Hogyan jelentkezik a fejhullám (</a:t>
            </a:r>
            <a:r>
              <a:rPr lang="hu-HU" dirty="0" err="1"/>
              <a:t>bow</a:t>
            </a:r>
            <a:r>
              <a:rPr lang="hu-HU" dirty="0"/>
              <a:t> </a:t>
            </a:r>
            <a:r>
              <a:rPr lang="hu-HU" dirty="0" err="1"/>
              <a:t>shock</a:t>
            </a:r>
            <a:r>
              <a:rPr lang="hu-HU" dirty="0"/>
              <a:t>) a mágneses és plazma mérési adatokban? Miért?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/>
              <a:t>Mi a </a:t>
            </a:r>
            <a:r>
              <a:rPr lang="hu-HU" dirty="0" err="1"/>
              <a:t>magnetopauza</a:t>
            </a:r>
            <a:r>
              <a:rPr lang="hu-HU" dirty="0"/>
              <a:t> orrtávolsága a napszél sűrűség és sebesség, valamint a bolygó felületén mérhető mágneses tér függvényében? Miért?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/>
              <a:t>Mit tud a Szaturnusz </a:t>
            </a:r>
            <a:r>
              <a:rPr lang="hu-HU" dirty="0" err="1"/>
              <a:t>magnetoszféra</a:t>
            </a:r>
            <a:r>
              <a:rPr lang="hu-HU" dirty="0"/>
              <a:t> legfontosabb plazmaforrásáról?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/>
              <a:t>Mi a </a:t>
            </a:r>
            <a:r>
              <a:rPr lang="hu-HU" dirty="0" err="1"/>
              <a:t>magnetodiszk</a:t>
            </a:r>
            <a:r>
              <a:rPr lang="hu-HU" dirty="0"/>
              <a:t>, hogyan jön létre?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/>
              <a:t>Plazmavitorlásával körutat tervez a Szaturnusz körül. Hol érdemes kibontani a vitorlákat, és hol nem? Hogyan változik a „széljárás”?</a:t>
            </a:r>
          </a:p>
        </p:txBody>
      </p:sp>
    </p:spTree>
    <p:extLst>
      <p:ext uri="{BB962C8B-B14F-4D97-AF65-F5344CB8AC3E}">
        <p14:creationId xmlns:p14="http://schemas.microsoft.com/office/powerpoint/2010/main" val="2732012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96863"/>
            <a:ext cx="7772400" cy="60960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Mágneses akadály, pl.: a Föld</a:t>
            </a:r>
            <a:endParaRPr lang="en-US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412776"/>
            <a:ext cx="3958208" cy="4505672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1600" dirty="0"/>
              <a:t>A NAPSZÉL </a:t>
            </a:r>
            <a:r>
              <a:rPr lang="en-US" altLang="en-US" sz="1600" dirty="0">
                <a:sym typeface="Symbol" panose="05050102010706020507" pitchFamily="18" charset="2"/>
              </a:rPr>
              <a:t> u</a:t>
            </a:r>
            <a:r>
              <a:rPr lang="en-US" altLang="en-US" sz="1600" baseline="-25000" dirty="0">
                <a:sym typeface="Symbol" panose="05050102010706020507" pitchFamily="18" charset="2"/>
              </a:rPr>
              <a:t>SW</a:t>
            </a:r>
            <a:r>
              <a:rPr lang="en-US" altLang="en-US" sz="1600" baseline="30000" dirty="0">
                <a:sym typeface="Symbol" panose="05050102010706020507" pitchFamily="18" charset="2"/>
              </a:rPr>
              <a:t>2</a:t>
            </a:r>
            <a:r>
              <a:rPr lang="en-US" altLang="en-US" sz="1600" dirty="0">
                <a:sym typeface="Symbol" panose="05050102010706020507" pitchFamily="18" charset="2"/>
              </a:rPr>
              <a:t> NYOMÁSÁVAL A MÁGNESES DIPÓLTÉR NYOMÁSA TART EGYENSÚLYT:</a:t>
            </a:r>
            <a:br>
              <a:rPr lang="en-US" altLang="en-US" sz="1600" dirty="0">
                <a:sym typeface="Symbol" panose="05050102010706020507" pitchFamily="18" charset="2"/>
              </a:rPr>
            </a:br>
            <a:br>
              <a:rPr lang="en-US" altLang="en-US" sz="1600" dirty="0">
                <a:sym typeface="Symbol" panose="05050102010706020507" pitchFamily="18" charset="2"/>
              </a:rPr>
            </a:br>
            <a:r>
              <a:rPr lang="en-US" altLang="en-US" sz="1600" dirty="0">
                <a:sym typeface="Symbol" panose="05050102010706020507" pitchFamily="18" charset="2"/>
              </a:rPr>
              <a:t>  u</a:t>
            </a:r>
            <a:r>
              <a:rPr lang="en-US" altLang="en-US" sz="1600" baseline="-25000" dirty="0">
                <a:sym typeface="Symbol" panose="05050102010706020507" pitchFamily="18" charset="2"/>
              </a:rPr>
              <a:t>SW</a:t>
            </a:r>
            <a:r>
              <a:rPr lang="en-US" altLang="en-US" sz="1600" baseline="30000" dirty="0">
                <a:sym typeface="Symbol" panose="05050102010706020507" pitchFamily="18" charset="2"/>
              </a:rPr>
              <a:t>2</a:t>
            </a:r>
            <a:r>
              <a:rPr lang="en-US" altLang="en-US" sz="1600" dirty="0">
                <a:sym typeface="Symbol" panose="05050102010706020507" pitchFamily="18" charset="2"/>
              </a:rPr>
              <a:t> = {</a:t>
            </a:r>
            <a:r>
              <a:rPr lang="hu-HU" altLang="en-US" sz="1600" dirty="0">
                <a:sym typeface="Symbol" panose="05050102010706020507" pitchFamily="18" charset="2"/>
              </a:rPr>
              <a:t>B</a:t>
            </a:r>
            <a:r>
              <a:rPr lang="hu-HU" altLang="en-US" sz="1600" baseline="-25000" dirty="0">
                <a:sym typeface="Symbol" panose="05050102010706020507" pitchFamily="18" charset="2"/>
              </a:rPr>
              <a:t>E</a:t>
            </a:r>
            <a:r>
              <a:rPr lang="hu-HU" altLang="en-US" sz="1600" dirty="0">
                <a:sym typeface="Symbol" panose="05050102010706020507" pitchFamily="18" charset="2"/>
              </a:rPr>
              <a:t>(R/</a:t>
            </a:r>
            <a:r>
              <a:rPr lang="hu-HU" altLang="en-US" sz="1600" dirty="0" err="1">
                <a:sym typeface="Symbol" panose="05050102010706020507" pitchFamily="18" charset="2"/>
              </a:rPr>
              <a:t>r</a:t>
            </a:r>
            <a:r>
              <a:rPr lang="hu-HU" altLang="en-US" sz="1600" dirty="0">
                <a:sym typeface="Symbol" panose="05050102010706020507" pitchFamily="18" charset="2"/>
              </a:rPr>
              <a:t>)</a:t>
            </a:r>
            <a:r>
              <a:rPr lang="hu-HU" altLang="en-US" sz="1600" baseline="30000" dirty="0">
                <a:sym typeface="Symbol" panose="05050102010706020507" pitchFamily="18" charset="2"/>
              </a:rPr>
              <a:t>3</a:t>
            </a:r>
            <a:r>
              <a:rPr lang="hu-HU" altLang="en-US" sz="1600" dirty="0">
                <a:sym typeface="Symbol" panose="05050102010706020507" pitchFamily="18" charset="2"/>
              </a:rPr>
              <a:t>}</a:t>
            </a:r>
            <a:r>
              <a:rPr lang="hu-HU" altLang="en-US" sz="1600" baseline="30000" dirty="0">
                <a:sym typeface="Symbol" panose="05050102010706020507" pitchFamily="18" charset="2"/>
              </a:rPr>
              <a:t>2</a:t>
            </a:r>
            <a:r>
              <a:rPr lang="hu-HU" altLang="en-US" sz="1600" dirty="0">
                <a:sym typeface="Symbol" panose="05050102010706020507" pitchFamily="18" charset="2"/>
              </a:rPr>
              <a:t>/ </a:t>
            </a:r>
            <a:r>
              <a:rPr lang="hu-HU" altLang="en-US" sz="1600" dirty="0" err="1">
                <a:sym typeface="Symbol" panose="05050102010706020507" pitchFamily="18" charset="2"/>
              </a:rPr>
              <a:t>2</a:t>
            </a:r>
            <a:r>
              <a:rPr lang="el-GR" altLang="en-US" sz="1600" dirty="0">
                <a:sym typeface="Symbol" panose="05050102010706020507" pitchFamily="18" charset="2"/>
              </a:rPr>
              <a:t>μ</a:t>
            </a:r>
            <a:r>
              <a:rPr lang="hu-HU" altLang="en-US" sz="1600" baseline="-25000" dirty="0">
                <a:sym typeface="Symbol" panose="05050102010706020507" pitchFamily="18" charset="2"/>
              </a:rPr>
              <a:t>0</a:t>
            </a:r>
            <a:br>
              <a:rPr lang="hu-HU" altLang="en-US" sz="1600" dirty="0">
                <a:sym typeface="Symbol" panose="05050102010706020507" pitchFamily="18" charset="2"/>
              </a:rPr>
            </a:br>
            <a:endParaRPr lang="hu-HU" altLang="en-US" sz="1600" dirty="0">
              <a:sym typeface="Symbol" panose="05050102010706020507" pitchFamily="18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en-US" sz="1600" dirty="0">
                <a:sym typeface="Symbol" panose="05050102010706020507" pitchFamily="18" charset="2"/>
              </a:rPr>
              <a:t>A HATÁRRÉTEGBEN FOLYÓ ÁRAM TERÉT IS HOZZÁ KELL ADNI (TÜKÖR DIPÓL JÁRULÉKA, CHAPMAN-FERRARO ÁRAM).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altLang="en-US" sz="1600" dirty="0">
              <a:sym typeface="Symbol" panose="05050102010706020507" pitchFamily="18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altLang="en-US" sz="1600" dirty="0">
              <a:sym typeface="Symbol" panose="05050102010706020507" pitchFamily="18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en-US" sz="1600" dirty="0">
                <a:sym typeface="Symbol" panose="05050102010706020507" pitchFamily="18" charset="2"/>
              </a:rPr>
              <a:t>EZ, ÁTLAGOS NAPSZÉL ESETÉN (</a:t>
            </a:r>
            <a:r>
              <a:rPr lang="en-US" altLang="en-US" sz="1600" dirty="0">
                <a:sym typeface="Symbol" panose="05050102010706020507" pitchFamily="18" charset="2"/>
              </a:rPr>
              <a:t>~7, u~400) KB. 10 F</a:t>
            </a:r>
            <a:r>
              <a:rPr lang="hu-HU" altLang="en-US" sz="1600" dirty="0">
                <a:sym typeface="Symbol" panose="05050102010706020507" pitchFamily="18" charset="2"/>
              </a:rPr>
              <a:t>Ö</a:t>
            </a:r>
            <a:r>
              <a:rPr lang="en-US" altLang="en-US" sz="1600" dirty="0">
                <a:sym typeface="Symbol" panose="05050102010706020507" pitchFamily="18" charset="2"/>
              </a:rPr>
              <a:t>LDSUG</a:t>
            </a:r>
            <a:r>
              <a:rPr lang="hu-HU" altLang="en-US" sz="1600" dirty="0">
                <a:sym typeface="Symbol" panose="05050102010706020507" pitchFamily="18" charset="2"/>
              </a:rPr>
              <a:t>ÁR TÁVOLSÁGOT AD A NAP-FÖLD TENGELY MENTÉN.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en-US" sz="1600" dirty="0">
                <a:sym typeface="Symbol" panose="05050102010706020507" pitchFamily="18" charset="2"/>
              </a:rPr>
              <a:t>AZ AKADÁLYON (ÜREGEN) BELÜLI TARTOMÁNY: A FÖLD </a:t>
            </a:r>
            <a:r>
              <a:rPr lang="hu-HU" altLang="en-US" sz="1600" dirty="0">
                <a:solidFill>
                  <a:schemeClr val="accent2"/>
                </a:solidFill>
                <a:sym typeface="Symbol" panose="05050102010706020507" pitchFamily="18" charset="2"/>
              </a:rPr>
              <a:t>MAGNETOSZFÉRÁJA</a:t>
            </a:r>
            <a:endParaRPr lang="en-US" altLang="en-US" sz="1600" dirty="0">
              <a:solidFill>
                <a:schemeClr val="accent2"/>
              </a:solidFill>
              <a:sym typeface="Symbol" panose="05050102010706020507" pitchFamily="18" charset="2"/>
            </a:endParaRPr>
          </a:p>
        </p:txBody>
      </p:sp>
      <p:sp>
        <p:nvSpPr>
          <p:cNvPr id="11268" name="Dia számának helye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7D7B481-2A5B-4483-94B5-BCC851129F96}" type="slidenum">
              <a:rPr lang="en-US" altLang="en-US" sz="1400" smtClean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11269" name="Picture 4" descr="c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1524000"/>
            <a:ext cx="4667250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/>
              <p:cNvSpPr txBox="1"/>
              <p:nvPr/>
            </p:nvSpPr>
            <p:spPr>
              <a:xfrm>
                <a:off x="1043608" y="3539331"/>
                <a:ext cx="1572162" cy="6977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Sup>
                                    <m:sSubSupPr>
                                      <m:ctrlP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sub>
                                    <m:sup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sSub>
                                    <m:sSubPr>
                                      <m:ctrlPr>
                                        <a:rPr lang="hu-H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𝑠𝑤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Szövegdoboz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3539331"/>
                <a:ext cx="1572162" cy="69775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7560840" cy="1325562"/>
          </a:xfrm>
        </p:spPr>
        <p:txBody>
          <a:bodyPr/>
          <a:lstStyle/>
          <a:p>
            <a:pPr algn="l"/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A napszél és az akadály sematikus kölcsönhatása</a:t>
            </a:r>
            <a:endParaRPr lang="en-US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1A757E-07D0-457E-8581-34421A0489B9}" type="slidenum">
              <a:rPr lang="en-US" altLang="en-US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517523"/>
            <a:ext cx="4777978" cy="47779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3" descr="MAG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028700"/>
            <a:ext cx="64389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76994"/>
            <a:ext cx="7886700" cy="1191766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Föld </a:t>
            </a:r>
            <a:r>
              <a:rPr lang="hu-HU" altLang="en-US" dirty="0" err="1">
                <a:solidFill>
                  <a:schemeClr val="accent2">
                    <a:lumMod val="50000"/>
                  </a:schemeClr>
                </a:solidFill>
              </a:rPr>
              <a:t>magnetoszférája</a:t>
            </a:r>
            <a:endParaRPr lang="en-US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291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BCA04637-C4D8-4B0F-9F4C-6746B822D138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627313" y="6092825"/>
            <a:ext cx="56896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latin typeface="+mn-lt"/>
              </a:rPr>
              <a:t>A </a:t>
            </a:r>
            <a:r>
              <a:rPr lang="hu-HU" dirty="0" err="1">
                <a:latin typeface="+mn-lt"/>
              </a:rPr>
              <a:t>magnetoszférát</a:t>
            </a:r>
            <a:r>
              <a:rPr lang="hu-HU" dirty="0">
                <a:latin typeface="+mn-lt"/>
              </a:rPr>
              <a:t> elsősorban a napszél hatása alakítja</a:t>
            </a:r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193675" y="337344"/>
            <a:ext cx="5902325" cy="814387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u-HU" altLang="en-US" sz="1600" dirty="0">
                <a:solidFill>
                  <a:schemeClr val="accent2">
                    <a:lumMod val="50000"/>
                  </a:schemeClr>
                </a:solidFill>
              </a:rPr>
              <a:t>E KÖLCSÖNHATÁS BONYOLULT STRUKTÚRÁKAT ALAKÍT KI A MÁGNESES BOLYGÓK, PL. A FÖLD KÖRÜL:</a:t>
            </a:r>
            <a:br>
              <a:rPr lang="hu-HU" altLang="en-US" sz="1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altLang="en-US" sz="1600" dirty="0">
                <a:solidFill>
                  <a:schemeClr val="accent2">
                    <a:lumMod val="50000"/>
                  </a:schemeClr>
                </a:solidFill>
              </a:rPr>
              <a:t>EZT MÉRIK A CLUSTER MISSZIÓ MŰHOLDJAIVAL</a:t>
            </a:r>
            <a:endParaRPr lang="en-US" altLang="en-US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339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EF10AAB-67D2-4FBF-BFB0-86B8BCB0FB1E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914775"/>
            <a:ext cx="39243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6619875" cy="427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323850" y="5805488"/>
            <a:ext cx="43211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hu-HU" altLang="en-US" sz="1600" b="1">
                <a:latin typeface="Arial" panose="020B0604020202020204" pitchFamily="34" charset="0"/>
              </a:rPr>
              <a:t>A MÁGNESES PÓLUSOKNÁL BELÉPŐ NAPSZÉL EREDMÉNYEZI A SARKI FÉNYT</a:t>
            </a:r>
            <a:endParaRPr lang="en-US" altLang="en-US" sz="1600" b="1">
              <a:latin typeface="Arial" panose="020B0604020202020204" pitchFamily="34" charset="0"/>
            </a:endParaRPr>
          </a:p>
        </p:txBody>
      </p:sp>
      <p:sp>
        <p:nvSpPr>
          <p:cNvPr id="14343" name="AutoShape 6"/>
          <p:cNvSpPr>
            <a:spLocks noChangeArrowheads="1"/>
          </p:cNvSpPr>
          <p:nvPr/>
        </p:nvSpPr>
        <p:spPr bwMode="auto">
          <a:xfrm rot="1847769">
            <a:off x="5384800" y="4864100"/>
            <a:ext cx="1152525" cy="220663"/>
          </a:xfrm>
          <a:prstGeom prst="leftRightArrow">
            <a:avLst>
              <a:gd name="adj1" fmla="val 50000"/>
              <a:gd name="adj2" fmla="val 10446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en-US" sz="1600">
              <a:latin typeface="Times New Roman" panose="02020603050405020304" pitchFamily="18" charset="0"/>
            </a:endParaRPr>
          </a:p>
        </p:txBody>
      </p:sp>
      <p:pic>
        <p:nvPicPr>
          <p:cNvPr id="1434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119062"/>
            <a:ext cx="231775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1268413"/>
            <a:ext cx="197167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3" descr="bolygokmagnirany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1389063"/>
            <a:ext cx="6300787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886700" cy="876675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hu-HU" altLang="en-US" dirty="0">
                <a:solidFill>
                  <a:schemeClr val="accent2">
                    <a:lumMod val="50000"/>
                  </a:schemeClr>
                </a:solidFill>
              </a:rPr>
              <a:t>mágneses bolygók</a:t>
            </a:r>
            <a:endParaRPr lang="en-US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243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65CD3CC-531B-413D-BFA9-F91B8BF8A6D6}" type="slidenum">
              <a:rPr lang="en-US" altLang="en-US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060575"/>
            <a:ext cx="446405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060575"/>
            <a:ext cx="849313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A Naprendszer fizikája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ablon_DM_Naprendszer_fizikaj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2_DM_Plazmafizikai_bevezeto.pptx" id="{867E89A8-265D-48BD-A9EC-779B5EA19AE8}" vid="{57B5F676-30E9-4C81-9BA7-88843498A539}"/>
    </a:ext>
  </a:extLst>
</a:theme>
</file>

<file path=ppt/theme/theme2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utató1" id="{F70FEBA4-504D-4711-9B08-4485A16A0189}" vid="{578FEAA0-FCF4-434A-8A82-BEC12AC781EC}"/>
    </a:ext>
  </a:extLst>
</a:theme>
</file>

<file path=ppt/theme/theme3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1529</TotalTime>
  <Words>1460</Words>
  <Application>Microsoft Office PowerPoint</Application>
  <PresentationFormat>Diavetítés a képernyőre (4:3 oldalarány)</PresentationFormat>
  <Paragraphs>267</Paragraphs>
  <Slides>45</Slides>
  <Notes>9</Notes>
  <HiddenSlides>2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3</vt:i4>
      </vt:variant>
      <vt:variant>
        <vt:lpstr>Diacímek</vt:lpstr>
      </vt:variant>
      <vt:variant>
        <vt:i4>45</vt:i4>
      </vt:variant>
    </vt:vector>
  </HeadingPairs>
  <TitlesOfParts>
    <vt:vector size="55" baseType="lpstr">
      <vt:lpstr>Arial</vt:lpstr>
      <vt:lpstr>Arial Rounded MT Bold</vt:lpstr>
      <vt:lpstr>Calibri</vt:lpstr>
      <vt:lpstr>Calibri Light</vt:lpstr>
      <vt:lpstr>Cambria Math</vt:lpstr>
      <vt:lpstr>Times New Roman</vt:lpstr>
      <vt:lpstr>Wingdings 2</vt:lpstr>
      <vt:lpstr>Sablon_DM_Naprendszer_fizikaja</vt:lpstr>
      <vt:lpstr>Office-téma</vt:lpstr>
      <vt:lpstr>1_HDOfficeLightV0</vt:lpstr>
      <vt:lpstr>A Naprendszer fizikája -- A mágneses bolygók  Németh Zoltán</vt:lpstr>
      <vt:lpstr>Fő kérdések</vt:lpstr>
      <vt:lpstr>Magnetoszféra  </vt:lpstr>
      <vt:lpstr>Nyomásegyensúly  </vt:lpstr>
      <vt:lpstr>Mágneses akadály, pl.: a Föld</vt:lpstr>
      <vt:lpstr>A napszél és az akadály sematikus kölcsönhatása</vt:lpstr>
      <vt:lpstr>A Föld magnetoszférája</vt:lpstr>
      <vt:lpstr>E KÖLCSÖNHATÁS BONYOLULT STRUKTÚRÁKAT ALAKÍT KI A MÁGNESES BOLYGÓK, PL. A FÖLD KÖRÜL: EZT MÉRIK A CLUSTER MISSZIÓ MŰHOLDJAIVAL</vt:lpstr>
      <vt:lpstr>A mágneses bolygók</vt:lpstr>
      <vt:lpstr>Magnetoszférák méretei  </vt:lpstr>
      <vt:lpstr>PowerPoint-bemutató</vt:lpstr>
      <vt:lpstr>Különbségek – forgási sebesség</vt:lpstr>
      <vt:lpstr>Különbségek – plazmaforrások</vt:lpstr>
      <vt:lpstr>A magnetopauzán való áthaladás</vt:lpstr>
      <vt:lpstr>A csóva</vt:lpstr>
      <vt:lpstr>A mágneses rekonnekció</vt:lpstr>
      <vt:lpstr>Plazmoid a csóvában</vt:lpstr>
      <vt:lpstr>Óriásbolygók magnetoszférái  </vt:lpstr>
      <vt:lpstr>A Szaturnusz magnetoszférája 1.</vt:lpstr>
      <vt:lpstr>A Szaturnusz magnetoszférája 2.  kialakulásában a bolygó forgása dominál</vt:lpstr>
      <vt:lpstr>A mágneses tér</vt:lpstr>
      <vt:lpstr>A MAGNETODISZK  - a gyors forgás miatti centrifugális erő, a mágneses tér ellenhatása és a plazma nyomása alakítja ki - az „alulról fúvó” napszél meghajlítja a magnetodiszket: bowl-shape</vt:lpstr>
      <vt:lpstr>A magnetoszféra „képei”</vt:lpstr>
      <vt:lpstr>A gyűrűáram</vt:lpstr>
      <vt:lpstr>Enceladus: a fontos anyagforrás</vt:lpstr>
      <vt:lpstr>Enceladus - sarki régió  </vt:lpstr>
      <vt:lpstr>Az Enceladus anyagkiáramlása</vt:lpstr>
      <vt:lpstr>Az Enceladus „lábnyoma” a Szaturnusz sarki fényében</vt:lpstr>
      <vt:lpstr>A Szaturnusz gyűrűi</vt:lpstr>
      <vt:lpstr>A Szaturnusz „furcsa” periodicitása</vt:lpstr>
      <vt:lpstr>A Saturnusz éjszakai oldalán az elnyúló magnetodiszk mágneses tere sugárirányú. A diszk „közepén” a legsűrűbb a plazma (Khurana et al. (2009), J. Geophys. Res)</vt:lpstr>
      <vt:lpstr>A plazmalepel finomstruktúrája</vt:lpstr>
      <vt:lpstr>A plazmalepel finomstruktúrája II</vt:lpstr>
      <vt:lpstr>PowerPoint-bemutató</vt:lpstr>
      <vt:lpstr>Plazmaáramlás</vt:lpstr>
      <vt:lpstr>A mért sebességek</vt:lpstr>
      <vt:lpstr>PowerPoint-bemutató</vt:lpstr>
      <vt:lpstr>Óriás mágneses örvények a Szaturnusz magnetoszférájában</vt:lpstr>
      <vt:lpstr>Titán  </vt:lpstr>
      <vt:lpstr>Titán megközelítések</vt:lpstr>
      <vt:lpstr>A Titán mágneses memóriája</vt:lpstr>
      <vt:lpstr>A Jupiter és a Szaturnusz</vt:lpstr>
      <vt:lpstr>PowerPoint-bemutató</vt:lpstr>
      <vt:lpstr>Sarki fény a Jupiternél</vt:lpstr>
      <vt:lpstr>Ellenőrző kérdések  </vt:lpstr>
    </vt:vector>
  </TitlesOfParts>
  <Company>RMKI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MÁGNESES BOLYGÓK MAGNETOSZFÉRÁJA</dc:title>
  <dc:creator>Szego</dc:creator>
  <cp:lastModifiedBy>Németh Zoltán</cp:lastModifiedBy>
  <cp:revision>101</cp:revision>
  <dcterms:created xsi:type="dcterms:W3CDTF">2011-04-19T08:34:14Z</dcterms:created>
  <dcterms:modified xsi:type="dcterms:W3CDTF">2023-11-03T10:44:39Z</dcterms:modified>
</cp:coreProperties>
</file>