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72"/>
  </p:notesMasterIdLst>
  <p:handoutMasterIdLst>
    <p:handoutMasterId r:id="rId73"/>
  </p:handoutMasterIdLst>
  <p:sldIdLst>
    <p:sldId id="346" r:id="rId3"/>
    <p:sldId id="411" r:id="rId4"/>
    <p:sldId id="457" r:id="rId5"/>
    <p:sldId id="412" r:id="rId6"/>
    <p:sldId id="413" r:id="rId7"/>
    <p:sldId id="414" r:id="rId8"/>
    <p:sldId id="415" r:id="rId9"/>
    <p:sldId id="416" r:id="rId10"/>
    <p:sldId id="417" r:id="rId11"/>
    <p:sldId id="418" r:id="rId12"/>
    <p:sldId id="419" r:id="rId13"/>
    <p:sldId id="420" r:id="rId14"/>
    <p:sldId id="421" r:id="rId15"/>
    <p:sldId id="422" r:id="rId16"/>
    <p:sldId id="424" r:id="rId17"/>
    <p:sldId id="425" r:id="rId18"/>
    <p:sldId id="426" r:id="rId19"/>
    <p:sldId id="458" r:id="rId20"/>
    <p:sldId id="427" r:id="rId21"/>
    <p:sldId id="428" r:id="rId22"/>
    <p:sldId id="429" r:id="rId23"/>
    <p:sldId id="430" r:id="rId24"/>
    <p:sldId id="431" r:id="rId25"/>
    <p:sldId id="433" r:id="rId26"/>
    <p:sldId id="434" r:id="rId27"/>
    <p:sldId id="435" r:id="rId28"/>
    <p:sldId id="459" r:id="rId29"/>
    <p:sldId id="436" r:id="rId30"/>
    <p:sldId id="437" r:id="rId31"/>
    <p:sldId id="438" r:id="rId32"/>
    <p:sldId id="439" r:id="rId33"/>
    <p:sldId id="440" r:id="rId34"/>
    <p:sldId id="441" r:id="rId35"/>
    <p:sldId id="443" r:id="rId36"/>
    <p:sldId id="442" r:id="rId37"/>
    <p:sldId id="444" r:id="rId38"/>
    <p:sldId id="460" r:id="rId39"/>
    <p:sldId id="445" r:id="rId40"/>
    <p:sldId id="446" r:id="rId41"/>
    <p:sldId id="447" r:id="rId42"/>
    <p:sldId id="448" r:id="rId43"/>
    <p:sldId id="449" r:id="rId44"/>
    <p:sldId id="450" r:id="rId45"/>
    <p:sldId id="451" r:id="rId46"/>
    <p:sldId id="453" r:id="rId47"/>
    <p:sldId id="455" r:id="rId48"/>
    <p:sldId id="463" r:id="rId49"/>
    <p:sldId id="462" r:id="rId50"/>
    <p:sldId id="375" r:id="rId51"/>
    <p:sldId id="367" r:id="rId52"/>
    <p:sldId id="358" r:id="rId53"/>
    <p:sldId id="384" r:id="rId54"/>
    <p:sldId id="385" r:id="rId55"/>
    <p:sldId id="387" r:id="rId56"/>
    <p:sldId id="386" r:id="rId57"/>
    <p:sldId id="388" r:id="rId58"/>
    <p:sldId id="389" r:id="rId59"/>
    <p:sldId id="381" r:id="rId60"/>
    <p:sldId id="382" r:id="rId61"/>
    <p:sldId id="390" r:id="rId62"/>
    <p:sldId id="363" r:id="rId63"/>
    <p:sldId id="374" r:id="rId64"/>
    <p:sldId id="372" r:id="rId65"/>
    <p:sldId id="406" r:id="rId66"/>
    <p:sldId id="383" r:id="rId67"/>
    <p:sldId id="410" r:id="rId68"/>
    <p:sldId id="376" r:id="rId69"/>
    <p:sldId id="400" r:id="rId70"/>
    <p:sldId id="379" r:id="rId71"/>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9" autoAdjust="0"/>
    <p:restoredTop sz="86163" autoAdjust="0"/>
  </p:normalViewPr>
  <p:slideViewPr>
    <p:cSldViewPr>
      <p:cViewPr varScale="1">
        <p:scale>
          <a:sx n="85" d="100"/>
          <a:sy n="85" d="100"/>
        </p:scale>
        <p:origin x="1402" y="67"/>
      </p:cViewPr>
      <p:guideLst>
        <p:guide orient="horz" pos="2160"/>
        <p:guide pos="2880"/>
      </p:guideLst>
    </p:cSldViewPr>
  </p:slideViewPr>
  <p:outlineViewPr>
    <p:cViewPr>
      <p:scale>
        <a:sx n="33" d="100"/>
        <a:sy n="33" d="100"/>
      </p:scale>
      <p:origin x="0" y="-187"/>
    </p:cViewPr>
  </p:outlineViewPr>
  <p:notesTextViewPr>
    <p:cViewPr>
      <p:scale>
        <a:sx n="1" d="1"/>
        <a:sy n="1" d="1"/>
      </p:scale>
      <p:origin x="0" y="0"/>
    </p:cViewPr>
  </p:notesTextViewPr>
  <p:sorterViewPr>
    <p:cViewPr varScale="1">
      <p:scale>
        <a:sx n="100" d="100"/>
        <a:sy n="100" d="100"/>
      </p:scale>
      <p:origin x="0" y="-15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 Id="rId9"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48.wmf"/><Relationship Id="rId7" Type="http://schemas.openxmlformats.org/officeDocument/2006/relationships/image" Target="../media/image52.wmf"/><Relationship Id="rId12" Type="http://schemas.openxmlformats.org/officeDocument/2006/relationships/image" Target="../media/image56.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11" Type="http://schemas.openxmlformats.org/officeDocument/2006/relationships/image" Target="../media/image55.wmf"/><Relationship Id="rId5" Type="http://schemas.openxmlformats.org/officeDocument/2006/relationships/image" Target="../media/image50.wmf"/><Relationship Id="rId10" Type="http://schemas.openxmlformats.org/officeDocument/2006/relationships/image" Target="../media/image54.wmf"/><Relationship Id="rId4" Type="http://schemas.openxmlformats.org/officeDocument/2006/relationships/image" Target="../media/image49.wmf"/><Relationship Id="rId9"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49.wmf"/><Relationship Id="rId7" Type="http://schemas.openxmlformats.org/officeDocument/2006/relationships/image" Target="../media/image60.wmf"/><Relationship Id="rId2" Type="http://schemas.openxmlformats.org/officeDocument/2006/relationships/image" Target="../media/image50.wmf"/><Relationship Id="rId1" Type="http://schemas.openxmlformats.org/officeDocument/2006/relationships/image" Target="../media/image51.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62.wmf"/><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5" Type="http://schemas.openxmlformats.org/officeDocument/2006/relationships/image" Target="../media/image59.wmf"/><Relationship Id="rId4" Type="http://schemas.openxmlformats.org/officeDocument/2006/relationships/image" Target="../media/image69.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image" Target="../media/image105.wmf"/><Relationship Id="rId7" Type="http://schemas.openxmlformats.org/officeDocument/2006/relationships/image" Target="../media/image109.wmf"/><Relationship Id="rId2" Type="http://schemas.openxmlformats.org/officeDocument/2006/relationships/image" Target="../media/image104.wmf"/><Relationship Id="rId1" Type="http://schemas.openxmlformats.org/officeDocument/2006/relationships/image" Target="../media/image103.wmf"/><Relationship Id="rId6" Type="http://schemas.openxmlformats.org/officeDocument/2006/relationships/image" Target="../media/image108.wmf"/><Relationship Id="rId5" Type="http://schemas.openxmlformats.org/officeDocument/2006/relationships/image" Target="../media/image107.wmf"/><Relationship Id="rId4" Type="http://schemas.openxmlformats.org/officeDocument/2006/relationships/image" Target="../media/image10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92" y="0"/>
            <a:ext cx="2946400" cy="496888"/>
          </a:xfrm>
          <a:prstGeom prst="rect">
            <a:avLst/>
          </a:prstGeom>
        </p:spPr>
        <p:txBody>
          <a:bodyPr vert="horz" lIns="91440" tIns="45720" rIns="91440" bIns="45720" rtlCol="0"/>
          <a:lstStyle>
            <a:lvl1pPr algn="r">
              <a:defRPr sz="1200"/>
            </a:lvl1pPr>
          </a:lstStyle>
          <a:p>
            <a:fld id="{503124FF-6461-4D8D-8684-7A7620D6C83D}" type="datetimeFigureOut">
              <a:rPr lang="en-US" smtClean="0"/>
              <a:pPr/>
              <a:t>11/27/2025</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92" y="9429750"/>
            <a:ext cx="2946400" cy="496888"/>
          </a:xfrm>
          <a:prstGeom prst="rect">
            <a:avLst/>
          </a:prstGeom>
        </p:spPr>
        <p:txBody>
          <a:bodyPr vert="horz" lIns="91440" tIns="45720" rIns="91440" bIns="45720" rtlCol="0" anchor="b"/>
          <a:lstStyle>
            <a:lvl1pPr algn="r">
              <a:defRPr sz="1200"/>
            </a:lvl1pPr>
          </a:lstStyle>
          <a:p>
            <a:fld id="{C7D9C8D1-9C44-41E0-85F1-D069E476A0B4}" type="slidenum">
              <a:rPr lang="en-US" smtClean="0"/>
              <a:pPr/>
              <a:t>‹#›</a:t>
            </a:fld>
            <a:endParaRPr lang="en-US"/>
          </a:p>
        </p:txBody>
      </p:sp>
    </p:spTree>
    <p:extLst>
      <p:ext uri="{BB962C8B-B14F-4D97-AF65-F5344CB8AC3E}">
        <p14:creationId xmlns:p14="http://schemas.microsoft.com/office/powerpoint/2010/main" val="695638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2945659" cy="4964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50" y="3"/>
            <a:ext cx="2945659" cy="496412"/>
          </a:xfrm>
          <a:prstGeom prst="rect">
            <a:avLst/>
          </a:prstGeom>
        </p:spPr>
        <p:txBody>
          <a:bodyPr vert="horz" lIns="91440" tIns="45720" rIns="91440" bIns="45720" rtlCol="0"/>
          <a:lstStyle>
            <a:lvl1pPr algn="r">
              <a:defRPr sz="1200"/>
            </a:lvl1pPr>
          </a:lstStyle>
          <a:p>
            <a:fld id="{1199C4CF-682B-4922-B719-3506631A5ED8}" type="datetimeFigureOut">
              <a:rPr lang="en-US" smtClean="0"/>
              <a:pPr/>
              <a:t>11/27/2025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11"/>
            <a:ext cx="5438140" cy="4467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4" y="9430091"/>
            <a:ext cx="2945659" cy="496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50" y="9430091"/>
            <a:ext cx="2945659" cy="496412"/>
          </a:xfrm>
          <a:prstGeom prst="rect">
            <a:avLst/>
          </a:prstGeom>
        </p:spPr>
        <p:txBody>
          <a:bodyPr vert="horz" lIns="91440" tIns="45720" rIns="91440" bIns="45720" rtlCol="0" anchor="b"/>
          <a:lstStyle>
            <a:lvl1pPr algn="r">
              <a:defRPr sz="1200"/>
            </a:lvl1pPr>
          </a:lstStyle>
          <a:p>
            <a:fld id="{B5111F57-6EEE-4CA7-8146-699FDCF592A2}" type="slidenum">
              <a:rPr lang="en-US" smtClean="0"/>
              <a:pPr/>
              <a:t>‹#›</a:t>
            </a:fld>
            <a:endParaRPr lang="en-US"/>
          </a:p>
        </p:txBody>
      </p:sp>
    </p:spTree>
    <p:extLst>
      <p:ext uri="{BB962C8B-B14F-4D97-AF65-F5344CB8AC3E}">
        <p14:creationId xmlns:p14="http://schemas.microsoft.com/office/powerpoint/2010/main" val="1993097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111F57-6EEE-4CA7-8146-699FDCF592A2}" type="slidenum">
              <a:rPr lang="en-US" smtClean="0"/>
              <a:pPr/>
              <a:t>3</a:t>
            </a:fld>
            <a:endParaRPr lang="en-US"/>
          </a:p>
        </p:txBody>
      </p:sp>
    </p:spTree>
    <p:extLst>
      <p:ext uri="{BB962C8B-B14F-4D97-AF65-F5344CB8AC3E}">
        <p14:creationId xmlns:p14="http://schemas.microsoft.com/office/powerpoint/2010/main" val="2329488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AC80E5A3-49C2-49FE-9167-24DEA1681749}" type="slidenum">
              <a:rPr lang="hu-HU" altLang="hu-HU"/>
              <a:pPr eaLnBrk="1" hangingPunct="1"/>
              <a:t>40</a:t>
            </a:fld>
            <a:endParaRPr lang="hu-HU" altLang="hu-HU"/>
          </a:p>
        </p:txBody>
      </p:sp>
      <p:sp>
        <p:nvSpPr>
          <p:cNvPr id="56323" name="Rectangle 2"/>
          <p:cNvSpPr>
            <a:spLocks noGrp="1" noRot="1" noChangeAspect="1" noChangeArrowheads="1" noTextEdit="1"/>
          </p:cNvSpPr>
          <p:nvPr>
            <p:ph type="sldImg"/>
          </p:nvPr>
        </p:nvSpPr>
        <p:spPr>
          <a:xfrm>
            <a:off x="858838" y="735013"/>
            <a:ext cx="4905375" cy="3679825"/>
          </a:xfrm>
          <a:ln/>
        </p:spPr>
      </p:sp>
      <p:sp>
        <p:nvSpPr>
          <p:cNvPr id="56324" name="Rectangle 3"/>
          <p:cNvSpPr>
            <a:spLocks noGrp="1" noChangeArrowheads="1"/>
          </p:cNvSpPr>
          <p:nvPr>
            <p:ph type="body" idx="1"/>
          </p:nvPr>
        </p:nvSpPr>
        <p:spPr>
          <a:xfrm>
            <a:off x="661988" y="4659313"/>
            <a:ext cx="5299075"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hu-HU" smtClean="0"/>
          </a:p>
        </p:txBody>
      </p:sp>
    </p:spTree>
    <p:extLst>
      <p:ext uri="{BB962C8B-B14F-4D97-AF65-F5344CB8AC3E}">
        <p14:creationId xmlns:p14="http://schemas.microsoft.com/office/powerpoint/2010/main" val="3130555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11F57-6EEE-4CA7-8146-699FDCF592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6240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111F57-6EEE-4CA7-8146-699FDCF592A2}" type="slidenum">
              <a:rPr lang="en-US" smtClean="0"/>
              <a:pPr/>
              <a:t>49</a:t>
            </a:fld>
            <a:endParaRPr lang="en-US"/>
          </a:p>
        </p:txBody>
      </p:sp>
    </p:spTree>
    <p:extLst>
      <p:ext uri="{BB962C8B-B14F-4D97-AF65-F5344CB8AC3E}">
        <p14:creationId xmlns:p14="http://schemas.microsoft.com/office/powerpoint/2010/main" val="4049983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kozmikus sugárzás energia spektruma széles tartományban</a:t>
            </a:r>
            <a:r>
              <a:rPr lang="hu-HU" baseline="0" dirty="0" smtClean="0"/>
              <a:t> jól közelíthető hatványfüggvénnyel. Kivételek: a </a:t>
            </a:r>
            <a:r>
              <a:rPr lang="hu-HU" baseline="0" dirty="0" err="1" smtClean="0"/>
              <a:t>keV</a:t>
            </a:r>
            <a:r>
              <a:rPr lang="hu-HU" baseline="0" dirty="0" smtClean="0"/>
              <a:t> tartományban látható csúcs a napszél részecskéi, majd a szoláris és galaktikus eredetű sugárzás átmeneténél (</a:t>
            </a:r>
            <a:r>
              <a:rPr lang="hu-HU" baseline="0" dirty="0" err="1" smtClean="0"/>
              <a:t>kb</a:t>
            </a:r>
            <a:r>
              <a:rPr lang="hu-HU" baseline="0" dirty="0" smtClean="0"/>
              <a:t> </a:t>
            </a:r>
            <a:r>
              <a:rPr lang="hu-HU" baseline="0" dirty="0" err="1" smtClean="0"/>
              <a:t>GeV-nél</a:t>
            </a:r>
            <a:r>
              <a:rPr lang="hu-HU" baseline="0" dirty="0" smtClean="0"/>
              <a:t>) látható lényegesebb eltérés a hatvényfüggvénytől. Figyelemre méltó a rendkívül széles (18 nagyságrendű) energia skála, az ábra eltérő technikákkal végzett mérések összekapcsolásával készült.</a:t>
            </a:r>
            <a:endParaRPr lang="hu-HU" dirty="0"/>
          </a:p>
        </p:txBody>
      </p:sp>
      <p:sp>
        <p:nvSpPr>
          <p:cNvPr id="4" name="Dia számának helye 3"/>
          <p:cNvSpPr>
            <a:spLocks noGrp="1"/>
          </p:cNvSpPr>
          <p:nvPr>
            <p:ph type="sldNum" sz="quarter" idx="10"/>
          </p:nvPr>
        </p:nvSpPr>
        <p:spPr/>
        <p:txBody>
          <a:bodyPr/>
          <a:lstStyle/>
          <a:p>
            <a:fld id="{B5111F57-6EEE-4CA7-8146-699FDCF592A2}" type="slidenum">
              <a:rPr lang="en-US" smtClean="0"/>
              <a:pPr/>
              <a:t>50</a:t>
            </a:fld>
            <a:endParaRPr lang="en-US"/>
          </a:p>
        </p:txBody>
      </p:sp>
    </p:spTree>
    <p:extLst>
      <p:ext uri="{BB962C8B-B14F-4D97-AF65-F5344CB8AC3E}">
        <p14:creationId xmlns:p14="http://schemas.microsoft.com/office/powerpoint/2010/main" val="54654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Az ábra</a:t>
            </a:r>
            <a:r>
              <a:rPr lang="hu-HU" baseline="0" dirty="0" smtClean="0"/>
              <a:t> a szoláris eredetű részecskék energia spektrumát mutatja.</a:t>
            </a:r>
            <a:endParaRPr lang="hu-HU" dirty="0"/>
          </a:p>
        </p:txBody>
      </p:sp>
      <p:sp>
        <p:nvSpPr>
          <p:cNvPr id="4" name="Dia számának helye 3"/>
          <p:cNvSpPr>
            <a:spLocks noGrp="1"/>
          </p:cNvSpPr>
          <p:nvPr>
            <p:ph type="sldNum" sz="quarter" idx="10"/>
          </p:nvPr>
        </p:nvSpPr>
        <p:spPr/>
        <p:txBody>
          <a:bodyPr/>
          <a:lstStyle/>
          <a:p>
            <a:fld id="{B5111F57-6EEE-4CA7-8146-699FDCF592A2}" type="slidenum">
              <a:rPr lang="en-US" smtClean="0"/>
              <a:pPr/>
              <a:t>51</a:t>
            </a:fld>
            <a:endParaRPr lang="en-US"/>
          </a:p>
        </p:txBody>
      </p:sp>
    </p:spTree>
    <p:extLst>
      <p:ext uri="{BB962C8B-B14F-4D97-AF65-F5344CB8AC3E}">
        <p14:creationId xmlns:p14="http://schemas.microsoft.com/office/powerpoint/2010/main" val="2458125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Ezek a mérések meglepetést okoztak, mert abban</a:t>
            </a:r>
            <a:r>
              <a:rPr lang="hu-HU" baseline="0" dirty="0" smtClean="0"/>
              <a:t> az időben a Föld rádióaktivitását már ismerték, ezért a sugárzásnak a magassággal való csökkenésére számítottak.</a:t>
            </a:r>
            <a:endParaRPr lang="hu-HU" dirty="0"/>
          </a:p>
        </p:txBody>
      </p:sp>
      <p:sp>
        <p:nvSpPr>
          <p:cNvPr id="4" name="Dia számának helye 3"/>
          <p:cNvSpPr>
            <a:spLocks noGrp="1"/>
          </p:cNvSpPr>
          <p:nvPr>
            <p:ph type="sldNum" sz="quarter" idx="10"/>
          </p:nvPr>
        </p:nvSpPr>
        <p:spPr/>
        <p:txBody>
          <a:bodyPr/>
          <a:lstStyle/>
          <a:p>
            <a:fld id="{B5111F57-6EEE-4CA7-8146-699FDCF592A2}" type="slidenum">
              <a:rPr lang="en-US" smtClean="0"/>
              <a:pPr/>
              <a:t>53</a:t>
            </a:fld>
            <a:endParaRPr lang="en-US"/>
          </a:p>
        </p:txBody>
      </p:sp>
    </p:spTree>
    <p:extLst>
      <p:ext uri="{BB962C8B-B14F-4D97-AF65-F5344CB8AC3E}">
        <p14:creationId xmlns:p14="http://schemas.microsoft.com/office/powerpoint/2010/main" val="4147547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A</a:t>
            </a:r>
            <a:r>
              <a:rPr lang="hu-HU" baseline="0" dirty="0" smtClean="0"/>
              <a:t> transzport egyenlet a részecskék fázistérbeli (koordináta és impulzus) sűrűségét írja le, amely időfüggő lehet. Az első három tagot úgy lehet szemléltetni, hogy áramló vízbe festéket szórunk. Egy adott helyen időben változni fog a sűrűség, mert a festék szétterül (diffúzió) és arrébb úszik (</a:t>
            </a:r>
            <a:r>
              <a:rPr lang="hu-HU" baseline="0" dirty="0" err="1" smtClean="0"/>
              <a:t>konvekció</a:t>
            </a:r>
            <a:r>
              <a:rPr lang="hu-HU" baseline="0" dirty="0" smtClean="0"/>
              <a:t>). A negyedik tag azt írja le, hogy a részecskék a mágneses erővonalak nagyobb léptékű görbülete (</a:t>
            </a:r>
            <a:r>
              <a:rPr lang="hu-HU" baseline="0" dirty="0" err="1" smtClean="0"/>
              <a:t>pl</a:t>
            </a:r>
            <a:r>
              <a:rPr lang="hu-HU" baseline="0" dirty="0" smtClean="0"/>
              <a:t> Parker spirális erővonalak) és a térerősség szintén nagyobb léptékű gradiense miatt az átlagos erővonalakra merőleges </a:t>
            </a:r>
            <a:r>
              <a:rPr lang="hu-HU" baseline="0" dirty="0" err="1" smtClean="0"/>
              <a:t>driftmozgást</a:t>
            </a:r>
            <a:r>
              <a:rPr lang="hu-HU" baseline="0" dirty="0" smtClean="0"/>
              <a:t> végeznek. Ez olyan mozgás, amely függ a mágneses tér polaritásától (ha a mágneses tér előjelet vált, a </a:t>
            </a:r>
            <a:r>
              <a:rPr lang="hu-HU" baseline="0" dirty="0" err="1" smtClean="0"/>
              <a:t>drifmozgás</a:t>
            </a:r>
            <a:r>
              <a:rPr lang="hu-HU" baseline="0" dirty="0" smtClean="0"/>
              <a:t> is ellentétes irányú lesz).  Az ötödik tag, az adiabatikus lassulás/gyorsulás, ami a V napszélsebesség vektor divergenciájával arányos. Ha a divergencia negatív (</a:t>
            </a:r>
            <a:r>
              <a:rPr lang="hu-HU" baseline="0" dirty="0" err="1" smtClean="0"/>
              <a:t>pl</a:t>
            </a:r>
            <a:r>
              <a:rPr lang="hu-HU" baseline="0" dirty="0" smtClean="0"/>
              <a:t> a radiálisan táguló napszélnél), akkor lassulás van. Úgy lehet szemléltetni, hogy egy gáz hőmérséklete nő/csökken, ha a gázt összenyomjuk/kitágítjuk. A többi tag speciálisabb esetre vonatkozik.</a:t>
            </a:r>
            <a:endParaRPr lang="hu-HU" dirty="0"/>
          </a:p>
        </p:txBody>
      </p:sp>
      <p:sp>
        <p:nvSpPr>
          <p:cNvPr id="4" name="Slide Number Placeholder 3"/>
          <p:cNvSpPr>
            <a:spLocks noGrp="1"/>
          </p:cNvSpPr>
          <p:nvPr>
            <p:ph type="sldNum" sz="quarter" idx="10"/>
          </p:nvPr>
        </p:nvSpPr>
        <p:spPr/>
        <p:txBody>
          <a:bodyPr/>
          <a:lstStyle/>
          <a:p>
            <a:fld id="{C0A127E5-AA5C-4283-95DD-69A5CB00DCD8}" type="slidenum">
              <a:rPr lang="hu-HU" smtClean="0"/>
              <a:pPr/>
              <a:t>61</a:t>
            </a:fld>
            <a:endParaRPr lang="hu-HU"/>
          </a:p>
        </p:txBody>
      </p:sp>
    </p:spTree>
    <p:extLst>
      <p:ext uri="{BB962C8B-B14F-4D97-AF65-F5344CB8AC3E}">
        <p14:creationId xmlns:p14="http://schemas.microsoft.com/office/powerpoint/2010/main" val="239949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galaktikus eredetű kozmikus sugárzás terjedésére </a:t>
            </a:r>
            <a:r>
              <a:rPr lang="hu-HU" baseline="0" dirty="0" smtClean="0"/>
              <a:t>a transzport egyenletet használjuk. A moduláció azt jelenti, hogy a sugárzás intenzitása változó, mert a galaxisból jövő részecskék energiát veszítenek a naprendszerbe való behatolásuk során (lásd az adiabatikus lassulás tagot a Parker egyenletben). A Parker egyenletben a </a:t>
            </a:r>
            <a:r>
              <a:rPr lang="hu-HU" baseline="0" dirty="0" err="1" smtClean="0"/>
              <a:t>drift</a:t>
            </a:r>
            <a:r>
              <a:rPr lang="hu-HU" baseline="0" dirty="0" smtClean="0"/>
              <a:t> az egyetlen tag, amely a Nap mágneses polaritásától függ, ez az ábra a </a:t>
            </a:r>
            <a:r>
              <a:rPr lang="hu-HU" baseline="0" dirty="0" err="1" smtClean="0"/>
              <a:t>drift</a:t>
            </a:r>
            <a:r>
              <a:rPr lang="hu-HU" baseline="0" dirty="0" smtClean="0"/>
              <a:t> hatását mutatja. Az A&gt;0 arra vonatkozik, hogy a Nap domináns mágneses tere kifelé mutat az északi féltekén (és befelé délen). A következő napciklusban  tér iránya polaritást vált (A&lt;0). Az ábra az elektronok </a:t>
            </a:r>
            <a:r>
              <a:rPr lang="hu-HU" baseline="0" dirty="0" err="1" smtClean="0"/>
              <a:t>driftmozgását</a:t>
            </a:r>
            <a:r>
              <a:rPr lang="hu-HU" baseline="0" dirty="0" smtClean="0"/>
              <a:t> mutatja (a protonok ellentétes irányban mozognak). A&gt;0 esetben az elektronok a nap egyenlítője felöl érkeznek a belső </a:t>
            </a:r>
            <a:r>
              <a:rPr lang="hu-HU" baseline="0" dirty="0" err="1" smtClean="0"/>
              <a:t>helioszférába</a:t>
            </a:r>
            <a:r>
              <a:rPr lang="hu-HU" baseline="0" dirty="0" smtClean="0"/>
              <a:t> (pontosabban a „balerina” szoknya mentén), és a pólusok felé távoznak. A&lt;0 ciklusban a pólusok felöl hatolnak be, és az egyenlítő felé távoznak. Protonoknál fordított a helyzet.</a:t>
            </a:r>
            <a:r>
              <a:rPr lang="hu-HU" dirty="0" smtClean="0"/>
              <a:t> </a:t>
            </a:r>
            <a:endParaRPr lang="hu-HU" dirty="0"/>
          </a:p>
        </p:txBody>
      </p:sp>
      <p:sp>
        <p:nvSpPr>
          <p:cNvPr id="4" name="Dia számának helye 3"/>
          <p:cNvSpPr>
            <a:spLocks noGrp="1"/>
          </p:cNvSpPr>
          <p:nvPr>
            <p:ph type="sldNum" sz="quarter" idx="10"/>
          </p:nvPr>
        </p:nvSpPr>
        <p:spPr/>
        <p:txBody>
          <a:bodyPr/>
          <a:lstStyle/>
          <a:p>
            <a:fld id="{B5111F57-6EEE-4CA7-8146-699FDCF592A2}" type="slidenum">
              <a:rPr lang="en-US" smtClean="0"/>
              <a:pPr/>
              <a:t>62</a:t>
            </a:fld>
            <a:endParaRPr lang="en-US"/>
          </a:p>
        </p:txBody>
      </p:sp>
    </p:spTree>
    <p:extLst>
      <p:ext uri="{BB962C8B-B14F-4D97-AF65-F5344CB8AC3E}">
        <p14:creationId xmlns:p14="http://schemas.microsoft.com/office/powerpoint/2010/main" val="2232363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Az alsó görbe mutatja a kozmikus sugárzás intenzitását hat napcikluson keresztül (felső vonal a napfoltszám). Látható a két</a:t>
            </a:r>
            <a:r>
              <a:rPr lang="hu-HU" baseline="0" dirty="0" smtClean="0"/>
              <a:t> görbe </a:t>
            </a:r>
            <a:r>
              <a:rPr lang="hu-HU" baseline="0" dirty="0" err="1" smtClean="0"/>
              <a:t>antikorrelációja</a:t>
            </a:r>
            <a:r>
              <a:rPr lang="hu-HU" baseline="0" dirty="0" smtClean="0"/>
              <a:t> (a kozmikus sugárzás minimuma a napfolt maximumra esik). Szépen látszik a páros és páratlan napciklus különbözősége a kozmikus sugárzásban. A- esetben a sugárzás maximuma csúcsos, A+ esetben lapos. A transzport egyenlet numerikus megoldásával igazolható, hogy a jelenséget a </a:t>
            </a:r>
            <a:r>
              <a:rPr lang="hu-HU" baseline="0" dirty="0" err="1" smtClean="0"/>
              <a:t>drift</a:t>
            </a:r>
            <a:r>
              <a:rPr lang="hu-HU" baseline="0" dirty="0" smtClean="0"/>
              <a:t> okozza.</a:t>
            </a:r>
            <a:endParaRPr lang="hu-HU" dirty="0"/>
          </a:p>
        </p:txBody>
      </p:sp>
      <p:sp>
        <p:nvSpPr>
          <p:cNvPr id="4" name="Dia számának helye 3"/>
          <p:cNvSpPr>
            <a:spLocks noGrp="1"/>
          </p:cNvSpPr>
          <p:nvPr>
            <p:ph type="sldNum" sz="quarter" idx="10"/>
          </p:nvPr>
        </p:nvSpPr>
        <p:spPr/>
        <p:txBody>
          <a:bodyPr/>
          <a:lstStyle/>
          <a:p>
            <a:fld id="{B5111F57-6EEE-4CA7-8146-699FDCF592A2}" type="slidenum">
              <a:rPr lang="en-US" smtClean="0"/>
              <a:pPr/>
              <a:t>63</a:t>
            </a:fld>
            <a:endParaRPr lang="en-US"/>
          </a:p>
        </p:txBody>
      </p:sp>
    </p:spTree>
    <p:extLst>
      <p:ext uri="{BB962C8B-B14F-4D97-AF65-F5344CB8AC3E}">
        <p14:creationId xmlns:p14="http://schemas.microsoft.com/office/powerpoint/2010/main" val="3672460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111F57-6EEE-4CA7-8146-699FDCF592A2}" type="slidenum">
              <a:rPr lang="en-US" smtClean="0"/>
              <a:pPr/>
              <a:t>64</a:t>
            </a:fld>
            <a:endParaRPr lang="en-US"/>
          </a:p>
        </p:txBody>
      </p:sp>
    </p:spTree>
    <p:extLst>
      <p:ext uri="{BB962C8B-B14F-4D97-AF65-F5344CB8AC3E}">
        <p14:creationId xmlns:p14="http://schemas.microsoft.com/office/powerpoint/2010/main" val="187442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E9336054-50E4-495B-80B8-B8BDC57C7C3D}" type="slidenum">
              <a:rPr lang="hu-HU" altLang="hu-HU"/>
              <a:pPr eaLnBrk="1" hangingPunct="1"/>
              <a:t>10</a:t>
            </a:fld>
            <a:endParaRPr lang="hu-HU" altLang="hu-HU"/>
          </a:p>
        </p:txBody>
      </p:sp>
      <p:sp>
        <p:nvSpPr>
          <p:cNvPr id="50179" name="Rectangle 2"/>
          <p:cNvSpPr>
            <a:spLocks noGrp="1" noRot="1" noChangeAspect="1" noChangeArrowheads="1" noTextEdit="1"/>
          </p:cNvSpPr>
          <p:nvPr>
            <p:ph type="sldImg"/>
          </p:nvPr>
        </p:nvSpPr>
        <p:spPr>
          <a:xfrm>
            <a:off x="858838" y="735013"/>
            <a:ext cx="4905375" cy="3679825"/>
          </a:xfrm>
          <a:ln/>
        </p:spPr>
      </p:sp>
      <p:sp>
        <p:nvSpPr>
          <p:cNvPr id="50180" name="Rectangle 3"/>
          <p:cNvSpPr>
            <a:spLocks noGrp="1" noChangeArrowheads="1"/>
          </p:cNvSpPr>
          <p:nvPr>
            <p:ph type="body" idx="1"/>
          </p:nvPr>
        </p:nvSpPr>
        <p:spPr>
          <a:xfrm>
            <a:off x="661988" y="4659313"/>
            <a:ext cx="5299075"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hu-HU" smtClean="0"/>
          </a:p>
        </p:txBody>
      </p:sp>
    </p:spTree>
    <p:extLst>
      <p:ext uri="{BB962C8B-B14F-4D97-AF65-F5344CB8AC3E}">
        <p14:creationId xmlns:p14="http://schemas.microsoft.com/office/powerpoint/2010/main" val="226219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szuperszonikus</a:t>
            </a:r>
            <a:r>
              <a:rPr lang="hu-HU" baseline="0" dirty="0" smtClean="0"/>
              <a:t> sebességgel kifelé áramló napszél a „nagy belső lökéshullámon” (terminál lökéshullámon) lassul le szubszonikussá. A lelassult napszél tovább terjed kifelé, egészen a </a:t>
            </a:r>
            <a:r>
              <a:rPr lang="hu-HU" baseline="0" dirty="0" err="1" smtClean="0"/>
              <a:t>Heliopauzáig</a:t>
            </a:r>
            <a:r>
              <a:rPr lang="hu-HU" baseline="0" dirty="0" smtClean="0"/>
              <a:t>, ahol az elválasztó felület mentén a </a:t>
            </a:r>
            <a:r>
              <a:rPr lang="hu-HU" baseline="0" dirty="0" err="1" smtClean="0"/>
              <a:t>helioszféra</a:t>
            </a:r>
            <a:r>
              <a:rPr lang="hu-HU" baseline="0" dirty="0" smtClean="0"/>
              <a:t> csóvájának irányában mozog, tehát nem keveredik (első közelítésben) a </a:t>
            </a:r>
            <a:r>
              <a:rPr lang="hu-HU" baseline="0" dirty="0" err="1" smtClean="0"/>
              <a:t>Heliopauza</a:t>
            </a:r>
            <a:r>
              <a:rPr lang="hu-HU" baseline="0" dirty="0" smtClean="0"/>
              <a:t> túloldalán áramló csillagközi plazmával. Ha a csillagközi plazma áramlása szuperszonikus, (ez a valószínűbb), akkor egy orrhullámon keresztül lassul le a plazma, és áramolja körül a </a:t>
            </a:r>
            <a:r>
              <a:rPr lang="hu-HU" baseline="0" dirty="0" err="1" smtClean="0"/>
              <a:t>heliopauzát</a:t>
            </a:r>
            <a:r>
              <a:rPr lang="hu-HU" baseline="0" dirty="0" smtClean="0"/>
              <a:t>. Az ábra mutatja a bolygók és a legtávolabbra eljutott űrszondák pályáját.   </a:t>
            </a:r>
            <a:endParaRPr lang="hu-HU" dirty="0"/>
          </a:p>
        </p:txBody>
      </p:sp>
      <p:sp>
        <p:nvSpPr>
          <p:cNvPr id="4" name="Dia számának helye 3"/>
          <p:cNvSpPr>
            <a:spLocks noGrp="1"/>
          </p:cNvSpPr>
          <p:nvPr>
            <p:ph type="sldNum" sz="quarter" idx="10"/>
          </p:nvPr>
        </p:nvSpPr>
        <p:spPr/>
        <p:txBody>
          <a:bodyPr/>
          <a:lstStyle/>
          <a:p>
            <a:fld id="{B5111F57-6EEE-4CA7-8146-699FDCF592A2}" type="slidenum">
              <a:rPr lang="en-US" smtClean="0"/>
              <a:pPr/>
              <a:t>65</a:t>
            </a:fld>
            <a:endParaRPr lang="en-US"/>
          </a:p>
        </p:txBody>
      </p:sp>
    </p:spTree>
    <p:extLst>
      <p:ext uri="{BB962C8B-B14F-4D97-AF65-F5344CB8AC3E}">
        <p14:creationId xmlns:p14="http://schemas.microsoft.com/office/powerpoint/2010/main" val="1719599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Ez a</a:t>
            </a:r>
            <a:r>
              <a:rPr lang="hu-HU" baseline="0" dirty="0" smtClean="0"/>
              <a:t> kép a terminál lökéshullám kialakulását szemlélteti. A konyhai mosogatóban a víz kezdetben „szuperszonikus” sebességgel áramlik, abban az értelemben, hogy az áramlás sebessége nagyobb, mint a felületi vízhullámok sebessége. Jól látszik, hogy a szubszonikus sebességre való lassulás hirtelen, lökéshullámon keresztül történik.</a:t>
            </a:r>
            <a:endParaRPr lang="hu-HU" dirty="0"/>
          </a:p>
        </p:txBody>
      </p:sp>
      <p:sp>
        <p:nvSpPr>
          <p:cNvPr id="4" name="Dia számának helye 3"/>
          <p:cNvSpPr>
            <a:spLocks noGrp="1"/>
          </p:cNvSpPr>
          <p:nvPr>
            <p:ph type="sldNum" sz="quarter" idx="10"/>
          </p:nvPr>
        </p:nvSpPr>
        <p:spPr/>
        <p:txBody>
          <a:bodyPr/>
          <a:lstStyle/>
          <a:p>
            <a:fld id="{B5111F57-6EEE-4CA7-8146-699FDCF592A2}" type="slidenum">
              <a:rPr lang="en-US" smtClean="0"/>
              <a:pPr/>
              <a:t>66</a:t>
            </a:fld>
            <a:endParaRPr lang="en-US"/>
          </a:p>
        </p:txBody>
      </p:sp>
    </p:spTree>
    <p:extLst>
      <p:ext uri="{BB962C8B-B14F-4D97-AF65-F5344CB8AC3E}">
        <p14:creationId xmlns:p14="http://schemas.microsoft.com/office/powerpoint/2010/main" val="1548318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111F57-6EEE-4CA7-8146-699FDCF592A2}" type="slidenum">
              <a:rPr lang="en-US" smtClean="0"/>
              <a:pPr/>
              <a:t>67</a:t>
            </a:fld>
            <a:endParaRPr lang="en-US"/>
          </a:p>
        </p:txBody>
      </p:sp>
    </p:spTree>
    <p:extLst>
      <p:ext uri="{BB962C8B-B14F-4D97-AF65-F5344CB8AC3E}">
        <p14:creationId xmlns:p14="http://schemas.microsoft.com/office/powerpoint/2010/main" val="2503417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Az igazi érv a TS-re</a:t>
            </a:r>
            <a:r>
              <a:rPr lang="hu-HU" baseline="0" dirty="0" smtClean="0"/>
              <a:t> a napszélsebesség szuperszonikusból szubszonikus sebességre való hirtelen lecsökkenése. A V1-en nem működött a napszél detektor, de a V2 igen, jól látszik a szonda áthaladása a lökéshullámon 2007-ben. </a:t>
            </a:r>
            <a:endParaRPr lang="hu-HU" dirty="0"/>
          </a:p>
        </p:txBody>
      </p:sp>
      <p:sp>
        <p:nvSpPr>
          <p:cNvPr id="4" name="Dia számának helye 3"/>
          <p:cNvSpPr>
            <a:spLocks noGrp="1"/>
          </p:cNvSpPr>
          <p:nvPr>
            <p:ph type="sldNum" sz="quarter" idx="10"/>
          </p:nvPr>
        </p:nvSpPr>
        <p:spPr/>
        <p:txBody>
          <a:bodyPr/>
          <a:lstStyle/>
          <a:p>
            <a:fld id="{B5111F57-6EEE-4CA7-8146-699FDCF592A2}" type="slidenum">
              <a:rPr lang="en-US" smtClean="0"/>
              <a:pPr/>
              <a:t>68</a:t>
            </a:fld>
            <a:endParaRPr lang="en-US"/>
          </a:p>
        </p:txBody>
      </p:sp>
    </p:spTree>
    <p:extLst>
      <p:ext uri="{BB962C8B-B14F-4D97-AF65-F5344CB8AC3E}">
        <p14:creationId xmlns:p14="http://schemas.microsoft.com/office/powerpoint/2010/main" val="2177161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111F57-6EEE-4CA7-8146-699FDCF592A2}" type="slidenum">
              <a:rPr lang="en-US" smtClean="0"/>
              <a:pPr/>
              <a:t>69</a:t>
            </a:fld>
            <a:endParaRPr lang="en-US"/>
          </a:p>
        </p:txBody>
      </p:sp>
    </p:spTree>
    <p:extLst>
      <p:ext uri="{BB962C8B-B14F-4D97-AF65-F5344CB8AC3E}">
        <p14:creationId xmlns:p14="http://schemas.microsoft.com/office/powerpoint/2010/main" val="59558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67167C8A-C5CF-4355-93E8-F2A0F698EC23}" type="slidenum">
              <a:rPr lang="hu-HU" altLang="hu-HU"/>
              <a:pPr eaLnBrk="1" hangingPunct="1"/>
              <a:t>14</a:t>
            </a:fld>
            <a:endParaRPr lang="hu-HU" altLang="hu-HU"/>
          </a:p>
        </p:txBody>
      </p:sp>
      <p:sp>
        <p:nvSpPr>
          <p:cNvPr id="51203" name="Rectangle 2"/>
          <p:cNvSpPr>
            <a:spLocks noGrp="1" noRot="1" noChangeAspect="1" noChangeArrowheads="1" noTextEdit="1"/>
          </p:cNvSpPr>
          <p:nvPr>
            <p:ph type="sldImg"/>
          </p:nvPr>
        </p:nvSpPr>
        <p:spPr>
          <a:xfrm>
            <a:off x="858838" y="735013"/>
            <a:ext cx="4905375" cy="3679825"/>
          </a:xfrm>
          <a:ln/>
        </p:spPr>
      </p:sp>
      <p:sp>
        <p:nvSpPr>
          <p:cNvPr id="51204" name="Rectangle 3"/>
          <p:cNvSpPr>
            <a:spLocks noGrp="1" noChangeArrowheads="1"/>
          </p:cNvSpPr>
          <p:nvPr>
            <p:ph type="body" idx="1"/>
          </p:nvPr>
        </p:nvSpPr>
        <p:spPr>
          <a:xfrm>
            <a:off x="661988" y="4659313"/>
            <a:ext cx="5299075"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hu-HU" smtClean="0"/>
          </a:p>
        </p:txBody>
      </p:sp>
    </p:spTree>
    <p:extLst>
      <p:ext uri="{BB962C8B-B14F-4D97-AF65-F5344CB8AC3E}">
        <p14:creationId xmlns:p14="http://schemas.microsoft.com/office/powerpoint/2010/main" val="3046163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C219BCE1-029B-43E8-A436-D29F9DF2E7DF}" type="slidenum">
              <a:rPr lang="hu-HU" altLang="hu-HU"/>
              <a:pPr eaLnBrk="1" hangingPunct="1"/>
              <a:t>15</a:t>
            </a:fld>
            <a:endParaRPr lang="hu-HU" altLang="hu-HU"/>
          </a:p>
        </p:txBody>
      </p:sp>
      <p:sp>
        <p:nvSpPr>
          <p:cNvPr id="53251" name="Rectangle 2"/>
          <p:cNvSpPr>
            <a:spLocks noGrp="1" noRot="1" noChangeAspect="1" noChangeArrowheads="1" noTextEdit="1"/>
          </p:cNvSpPr>
          <p:nvPr>
            <p:ph type="sldImg"/>
          </p:nvPr>
        </p:nvSpPr>
        <p:spPr>
          <a:xfrm>
            <a:off x="858838" y="735013"/>
            <a:ext cx="4905375" cy="3679825"/>
          </a:xfrm>
          <a:ln/>
        </p:spPr>
      </p:sp>
      <p:sp>
        <p:nvSpPr>
          <p:cNvPr id="53252" name="Rectangle 3"/>
          <p:cNvSpPr>
            <a:spLocks noGrp="1" noChangeArrowheads="1"/>
          </p:cNvSpPr>
          <p:nvPr>
            <p:ph type="body" idx="1"/>
          </p:nvPr>
        </p:nvSpPr>
        <p:spPr>
          <a:xfrm>
            <a:off x="661988" y="4659313"/>
            <a:ext cx="5299075"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hu-HU" smtClean="0"/>
          </a:p>
        </p:txBody>
      </p:sp>
    </p:spTree>
    <p:extLst>
      <p:ext uri="{BB962C8B-B14F-4D97-AF65-F5344CB8AC3E}">
        <p14:creationId xmlns:p14="http://schemas.microsoft.com/office/powerpoint/2010/main" val="164860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11F57-6EEE-4CA7-8146-699FDCF592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5986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11F57-6EEE-4CA7-8146-699FDCF592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0101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0E4D157B-B985-4FA9-B469-680460DEC234}" type="slidenum">
              <a:rPr lang="hu-HU" altLang="hu-HU"/>
              <a:pPr eaLnBrk="1" hangingPunct="1"/>
              <a:t>28</a:t>
            </a:fld>
            <a:endParaRPr lang="hu-HU" altLang="hu-HU"/>
          </a:p>
        </p:txBody>
      </p:sp>
      <p:sp>
        <p:nvSpPr>
          <p:cNvPr id="54275" name="Rectangle 2"/>
          <p:cNvSpPr>
            <a:spLocks noGrp="1" noRot="1" noChangeAspect="1" noChangeArrowheads="1" noTextEdit="1"/>
          </p:cNvSpPr>
          <p:nvPr>
            <p:ph type="sldImg"/>
          </p:nvPr>
        </p:nvSpPr>
        <p:spPr>
          <a:xfrm>
            <a:off x="858838" y="735013"/>
            <a:ext cx="4905375" cy="3679825"/>
          </a:xfrm>
          <a:ln/>
        </p:spPr>
      </p:sp>
      <p:sp>
        <p:nvSpPr>
          <p:cNvPr id="54276" name="Rectangle 3"/>
          <p:cNvSpPr>
            <a:spLocks noGrp="1" noChangeArrowheads="1"/>
          </p:cNvSpPr>
          <p:nvPr>
            <p:ph type="body" idx="1"/>
          </p:nvPr>
        </p:nvSpPr>
        <p:spPr>
          <a:xfrm>
            <a:off x="661988" y="4659313"/>
            <a:ext cx="5299075"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hu-HU" smtClean="0"/>
          </a:p>
        </p:txBody>
      </p:sp>
    </p:spTree>
    <p:extLst>
      <p:ext uri="{BB962C8B-B14F-4D97-AF65-F5344CB8AC3E}">
        <p14:creationId xmlns:p14="http://schemas.microsoft.com/office/powerpoint/2010/main" val="3596177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D4DB8D45-8F4D-400E-9760-43998160A714}" type="slidenum">
              <a:rPr lang="hu-HU" altLang="hu-HU"/>
              <a:pPr eaLnBrk="1" hangingPunct="1"/>
              <a:t>32</a:t>
            </a:fld>
            <a:endParaRPr lang="hu-HU" altLang="hu-HU"/>
          </a:p>
        </p:txBody>
      </p:sp>
      <p:sp>
        <p:nvSpPr>
          <p:cNvPr id="55299" name="Rectangle 2"/>
          <p:cNvSpPr>
            <a:spLocks noGrp="1" noRot="1" noChangeAspect="1" noChangeArrowheads="1" noTextEdit="1"/>
          </p:cNvSpPr>
          <p:nvPr>
            <p:ph type="sldImg"/>
          </p:nvPr>
        </p:nvSpPr>
        <p:spPr>
          <a:xfrm>
            <a:off x="858838" y="735013"/>
            <a:ext cx="4905375" cy="3679825"/>
          </a:xfrm>
          <a:ln/>
        </p:spPr>
      </p:sp>
      <p:sp>
        <p:nvSpPr>
          <p:cNvPr id="55300" name="Rectangle 3"/>
          <p:cNvSpPr>
            <a:spLocks noGrp="1" noChangeArrowheads="1"/>
          </p:cNvSpPr>
          <p:nvPr>
            <p:ph type="body" idx="1"/>
          </p:nvPr>
        </p:nvSpPr>
        <p:spPr>
          <a:xfrm>
            <a:off x="661988" y="4659313"/>
            <a:ext cx="5299075"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hu-HU" smtClean="0"/>
          </a:p>
        </p:txBody>
      </p:sp>
    </p:spTree>
    <p:extLst>
      <p:ext uri="{BB962C8B-B14F-4D97-AF65-F5344CB8AC3E}">
        <p14:creationId xmlns:p14="http://schemas.microsoft.com/office/powerpoint/2010/main" val="790459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11F57-6EEE-4CA7-8146-699FDCF592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3316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3FBF39-6640-4794-B944-7CCDA0DEF8F0}" type="datetime1">
              <a:rPr lang="en-US" smtClean="0"/>
              <a:pPr/>
              <a:t>11/27/2025</a:t>
            </a:fld>
            <a:endParaRPr lang="en-US"/>
          </a:p>
        </p:txBody>
      </p:sp>
      <p:sp>
        <p:nvSpPr>
          <p:cNvPr id="5" name="Footer Placeholder 4"/>
          <p:cNvSpPr>
            <a:spLocks noGrp="1"/>
          </p:cNvSpPr>
          <p:nvPr>
            <p:ph type="ftr" sz="quarter" idx="11"/>
          </p:nvPr>
        </p:nvSpPr>
        <p:spPr/>
        <p:txBody>
          <a:bodyPr/>
          <a:lstStyle/>
          <a:p>
            <a:r>
              <a:rPr lang="en-US" smtClean="0"/>
              <a:t>A Naprendszer fizikája</a:t>
            </a:r>
            <a:endParaRPr lang="en-US"/>
          </a:p>
        </p:txBody>
      </p:sp>
      <p:sp>
        <p:nvSpPr>
          <p:cNvPr id="6" name="Slide Number Placeholder 5"/>
          <p:cNvSpPr>
            <a:spLocks noGrp="1"/>
          </p:cNvSpPr>
          <p:nvPr>
            <p:ph type="sldNum" sz="quarter" idx="12"/>
          </p:nvPr>
        </p:nvSpPr>
        <p:spPr/>
        <p:txBody>
          <a:bodyPr/>
          <a:lstStyle/>
          <a:p>
            <a:fld id="{0C756339-03CE-43D4-AB7C-E4FC74614317}" type="slidenum">
              <a:rPr lang="en-US" smtClean="0"/>
              <a:pPr/>
              <a:t>‹#›</a:t>
            </a:fld>
            <a:endParaRPr lang="en-US"/>
          </a:p>
        </p:txBody>
      </p:sp>
    </p:spTree>
    <p:extLst>
      <p:ext uri="{BB962C8B-B14F-4D97-AF65-F5344CB8AC3E}">
        <p14:creationId xmlns:p14="http://schemas.microsoft.com/office/powerpoint/2010/main" val="92743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0BA3B2-5740-4A8B-881F-EE93BD4F7065}" type="datetime1">
              <a:rPr lang="en-US" smtClean="0"/>
              <a:pPr/>
              <a:t>11/27/2025</a:t>
            </a:fld>
            <a:endParaRPr lang="en-US"/>
          </a:p>
        </p:txBody>
      </p:sp>
      <p:sp>
        <p:nvSpPr>
          <p:cNvPr id="5" name="Footer Placeholder 4"/>
          <p:cNvSpPr>
            <a:spLocks noGrp="1"/>
          </p:cNvSpPr>
          <p:nvPr>
            <p:ph type="ftr" sz="quarter" idx="11"/>
          </p:nvPr>
        </p:nvSpPr>
        <p:spPr/>
        <p:txBody>
          <a:bodyPr/>
          <a:lstStyle/>
          <a:p>
            <a:r>
              <a:rPr lang="en-US" smtClean="0"/>
              <a:t>A Naprendszer fizikája</a:t>
            </a:r>
            <a:endParaRPr lang="en-US"/>
          </a:p>
        </p:txBody>
      </p:sp>
      <p:sp>
        <p:nvSpPr>
          <p:cNvPr id="6" name="Slide Number Placeholder 5"/>
          <p:cNvSpPr>
            <a:spLocks noGrp="1"/>
          </p:cNvSpPr>
          <p:nvPr>
            <p:ph type="sldNum" sz="quarter" idx="12"/>
          </p:nvPr>
        </p:nvSpPr>
        <p:spPr/>
        <p:txBody>
          <a:bodyPr/>
          <a:lstStyle/>
          <a:p>
            <a:fld id="{0C756339-03CE-43D4-AB7C-E4FC74614317}" type="slidenum">
              <a:rPr lang="en-US" smtClean="0"/>
              <a:pPr/>
              <a:t>‹#›</a:t>
            </a:fld>
            <a:endParaRPr lang="en-US"/>
          </a:p>
        </p:txBody>
      </p:sp>
    </p:spTree>
    <p:extLst>
      <p:ext uri="{BB962C8B-B14F-4D97-AF65-F5344CB8AC3E}">
        <p14:creationId xmlns:p14="http://schemas.microsoft.com/office/powerpoint/2010/main" val="329516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6D7F00-14B7-457F-AAFE-C77F8188D98E}" type="datetime1">
              <a:rPr lang="en-US" smtClean="0"/>
              <a:pPr/>
              <a:t>11/27/2025</a:t>
            </a:fld>
            <a:endParaRPr lang="en-US"/>
          </a:p>
        </p:txBody>
      </p:sp>
      <p:sp>
        <p:nvSpPr>
          <p:cNvPr id="5" name="Footer Placeholder 4"/>
          <p:cNvSpPr>
            <a:spLocks noGrp="1"/>
          </p:cNvSpPr>
          <p:nvPr>
            <p:ph type="ftr" sz="quarter" idx="11"/>
          </p:nvPr>
        </p:nvSpPr>
        <p:spPr/>
        <p:txBody>
          <a:bodyPr/>
          <a:lstStyle/>
          <a:p>
            <a:r>
              <a:rPr lang="en-US" smtClean="0"/>
              <a:t>A Naprendszer fizikája</a:t>
            </a:r>
            <a:endParaRPr lang="en-US"/>
          </a:p>
        </p:txBody>
      </p:sp>
      <p:sp>
        <p:nvSpPr>
          <p:cNvPr id="6" name="Slide Number Placeholder 5"/>
          <p:cNvSpPr>
            <a:spLocks noGrp="1"/>
          </p:cNvSpPr>
          <p:nvPr>
            <p:ph type="sldNum" sz="quarter" idx="12"/>
          </p:nvPr>
        </p:nvSpPr>
        <p:spPr/>
        <p:txBody>
          <a:bodyPr/>
          <a:lstStyle/>
          <a:p>
            <a:fld id="{0C756339-03CE-43D4-AB7C-E4FC74614317}" type="slidenum">
              <a:rPr lang="en-US" smtClean="0"/>
              <a:pPr/>
              <a:t>‹#›</a:t>
            </a:fld>
            <a:endParaRPr lang="en-US"/>
          </a:p>
        </p:txBody>
      </p:sp>
    </p:spTree>
    <p:extLst>
      <p:ext uri="{BB962C8B-B14F-4D97-AF65-F5344CB8AC3E}">
        <p14:creationId xmlns:p14="http://schemas.microsoft.com/office/powerpoint/2010/main" val="1366861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3FBF39-6640-4794-B944-7CCDA0DEF8F0}" type="datetime1">
              <a:rPr lang="en-US" smtClean="0">
                <a:solidFill>
                  <a:prstClr val="black">
                    <a:tint val="75000"/>
                  </a:prstClr>
                </a:solidFill>
              </a:rPr>
              <a:pPr/>
              <a:t>11/27/2025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Naprendszer fizikája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56339-03CE-43D4-AB7C-E4FC746143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70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616A8-AD4B-479B-8D9E-026E1B190E83}" type="datetime1">
              <a:rPr lang="en-US" smtClean="0">
                <a:solidFill>
                  <a:prstClr val="black">
                    <a:tint val="75000"/>
                  </a:prstClr>
                </a:solidFill>
              </a:rPr>
              <a:pPr/>
              <a:t>11/27/2025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Naprendszer fizikája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56339-03CE-43D4-AB7C-E4FC746143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488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2DFD9E-A251-4756-8C50-33F5826ED5B4}" type="datetime1">
              <a:rPr lang="en-US" smtClean="0">
                <a:solidFill>
                  <a:prstClr val="black">
                    <a:tint val="75000"/>
                  </a:prstClr>
                </a:solidFill>
              </a:rPr>
              <a:pPr/>
              <a:t>11/27/2025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Naprendszer fizikája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56339-03CE-43D4-AB7C-E4FC746143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252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5B6888-5D07-4741-9287-9230482ACB40}" type="datetime1">
              <a:rPr lang="en-US" smtClean="0">
                <a:solidFill>
                  <a:prstClr val="black">
                    <a:tint val="75000"/>
                  </a:prstClr>
                </a:solidFill>
              </a:rPr>
              <a:pPr/>
              <a:t>11/27/2025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 Naprendszer fizikája</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56339-03CE-43D4-AB7C-E4FC746143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126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121173-8D68-46FC-9CA4-3A6F37450932}" type="datetime1">
              <a:rPr lang="en-US" smtClean="0">
                <a:solidFill>
                  <a:prstClr val="black">
                    <a:tint val="75000"/>
                  </a:prstClr>
                </a:solidFill>
              </a:rPr>
              <a:pPr/>
              <a:t>11/27/2025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A Naprendszer fizikája</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756339-03CE-43D4-AB7C-E4FC746143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437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17E188-247F-43F0-B980-3DC3DF2E31AF}" type="datetime1">
              <a:rPr lang="en-US" smtClean="0">
                <a:solidFill>
                  <a:prstClr val="black">
                    <a:tint val="75000"/>
                  </a:prstClr>
                </a:solidFill>
              </a:rPr>
              <a:pPr/>
              <a:t>11/27/2025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A Naprendszer fizikája</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756339-03CE-43D4-AB7C-E4FC746143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043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652D5-3C60-4212-919E-F9ADE129CF95}" type="datetime1">
              <a:rPr lang="en-US" smtClean="0">
                <a:solidFill>
                  <a:prstClr val="black">
                    <a:tint val="75000"/>
                  </a:prstClr>
                </a:solidFill>
              </a:rPr>
              <a:pPr/>
              <a:t>11/27/2025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A Naprendszer fizikája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756339-03CE-43D4-AB7C-E4FC746143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954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6C4020-8772-4A73-829C-3C2A38AF5829}" type="datetime1">
              <a:rPr lang="en-US" smtClean="0">
                <a:solidFill>
                  <a:prstClr val="black">
                    <a:tint val="75000"/>
                  </a:prstClr>
                </a:solidFill>
              </a:rPr>
              <a:pPr/>
              <a:t>11/27/2025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 Naprendszer fizikája</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56339-03CE-43D4-AB7C-E4FC746143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568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616A8-AD4B-479B-8D9E-026E1B190E83}" type="datetime1">
              <a:rPr lang="en-US" smtClean="0"/>
              <a:pPr/>
              <a:t>11/27/2025</a:t>
            </a:fld>
            <a:endParaRPr lang="en-US"/>
          </a:p>
        </p:txBody>
      </p:sp>
      <p:sp>
        <p:nvSpPr>
          <p:cNvPr id="5" name="Footer Placeholder 4"/>
          <p:cNvSpPr>
            <a:spLocks noGrp="1"/>
          </p:cNvSpPr>
          <p:nvPr>
            <p:ph type="ftr" sz="quarter" idx="11"/>
          </p:nvPr>
        </p:nvSpPr>
        <p:spPr/>
        <p:txBody>
          <a:bodyPr/>
          <a:lstStyle/>
          <a:p>
            <a:r>
              <a:rPr lang="en-US" smtClean="0"/>
              <a:t>A Naprendszer fizikája</a:t>
            </a:r>
            <a:endParaRPr lang="en-US"/>
          </a:p>
        </p:txBody>
      </p:sp>
      <p:sp>
        <p:nvSpPr>
          <p:cNvPr id="6" name="Slide Number Placeholder 5"/>
          <p:cNvSpPr>
            <a:spLocks noGrp="1"/>
          </p:cNvSpPr>
          <p:nvPr>
            <p:ph type="sldNum" sz="quarter" idx="12"/>
          </p:nvPr>
        </p:nvSpPr>
        <p:spPr/>
        <p:txBody>
          <a:bodyPr/>
          <a:lstStyle/>
          <a:p>
            <a:fld id="{0C756339-03CE-43D4-AB7C-E4FC74614317}" type="slidenum">
              <a:rPr lang="en-US" smtClean="0"/>
              <a:pPr/>
              <a:t>‹#›</a:t>
            </a:fld>
            <a:endParaRPr lang="en-US"/>
          </a:p>
        </p:txBody>
      </p:sp>
    </p:spTree>
    <p:extLst>
      <p:ext uri="{BB962C8B-B14F-4D97-AF65-F5344CB8AC3E}">
        <p14:creationId xmlns:p14="http://schemas.microsoft.com/office/powerpoint/2010/main" val="1461962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15F850-E451-4ECA-BA28-67B079E8F81E}" type="datetime1">
              <a:rPr lang="en-US" smtClean="0">
                <a:solidFill>
                  <a:prstClr val="black">
                    <a:tint val="75000"/>
                  </a:prstClr>
                </a:solidFill>
              </a:rPr>
              <a:pPr/>
              <a:t>11/27/2025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A Naprendszer fizikája</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56339-03CE-43D4-AB7C-E4FC746143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315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0BA3B2-5740-4A8B-881F-EE93BD4F7065}" type="datetime1">
              <a:rPr lang="en-US" smtClean="0">
                <a:solidFill>
                  <a:prstClr val="black">
                    <a:tint val="75000"/>
                  </a:prstClr>
                </a:solidFill>
              </a:rPr>
              <a:pPr/>
              <a:t>11/27/2025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Naprendszer fizikája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56339-03CE-43D4-AB7C-E4FC746143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409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6D7F00-14B7-457F-AAFE-C77F8188D98E}" type="datetime1">
              <a:rPr lang="en-US" smtClean="0">
                <a:solidFill>
                  <a:prstClr val="black">
                    <a:tint val="75000"/>
                  </a:prstClr>
                </a:solidFill>
              </a:rPr>
              <a:pPr/>
              <a:t>11/27/2025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A Naprendszer fizikája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56339-03CE-43D4-AB7C-E4FC746143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13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2DFD9E-A251-4756-8C50-33F5826ED5B4}" type="datetime1">
              <a:rPr lang="en-US" smtClean="0"/>
              <a:pPr/>
              <a:t>11/27/2025</a:t>
            </a:fld>
            <a:endParaRPr lang="en-US"/>
          </a:p>
        </p:txBody>
      </p:sp>
      <p:sp>
        <p:nvSpPr>
          <p:cNvPr id="5" name="Footer Placeholder 4"/>
          <p:cNvSpPr>
            <a:spLocks noGrp="1"/>
          </p:cNvSpPr>
          <p:nvPr>
            <p:ph type="ftr" sz="quarter" idx="11"/>
          </p:nvPr>
        </p:nvSpPr>
        <p:spPr/>
        <p:txBody>
          <a:bodyPr/>
          <a:lstStyle/>
          <a:p>
            <a:r>
              <a:rPr lang="en-US" smtClean="0"/>
              <a:t>A Naprendszer fizikája</a:t>
            </a:r>
            <a:endParaRPr lang="en-US"/>
          </a:p>
        </p:txBody>
      </p:sp>
      <p:sp>
        <p:nvSpPr>
          <p:cNvPr id="6" name="Slide Number Placeholder 5"/>
          <p:cNvSpPr>
            <a:spLocks noGrp="1"/>
          </p:cNvSpPr>
          <p:nvPr>
            <p:ph type="sldNum" sz="quarter" idx="12"/>
          </p:nvPr>
        </p:nvSpPr>
        <p:spPr/>
        <p:txBody>
          <a:bodyPr/>
          <a:lstStyle/>
          <a:p>
            <a:fld id="{0C756339-03CE-43D4-AB7C-E4FC74614317}" type="slidenum">
              <a:rPr lang="en-US" smtClean="0"/>
              <a:pPr/>
              <a:t>‹#›</a:t>
            </a:fld>
            <a:endParaRPr lang="en-US"/>
          </a:p>
        </p:txBody>
      </p:sp>
    </p:spTree>
    <p:extLst>
      <p:ext uri="{BB962C8B-B14F-4D97-AF65-F5344CB8AC3E}">
        <p14:creationId xmlns:p14="http://schemas.microsoft.com/office/powerpoint/2010/main" val="1089613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5B6888-5D07-4741-9287-9230482ACB40}" type="datetime1">
              <a:rPr lang="en-US" smtClean="0"/>
              <a:pPr/>
              <a:t>11/27/2025</a:t>
            </a:fld>
            <a:endParaRPr lang="en-US"/>
          </a:p>
        </p:txBody>
      </p:sp>
      <p:sp>
        <p:nvSpPr>
          <p:cNvPr id="6" name="Footer Placeholder 5"/>
          <p:cNvSpPr>
            <a:spLocks noGrp="1"/>
          </p:cNvSpPr>
          <p:nvPr>
            <p:ph type="ftr" sz="quarter" idx="11"/>
          </p:nvPr>
        </p:nvSpPr>
        <p:spPr/>
        <p:txBody>
          <a:bodyPr/>
          <a:lstStyle/>
          <a:p>
            <a:r>
              <a:rPr lang="en-US" smtClean="0"/>
              <a:t>A Naprendszer fizikája</a:t>
            </a:r>
            <a:endParaRPr lang="en-US"/>
          </a:p>
        </p:txBody>
      </p:sp>
      <p:sp>
        <p:nvSpPr>
          <p:cNvPr id="7" name="Slide Number Placeholder 6"/>
          <p:cNvSpPr>
            <a:spLocks noGrp="1"/>
          </p:cNvSpPr>
          <p:nvPr>
            <p:ph type="sldNum" sz="quarter" idx="12"/>
          </p:nvPr>
        </p:nvSpPr>
        <p:spPr/>
        <p:txBody>
          <a:bodyPr/>
          <a:lstStyle/>
          <a:p>
            <a:fld id="{0C756339-03CE-43D4-AB7C-E4FC74614317}" type="slidenum">
              <a:rPr lang="en-US" smtClean="0"/>
              <a:pPr/>
              <a:t>‹#›</a:t>
            </a:fld>
            <a:endParaRPr lang="en-US"/>
          </a:p>
        </p:txBody>
      </p:sp>
    </p:spTree>
    <p:extLst>
      <p:ext uri="{BB962C8B-B14F-4D97-AF65-F5344CB8AC3E}">
        <p14:creationId xmlns:p14="http://schemas.microsoft.com/office/powerpoint/2010/main" val="277257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121173-8D68-46FC-9CA4-3A6F37450932}" type="datetime1">
              <a:rPr lang="en-US" smtClean="0"/>
              <a:pPr/>
              <a:t>11/27/2025</a:t>
            </a:fld>
            <a:endParaRPr lang="en-US"/>
          </a:p>
        </p:txBody>
      </p:sp>
      <p:sp>
        <p:nvSpPr>
          <p:cNvPr id="8" name="Footer Placeholder 7"/>
          <p:cNvSpPr>
            <a:spLocks noGrp="1"/>
          </p:cNvSpPr>
          <p:nvPr>
            <p:ph type="ftr" sz="quarter" idx="11"/>
          </p:nvPr>
        </p:nvSpPr>
        <p:spPr/>
        <p:txBody>
          <a:bodyPr/>
          <a:lstStyle/>
          <a:p>
            <a:r>
              <a:rPr lang="en-US" smtClean="0"/>
              <a:t>A Naprendszer fizikája</a:t>
            </a:r>
            <a:endParaRPr lang="en-US"/>
          </a:p>
        </p:txBody>
      </p:sp>
      <p:sp>
        <p:nvSpPr>
          <p:cNvPr id="9" name="Slide Number Placeholder 8"/>
          <p:cNvSpPr>
            <a:spLocks noGrp="1"/>
          </p:cNvSpPr>
          <p:nvPr>
            <p:ph type="sldNum" sz="quarter" idx="12"/>
          </p:nvPr>
        </p:nvSpPr>
        <p:spPr/>
        <p:txBody>
          <a:bodyPr/>
          <a:lstStyle/>
          <a:p>
            <a:fld id="{0C756339-03CE-43D4-AB7C-E4FC74614317}" type="slidenum">
              <a:rPr lang="en-US" smtClean="0"/>
              <a:pPr/>
              <a:t>‹#›</a:t>
            </a:fld>
            <a:endParaRPr lang="en-US"/>
          </a:p>
        </p:txBody>
      </p:sp>
    </p:spTree>
    <p:extLst>
      <p:ext uri="{BB962C8B-B14F-4D97-AF65-F5344CB8AC3E}">
        <p14:creationId xmlns:p14="http://schemas.microsoft.com/office/powerpoint/2010/main" val="2142741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17E188-247F-43F0-B980-3DC3DF2E31AF}" type="datetime1">
              <a:rPr lang="en-US" smtClean="0"/>
              <a:pPr/>
              <a:t>11/27/2025</a:t>
            </a:fld>
            <a:endParaRPr lang="en-US"/>
          </a:p>
        </p:txBody>
      </p:sp>
      <p:sp>
        <p:nvSpPr>
          <p:cNvPr id="4" name="Footer Placeholder 3"/>
          <p:cNvSpPr>
            <a:spLocks noGrp="1"/>
          </p:cNvSpPr>
          <p:nvPr>
            <p:ph type="ftr" sz="quarter" idx="11"/>
          </p:nvPr>
        </p:nvSpPr>
        <p:spPr/>
        <p:txBody>
          <a:bodyPr/>
          <a:lstStyle/>
          <a:p>
            <a:r>
              <a:rPr lang="en-US" smtClean="0"/>
              <a:t>A Naprendszer fizikája</a:t>
            </a:r>
            <a:endParaRPr lang="en-US"/>
          </a:p>
        </p:txBody>
      </p:sp>
      <p:sp>
        <p:nvSpPr>
          <p:cNvPr id="5" name="Slide Number Placeholder 4"/>
          <p:cNvSpPr>
            <a:spLocks noGrp="1"/>
          </p:cNvSpPr>
          <p:nvPr>
            <p:ph type="sldNum" sz="quarter" idx="12"/>
          </p:nvPr>
        </p:nvSpPr>
        <p:spPr/>
        <p:txBody>
          <a:bodyPr/>
          <a:lstStyle/>
          <a:p>
            <a:fld id="{0C756339-03CE-43D4-AB7C-E4FC74614317}" type="slidenum">
              <a:rPr lang="en-US" smtClean="0"/>
              <a:pPr/>
              <a:t>‹#›</a:t>
            </a:fld>
            <a:endParaRPr lang="en-US"/>
          </a:p>
        </p:txBody>
      </p:sp>
    </p:spTree>
    <p:extLst>
      <p:ext uri="{BB962C8B-B14F-4D97-AF65-F5344CB8AC3E}">
        <p14:creationId xmlns:p14="http://schemas.microsoft.com/office/powerpoint/2010/main" val="108865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652D5-3C60-4212-919E-F9ADE129CF95}" type="datetime1">
              <a:rPr lang="en-US" smtClean="0"/>
              <a:pPr/>
              <a:t>11/27/2025</a:t>
            </a:fld>
            <a:endParaRPr lang="en-US"/>
          </a:p>
        </p:txBody>
      </p:sp>
      <p:sp>
        <p:nvSpPr>
          <p:cNvPr id="3" name="Footer Placeholder 2"/>
          <p:cNvSpPr>
            <a:spLocks noGrp="1"/>
          </p:cNvSpPr>
          <p:nvPr>
            <p:ph type="ftr" sz="quarter" idx="11"/>
          </p:nvPr>
        </p:nvSpPr>
        <p:spPr/>
        <p:txBody>
          <a:bodyPr/>
          <a:lstStyle/>
          <a:p>
            <a:r>
              <a:rPr lang="en-US" smtClean="0"/>
              <a:t>A Naprendszer fizikája</a:t>
            </a:r>
            <a:endParaRPr lang="en-US"/>
          </a:p>
        </p:txBody>
      </p:sp>
      <p:sp>
        <p:nvSpPr>
          <p:cNvPr id="4" name="Slide Number Placeholder 3"/>
          <p:cNvSpPr>
            <a:spLocks noGrp="1"/>
          </p:cNvSpPr>
          <p:nvPr>
            <p:ph type="sldNum" sz="quarter" idx="12"/>
          </p:nvPr>
        </p:nvSpPr>
        <p:spPr/>
        <p:txBody>
          <a:bodyPr/>
          <a:lstStyle/>
          <a:p>
            <a:fld id="{0C756339-03CE-43D4-AB7C-E4FC74614317}" type="slidenum">
              <a:rPr lang="en-US" smtClean="0"/>
              <a:pPr/>
              <a:t>‹#›</a:t>
            </a:fld>
            <a:endParaRPr lang="en-US"/>
          </a:p>
        </p:txBody>
      </p:sp>
    </p:spTree>
    <p:extLst>
      <p:ext uri="{BB962C8B-B14F-4D97-AF65-F5344CB8AC3E}">
        <p14:creationId xmlns:p14="http://schemas.microsoft.com/office/powerpoint/2010/main" val="338723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6C4020-8772-4A73-829C-3C2A38AF5829}" type="datetime1">
              <a:rPr lang="en-US" smtClean="0"/>
              <a:pPr/>
              <a:t>11/27/2025</a:t>
            </a:fld>
            <a:endParaRPr lang="en-US"/>
          </a:p>
        </p:txBody>
      </p:sp>
      <p:sp>
        <p:nvSpPr>
          <p:cNvPr id="6" name="Footer Placeholder 5"/>
          <p:cNvSpPr>
            <a:spLocks noGrp="1"/>
          </p:cNvSpPr>
          <p:nvPr>
            <p:ph type="ftr" sz="quarter" idx="11"/>
          </p:nvPr>
        </p:nvSpPr>
        <p:spPr/>
        <p:txBody>
          <a:bodyPr/>
          <a:lstStyle/>
          <a:p>
            <a:r>
              <a:rPr lang="en-US" smtClean="0"/>
              <a:t>A Naprendszer fizikája</a:t>
            </a:r>
            <a:endParaRPr lang="en-US"/>
          </a:p>
        </p:txBody>
      </p:sp>
      <p:sp>
        <p:nvSpPr>
          <p:cNvPr id="7" name="Slide Number Placeholder 6"/>
          <p:cNvSpPr>
            <a:spLocks noGrp="1"/>
          </p:cNvSpPr>
          <p:nvPr>
            <p:ph type="sldNum" sz="quarter" idx="12"/>
          </p:nvPr>
        </p:nvSpPr>
        <p:spPr/>
        <p:txBody>
          <a:bodyPr/>
          <a:lstStyle/>
          <a:p>
            <a:fld id="{0C756339-03CE-43D4-AB7C-E4FC74614317}" type="slidenum">
              <a:rPr lang="en-US" smtClean="0"/>
              <a:pPr/>
              <a:t>‹#›</a:t>
            </a:fld>
            <a:endParaRPr lang="en-US"/>
          </a:p>
        </p:txBody>
      </p:sp>
    </p:spTree>
    <p:extLst>
      <p:ext uri="{BB962C8B-B14F-4D97-AF65-F5344CB8AC3E}">
        <p14:creationId xmlns:p14="http://schemas.microsoft.com/office/powerpoint/2010/main" val="42726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15F850-E451-4ECA-BA28-67B079E8F81E}" type="datetime1">
              <a:rPr lang="en-US" smtClean="0"/>
              <a:pPr/>
              <a:t>11/27/2025</a:t>
            </a:fld>
            <a:endParaRPr lang="en-US"/>
          </a:p>
        </p:txBody>
      </p:sp>
      <p:sp>
        <p:nvSpPr>
          <p:cNvPr id="6" name="Footer Placeholder 5"/>
          <p:cNvSpPr>
            <a:spLocks noGrp="1"/>
          </p:cNvSpPr>
          <p:nvPr>
            <p:ph type="ftr" sz="quarter" idx="11"/>
          </p:nvPr>
        </p:nvSpPr>
        <p:spPr/>
        <p:txBody>
          <a:bodyPr/>
          <a:lstStyle/>
          <a:p>
            <a:r>
              <a:rPr lang="en-US" smtClean="0"/>
              <a:t>A Naprendszer fizikája</a:t>
            </a:r>
            <a:endParaRPr lang="en-US"/>
          </a:p>
        </p:txBody>
      </p:sp>
      <p:sp>
        <p:nvSpPr>
          <p:cNvPr id="7" name="Slide Number Placeholder 6"/>
          <p:cNvSpPr>
            <a:spLocks noGrp="1"/>
          </p:cNvSpPr>
          <p:nvPr>
            <p:ph type="sldNum" sz="quarter" idx="12"/>
          </p:nvPr>
        </p:nvSpPr>
        <p:spPr/>
        <p:txBody>
          <a:bodyPr/>
          <a:lstStyle/>
          <a:p>
            <a:fld id="{0C756339-03CE-43D4-AB7C-E4FC74614317}" type="slidenum">
              <a:rPr lang="en-US" smtClean="0"/>
              <a:pPr/>
              <a:t>‹#›</a:t>
            </a:fld>
            <a:endParaRPr lang="en-US"/>
          </a:p>
        </p:txBody>
      </p:sp>
    </p:spTree>
    <p:extLst>
      <p:ext uri="{BB962C8B-B14F-4D97-AF65-F5344CB8AC3E}">
        <p14:creationId xmlns:p14="http://schemas.microsoft.com/office/powerpoint/2010/main" val="95297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7D77B-1F5C-4B20-8315-F985B16CCEB2}" type="datetime1">
              <a:rPr lang="en-US" smtClean="0"/>
              <a:pPr/>
              <a:t>11/27/2025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 Naprendszer fizikája</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56339-03CE-43D4-AB7C-E4FC74614317}" type="slidenum">
              <a:rPr lang="en-US" smtClean="0"/>
              <a:pPr/>
              <a:t>‹#›</a:t>
            </a:fld>
            <a:endParaRPr lang="en-US"/>
          </a:p>
        </p:txBody>
      </p:sp>
    </p:spTree>
    <p:extLst>
      <p:ext uri="{BB962C8B-B14F-4D97-AF65-F5344CB8AC3E}">
        <p14:creationId xmlns:p14="http://schemas.microsoft.com/office/powerpoint/2010/main" val="1020894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7D77B-1F5C-4B20-8315-F985B16CCEB2}" type="datetime1">
              <a:rPr lang="en-US" smtClean="0">
                <a:solidFill>
                  <a:prstClr val="black">
                    <a:tint val="75000"/>
                  </a:prstClr>
                </a:solidFill>
              </a:rPr>
              <a:pPr/>
              <a:t>11/27/2025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A Naprendszer fizikája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56339-03CE-43D4-AB7C-E4FC746143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51125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oleObject" Target="../embeddings/oleObject7.bin"/><Relationship Id="rId18" Type="http://schemas.openxmlformats.org/officeDocument/2006/relationships/image" Target="../media/image44.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41.wmf"/><Relationship Id="rId17" Type="http://schemas.openxmlformats.org/officeDocument/2006/relationships/oleObject" Target="../embeddings/oleObject9.bin"/><Relationship Id="rId2" Type="http://schemas.openxmlformats.org/officeDocument/2006/relationships/slideLayout" Target="../slideLayouts/slideLayout18.xml"/><Relationship Id="rId16" Type="http://schemas.openxmlformats.org/officeDocument/2006/relationships/image" Target="../media/image43.wmf"/><Relationship Id="rId20" Type="http://schemas.openxmlformats.org/officeDocument/2006/relationships/image" Target="../media/image45.wmf"/><Relationship Id="rId1" Type="http://schemas.openxmlformats.org/officeDocument/2006/relationships/vmlDrawing" Target="../drawings/vmlDrawing2.vml"/><Relationship Id="rId6" Type="http://schemas.openxmlformats.org/officeDocument/2006/relationships/image" Target="../media/image38.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40.wmf"/><Relationship Id="rId19" Type="http://schemas.openxmlformats.org/officeDocument/2006/relationships/oleObject" Target="../embeddings/oleObject10.bin"/><Relationship Id="rId4" Type="http://schemas.openxmlformats.org/officeDocument/2006/relationships/image" Target="../media/image37.wmf"/><Relationship Id="rId9" Type="http://schemas.openxmlformats.org/officeDocument/2006/relationships/oleObject" Target="../embeddings/oleObject5.bin"/><Relationship Id="rId14" Type="http://schemas.openxmlformats.org/officeDocument/2006/relationships/image" Target="../media/image42.wmf"/></Relationships>
</file>

<file path=ppt/slides/_rels/slide21.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oleObject" Target="../embeddings/oleObject16.bin"/><Relationship Id="rId18" Type="http://schemas.openxmlformats.org/officeDocument/2006/relationships/image" Target="../media/image37.wmf"/><Relationship Id="rId26" Type="http://schemas.openxmlformats.org/officeDocument/2006/relationships/image" Target="../media/image56.wmf"/><Relationship Id="rId3" Type="http://schemas.openxmlformats.org/officeDocument/2006/relationships/oleObject" Target="../embeddings/oleObject11.bin"/><Relationship Id="rId21" Type="http://schemas.openxmlformats.org/officeDocument/2006/relationships/oleObject" Target="../embeddings/oleObject20.bin"/><Relationship Id="rId7" Type="http://schemas.openxmlformats.org/officeDocument/2006/relationships/oleObject" Target="../embeddings/oleObject13.bin"/><Relationship Id="rId12" Type="http://schemas.openxmlformats.org/officeDocument/2006/relationships/image" Target="../media/image50.wmf"/><Relationship Id="rId17" Type="http://schemas.openxmlformats.org/officeDocument/2006/relationships/oleObject" Target="../embeddings/oleObject18.bin"/><Relationship Id="rId25" Type="http://schemas.openxmlformats.org/officeDocument/2006/relationships/oleObject" Target="../embeddings/oleObject22.bin"/><Relationship Id="rId2" Type="http://schemas.openxmlformats.org/officeDocument/2006/relationships/slideLayout" Target="../slideLayouts/slideLayout18.xml"/><Relationship Id="rId16" Type="http://schemas.openxmlformats.org/officeDocument/2006/relationships/image" Target="../media/image52.wmf"/><Relationship Id="rId20" Type="http://schemas.openxmlformats.org/officeDocument/2006/relationships/image" Target="../media/image53.wmf"/><Relationship Id="rId1" Type="http://schemas.openxmlformats.org/officeDocument/2006/relationships/vmlDrawing" Target="../drawings/vmlDrawing3.vml"/><Relationship Id="rId6" Type="http://schemas.openxmlformats.org/officeDocument/2006/relationships/image" Target="../media/image47.wmf"/><Relationship Id="rId11" Type="http://schemas.openxmlformats.org/officeDocument/2006/relationships/oleObject" Target="../embeddings/oleObject15.bin"/><Relationship Id="rId24" Type="http://schemas.openxmlformats.org/officeDocument/2006/relationships/image" Target="../media/image55.wmf"/><Relationship Id="rId5" Type="http://schemas.openxmlformats.org/officeDocument/2006/relationships/oleObject" Target="../embeddings/oleObject12.bin"/><Relationship Id="rId15" Type="http://schemas.openxmlformats.org/officeDocument/2006/relationships/oleObject" Target="../embeddings/oleObject17.bin"/><Relationship Id="rId23" Type="http://schemas.openxmlformats.org/officeDocument/2006/relationships/oleObject" Target="../embeddings/oleObject21.bin"/><Relationship Id="rId10" Type="http://schemas.openxmlformats.org/officeDocument/2006/relationships/image" Target="../media/image49.wmf"/><Relationship Id="rId19" Type="http://schemas.openxmlformats.org/officeDocument/2006/relationships/oleObject" Target="../embeddings/oleObject19.bin"/><Relationship Id="rId4" Type="http://schemas.openxmlformats.org/officeDocument/2006/relationships/image" Target="../media/image46.wmf"/><Relationship Id="rId9" Type="http://schemas.openxmlformats.org/officeDocument/2006/relationships/oleObject" Target="../embeddings/oleObject14.bin"/><Relationship Id="rId14" Type="http://schemas.openxmlformats.org/officeDocument/2006/relationships/image" Target="../media/image51.wmf"/><Relationship Id="rId22" Type="http://schemas.openxmlformats.org/officeDocument/2006/relationships/image" Target="../media/image54.wmf"/></Relationships>
</file>

<file path=ppt/slides/_rels/slide22.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oleObject" Target="../embeddings/oleObject28.bin"/><Relationship Id="rId18" Type="http://schemas.openxmlformats.org/officeDocument/2006/relationships/image" Target="../media/image61.w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58.wmf"/><Relationship Id="rId17" Type="http://schemas.openxmlformats.org/officeDocument/2006/relationships/oleObject" Target="../embeddings/oleObject30.bin"/><Relationship Id="rId2" Type="http://schemas.openxmlformats.org/officeDocument/2006/relationships/slideLayout" Target="../slideLayouts/slideLayout18.xml"/><Relationship Id="rId16" Type="http://schemas.openxmlformats.org/officeDocument/2006/relationships/image" Target="../media/image60.wmf"/><Relationship Id="rId1" Type="http://schemas.openxmlformats.org/officeDocument/2006/relationships/vmlDrawing" Target="../drawings/vmlDrawing4.vml"/><Relationship Id="rId6" Type="http://schemas.openxmlformats.org/officeDocument/2006/relationships/image" Target="../media/image50.w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oleObject" Target="../embeddings/oleObject29.bin"/><Relationship Id="rId10" Type="http://schemas.openxmlformats.org/officeDocument/2006/relationships/image" Target="../media/image57.wmf"/><Relationship Id="rId4" Type="http://schemas.openxmlformats.org/officeDocument/2006/relationships/image" Target="../media/image51.wmf"/><Relationship Id="rId9" Type="http://schemas.openxmlformats.org/officeDocument/2006/relationships/oleObject" Target="../embeddings/oleObject26.bin"/><Relationship Id="rId14" Type="http://schemas.openxmlformats.org/officeDocument/2006/relationships/image" Target="../media/image59.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image" Target="../media/image63.wmf"/><Relationship Id="rId7" Type="http://schemas.openxmlformats.org/officeDocument/2006/relationships/image" Target="../media/image62.wmf"/><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oleObject" Target="../embeddings/oleObject32.bin"/><Relationship Id="rId5" Type="http://schemas.openxmlformats.org/officeDocument/2006/relationships/image" Target="../media/image59.wmf"/><Relationship Id="rId10" Type="http://schemas.openxmlformats.org/officeDocument/2006/relationships/image" Target="../media/image64.jpeg"/><Relationship Id="rId4" Type="http://schemas.openxmlformats.org/officeDocument/2006/relationships/oleObject" Target="../embeddings/oleObject31.bin"/><Relationship Id="rId9" Type="http://schemas.openxmlformats.org/officeDocument/2006/relationships/image" Target="../media/image58.wmf"/></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59.wmf"/><Relationship Id="rId3" Type="http://schemas.openxmlformats.org/officeDocument/2006/relationships/image" Target="../media/image70.wmf"/><Relationship Id="rId7" Type="http://schemas.openxmlformats.org/officeDocument/2006/relationships/image" Target="../media/image67.wmf"/><Relationship Id="rId12" Type="http://schemas.openxmlformats.org/officeDocument/2006/relationships/oleObject" Target="../embeddings/oleObject38.bin"/><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oleObject" Target="../embeddings/oleObject35.bin"/><Relationship Id="rId11" Type="http://schemas.openxmlformats.org/officeDocument/2006/relationships/image" Target="../media/image69.wmf"/><Relationship Id="rId5" Type="http://schemas.openxmlformats.org/officeDocument/2006/relationships/image" Target="../media/image66.wmf"/><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68.wmf"/><Relationship Id="rId14" Type="http://schemas.openxmlformats.org/officeDocument/2006/relationships/image" Target="../media/image71.wmf"/></Relationships>
</file>

<file path=ppt/slides/_rels/slide26.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3.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6.png"/><Relationship Id="rId2" Type="http://schemas.openxmlformats.org/officeDocument/2006/relationships/video" Target="file:///C:\Geza\Edu\SST_spotclose.mov" TargetMode="External"/><Relationship Id="rId1" Type="http://schemas.microsoft.com/office/2007/relationships/media" Target="file:///C:\Geza\Edu\SST_spotclose.mov" TargetMode="External"/><Relationship Id="rId6" Type="http://schemas.openxmlformats.org/officeDocument/2006/relationships/image" Target="../media/image75.wmf"/><Relationship Id="rId5" Type="http://schemas.openxmlformats.org/officeDocument/2006/relationships/image" Target="../media/image74.wmf"/><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8.xml"/><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84.wmf"/><Relationship Id="rId4" Type="http://schemas.openxmlformats.org/officeDocument/2006/relationships/image" Target="../media/image83.w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C:\Geza\Edu\dynamo.wmv" TargetMode="External"/><Relationship Id="rId1" Type="http://schemas.microsoft.com/office/2007/relationships/media" Target="file:///C:\Geza\Edu\dynamo.wmv" TargetMode="External"/><Relationship Id="rId5" Type="http://schemas.openxmlformats.org/officeDocument/2006/relationships/image" Target="../media/image86.png"/><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00.png"/><Relationship Id="rId5" Type="http://schemas.openxmlformats.org/officeDocument/2006/relationships/image" Target="../media/image99.wmf"/><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107.wmf"/><Relationship Id="rId18" Type="http://schemas.openxmlformats.org/officeDocument/2006/relationships/oleObject" Target="../embeddings/oleObject46.bin"/><Relationship Id="rId3" Type="http://schemas.openxmlformats.org/officeDocument/2006/relationships/image" Target="../media/image111.wmf"/><Relationship Id="rId7" Type="http://schemas.openxmlformats.org/officeDocument/2006/relationships/image" Target="../media/image104.wmf"/><Relationship Id="rId12" Type="http://schemas.openxmlformats.org/officeDocument/2006/relationships/oleObject" Target="../embeddings/oleObject43.bin"/><Relationship Id="rId17" Type="http://schemas.openxmlformats.org/officeDocument/2006/relationships/image" Target="../media/image109.wmf"/><Relationship Id="rId2" Type="http://schemas.openxmlformats.org/officeDocument/2006/relationships/slideLayout" Target="../slideLayouts/slideLayout18.xml"/><Relationship Id="rId16" Type="http://schemas.openxmlformats.org/officeDocument/2006/relationships/oleObject" Target="../embeddings/oleObject45.bin"/><Relationship Id="rId1" Type="http://schemas.openxmlformats.org/officeDocument/2006/relationships/vmlDrawing" Target="../drawings/vmlDrawing7.vml"/><Relationship Id="rId6" Type="http://schemas.openxmlformats.org/officeDocument/2006/relationships/oleObject" Target="../embeddings/oleObject40.bin"/><Relationship Id="rId11" Type="http://schemas.openxmlformats.org/officeDocument/2006/relationships/image" Target="../media/image106.wmf"/><Relationship Id="rId5" Type="http://schemas.openxmlformats.org/officeDocument/2006/relationships/image" Target="../media/image103.wmf"/><Relationship Id="rId15" Type="http://schemas.openxmlformats.org/officeDocument/2006/relationships/image" Target="../media/image108.wmf"/><Relationship Id="rId10" Type="http://schemas.openxmlformats.org/officeDocument/2006/relationships/oleObject" Target="../embeddings/oleObject42.bin"/><Relationship Id="rId19" Type="http://schemas.openxmlformats.org/officeDocument/2006/relationships/image" Target="../media/image110.wmf"/><Relationship Id="rId4" Type="http://schemas.openxmlformats.org/officeDocument/2006/relationships/oleObject" Target="../embeddings/oleObject39.bin"/><Relationship Id="rId9" Type="http://schemas.openxmlformats.org/officeDocument/2006/relationships/image" Target="../media/image105.wmf"/><Relationship Id="rId14" Type="http://schemas.openxmlformats.org/officeDocument/2006/relationships/oleObject" Target="../embeddings/oleObject44.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7.bin"/><Relationship Id="rId7" Type="http://schemas.openxmlformats.org/officeDocument/2006/relationships/image" Target="../media/image115.jpeg"/><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wmf"/></Relationships>
</file>

<file path=ppt/slides/_rels/slide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96.png"/><Relationship Id="rId1" Type="http://schemas.openxmlformats.org/officeDocument/2006/relationships/slideLayout" Target="../slideLayouts/slideLayout18.xml"/><Relationship Id="rId4" Type="http://schemas.openxmlformats.org/officeDocument/2006/relationships/image" Target="../media/image117.jpeg"/></Relationships>
</file>

<file path=ppt/slides/_rels/slide44.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37.png"/><Relationship Id="rId5" Type="http://schemas.openxmlformats.org/officeDocument/2006/relationships/image" Target="../media/image136.wmf"/><Relationship Id="rId4" Type="http://schemas.openxmlformats.org/officeDocument/2006/relationships/oleObject" Target="../embeddings/oleObject48.bin"/></Relationships>
</file>

<file path=ppt/slides/_rels/slide6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1.jpg"/></Relationships>
</file>

<file path=ppt/slides/_rels/slide65.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44.jpe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5.emf"/></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7.jp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Naprendszer"/>
          <p:cNvPicPr>
            <a:picLocks noChangeAspect="1" noChangeArrowheads="1"/>
          </p:cNvPicPr>
          <p:nvPr/>
        </p:nvPicPr>
        <p:blipFill>
          <a:blip r:embed="rId2"/>
          <a:srcRect/>
          <a:stretch>
            <a:fillRect/>
          </a:stretch>
        </p:blipFill>
        <p:spPr bwMode="auto">
          <a:xfrm>
            <a:off x="0" y="838200"/>
            <a:ext cx="9144000" cy="5911851"/>
          </a:xfrm>
          <a:prstGeom prst="rect">
            <a:avLst/>
          </a:prstGeom>
          <a:noFill/>
          <a:ln w="9525">
            <a:noFill/>
            <a:miter lim="800000"/>
            <a:headEnd/>
            <a:tailEnd/>
          </a:ln>
        </p:spPr>
      </p:pic>
      <p:sp>
        <p:nvSpPr>
          <p:cNvPr id="11267" name="Rectangle 2"/>
          <p:cNvSpPr>
            <a:spLocks noChangeArrowheads="1"/>
          </p:cNvSpPr>
          <p:nvPr/>
        </p:nvSpPr>
        <p:spPr bwMode="auto">
          <a:xfrm>
            <a:off x="1371600" y="404813"/>
            <a:ext cx="7772400" cy="1079500"/>
          </a:xfrm>
          <a:prstGeom prst="rect">
            <a:avLst/>
          </a:prstGeom>
          <a:noFill/>
          <a:ln w="9525">
            <a:noFill/>
            <a:miter lim="800000"/>
            <a:headEnd/>
            <a:tailEnd/>
          </a:ln>
        </p:spPr>
        <p:txBody>
          <a:bodyPr anchor="ctr"/>
          <a:lstStyle/>
          <a:p>
            <a:pPr algn="ctr"/>
            <a:r>
              <a:rPr lang="hu-HU" altLang="hu-HU" sz="3200" dirty="0">
                <a:solidFill>
                  <a:srgbClr val="FFFF00"/>
                </a:solidFill>
              </a:rPr>
              <a:t>A NAPRENDSZER FIZIKÁJA</a:t>
            </a:r>
            <a:br>
              <a:rPr lang="hu-HU" altLang="hu-HU" sz="3200" dirty="0">
                <a:solidFill>
                  <a:srgbClr val="FFFF00"/>
                </a:solidFill>
              </a:rPr>
            </a:br>
            <a:r>
              <a:rPr lang="hu-HU" altLang="hu-HU" sz="3200" dirty="0" smtClean="0">
                <a:solidFill>
                  <a:srgbClr val="FFFF00"/>
                </a:solidFill>
              </a:rPr>
              <a:t>2025</a:t>
            </a:r>
            <a:endParaRPr lang="en-US" altLang="hu-HU" sz="3200" dirty="0">
              <a:solidFill>
                <a:schemeClr val="tx2"/>
              </a:solidFill>
            </a:endParaRPr>
          </a:p>
        </p:txBody>
      </p:sp>
      <p:sp>
        <p:nvSpPr>
          <p:cNvPr id="11269" name="Rectangle 8"/>
          <p:cNvSpPr>
            <a:spLocks noChangeArrowheads="1"/>
          </p:cNvSpPr>
          <p:nvPr/>
        </p:nvSpPr>
        <p:spPr bwMode="auto">
          <a:xfrm>
            <a:off x="6324600" y="4724400"/>
            <a:ext cx="1350754" cy="400110"/>
          </a:xfrm>
          <a:prstGeom prst="rect">
            <a:avLst/>
          </a:prstGeom>
          <a:noFill/>
          <a:ln w="9525">
            <a:noFill/>
            <a:miter lim="800000"/>
            <a:headEnd/>
            <a:tailEnd/>
          </a:ln>
        </p:spPr>
        <p:txBody>
          <a:bodyPr wrap="none" anchor="ctr">
            <a:spAutoFit/>
          </a:bodyPr>
          <a:lstStyle/>
          <a:p>
            <a:pPr algn="ctr"/>
            <a:r>
              <a:rPr lang="hu-HU" sz="2000" b="1" dirty="0" smtClean="0">
                <a:solidFill>
                  <a:srgbClr val="FFFF00"/>
                </a:solidFill>
              </a:rPr>
              <a:t>Erdős Géza</a:t>
            </a:r>
            <a:endParaRPr lang="en-US" sz="2000" dirty="0">
              <a:solidFill>
                <a:srgbClr val="FFFF00"/>
              </a:solidFill>
            </a:endParaRPr>
          </a:p>
        </p:txBody>
      </p:sp>
      <p:pic>
        <p:nvPicPr>
          <p:cNvPr id="11270" name="Picture 10" descr="Wigner logo"/>
          <p:cNvPicPr>
            <a:picLocks noChangeAspect="1" noChangeArrowheads="1"/>
          </p:cNvPicPr>
          <p:nvPr/>
        </p:nvPicPr>
        <p:blipFill>
          <a:blip r:embed="rId3"/>
          <a:srcRect/>
          <a:stretch>
            <a:fillRect/>
          </a:stretch>
        </p:blipFill>
        <p:spPr bwMode="auto">
          <a:xfrm>
            <a:off x="71438" y="2205038"/>
            <a:ext cx="1763712" cy="649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068638"/>
            <a:ext cx="784860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735013" y="423863"/>
            <a:ext cx="79406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GB" altLang="hu-HU" sz="2000" b="1">
                <a:solidFill>
                  <a:schemeClr val="accent2"/>
                </a:solidFill>
                <a:latin typeface="Arial" panose="020B0604020202020204" pitchFamily="34" charset="0"/>
                <a:cs typeface="Arial" panose="020B0604020202020204" pitchFamily="34" charset="0"/>
              </a:rPr>
              <a:t>The Maunder minimum</a:t>
            </a:r>
            <a:endParaRPr lang="en-GB" altLang="hu-HU">
              <a:solidFill>
                <a:schemeClr val="accent2"/>
              </a:solidFill>
              <a:latin typeface="Arial" panose="020B0604020202020204" pitchFamily="34" charset="0"/>
              <a:cs typeface="Arial" panose="020B0604020202020204" pitchFamily="34" charset="0"/>
            </a:endParaRPr>
          </a:p>
          <a:p>
            <a:pPr eaLnBrk="1" hangingPunct="1">
              <a:spcBef>
                <a:spcPct val="50000"/>
              </a:spcBef>
              <a:buFontTx/>
              <a:buChar char="•"/>
            </a:pPr>
            <a:r>
              <a:rPr lang="en-GB" altLang="hu-HU" sz="1600">
                <a:solidFill>
                  <a:schemeClr val="accent2"/>
                </a:solidFill>
                <a:latin typeface="Arial" panose="020B0604020202020204" pitchFamily="34" charset="0"/>
                <a:cs typeface="Arial" panose="020B0604020202020204" pitchFamily="34" charset="0"/>
              </a:rPr>
              <a:t>Sunspots are not always reliable – they can “miss out” several cycles</a:t>
            </a:r>
          </a:p>
          <a:p>
            <a:pPr eaLnBrk="1" hangingPunct="1">
              <a:spcBef>
                <a:spcPct val="50000"/>
              </a:spcBef>
              <a:buFontTx/>
              <a:buChar char="•"/>
            </a:pPr>
            <a:r>
              <a:rPr lang="en-GB" altLang="hu-HU" sz="1600">
                <a:solidFill>
                  <a:schemeClr val="accent2"/>
                </a:solidFill>
                <a:latin typeface="Arial" panose="020B0604020202020204" pitchFamily="34" charset="0"/>
                <a:cs typeface="Arial" panose="020B0604020202020204" pitchFamily="34" charset="0"/>
              </a:rPr>
              <a:t>From about 1645 to 1715, there were very few sunspots</a:t>
            </a:r>
          </a:p>
          <a:p>
            <a:pPr eaLnBrk="1" hangingPunct="1">
              <a:spcBef>
                <a:spcPct val="50000"/>
              </a:spcBef>
              <a:buFontTx/>
              <a:buChar char="•"/>
            </a:pPr>
            <a:r>
              <a:rPr lang="en-GB" altLang="hu-HU" sz="1600">
                <a:solidFill>
                  <a:schemeClr val="accent2"/>
                </a:solidFill>
                <a:latin typeface="Arial" panose="020B0604020202020204" pitchFamily="34" charset="0"/>
                <a:cs typeface="Arial" panose="020B0604020202020204" pitchFamily="34" charset="0"/>
              </a:rPr>
              <a:t>Apparently, the period of missing sunspots was accompanied by a cold climate episode</a:t>
            </a:r>
          </a:p>
          <a:p>
            <a:pPr eaLnBrk="1" hangingPunct="1">
              <a:spcBef>
                <a:spcPct val="50000"/>
              </a:spcBef>
              <a:buFontTx/>
              <a:buChar char="•"/>
            </a:pPr>
            <a:r>
              <a:rPr lang="en-GB" altLang="hu-HU" sz="1600">
                <a:solidFill>
                  <a:schemeClr val="accent2"/>
                </a:solidFill>
                <a:latin typeface="Arial" panose="020B0604020202020204" pitchFamily="34" charset="0"/>
                <a:cs typeface="Arial" panose="020B0604020202020204" pitchFamily="34" charset="0"/>
              </a:rPr>
              <a:t>Using daring statistical evidence, the ~11 year cycle persisted through the Maunder minimum</a:t>
            </a:r>
          </a:p>
        </p:txBody>
      </p:sp>
    </p:spTree>
    <p:extLst>
      <p:ext uri="{BB962C8B-B14F-4D97-AF65-F5344CB8AC3E}">
        <p14:creationId xmlns:p14="http://schemas.microsoft.com/office/powerpoint/2010/main" val="131235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1882775" y="323850"/>
            <a:ext cx="5378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3200">
                <a:solidFill>
                  <a:schemeClr val="accent2"/>
                </a:solidFill>
              </a:rPr>
              <a:t>Napfoltciklus és a földi időjárás</a:t>
            </a:r>
          </a:p>
        </p:txBody>
      </p:sp>
      <p:pic>
        <p:nvPicPr>
          <p:cNvPr id="19459" name="Picture 5" descr="ssn_year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3654425"/>
            <a:ext cx="86296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0" descr="wska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6975" y="1628775"/>
            <a:ext cx="27432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3" name="Text Box 11"/>
          <p:cNvSpPr txBox="1">
            <a:spLocks noChangeArrowheads="1"/>
          </p:cNvSpPr>
          <p:nvPr/>
        </p:nvSpPr>
        <p:spPr bwMode="auto">
          <a:xfrm>
            <a:off x="1557338" y="4419600"/>
            <a:ext cx="195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hu-HU" altLang="hu-HU">
                <a:solidFill>
                  <a:schemeClr val="accent2"/>
                </a:solidFill>
              </a:rPr>
              <a:t>„Kis jégkorszak”</a:t>
            </a:r>
          </a:p>
          <a:p>
            <a:pPr algn="ctr" eaLnBrk="1" hangingPunct="1"/>
            <a:r>
              <a:rPr lang="hu-HU" altLang="hu-HU">
                <a:solidFill>
                  <a:schemeClr val="accent2"/>
                </a:solidFill>
              </a:rPr>
              <a:t>Maunder minimum</a:t>
            </a:r>
          </a:p>
        </p:txBody>
      </p:sp>
    </p:spTree>
    <p:extLst>
      <p:ext uri="{BB962C8B-B14F-4D97-AF65-F5344CB8AC3E}">
        <p14:creationId xmlns:p14="http://schemas.microsoft.com/office/powerpoint/2010/main" val="2762850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74762"/>
                                        </p:tgtEl>
                                        <p:attrNameLst>
                                          <p:attrName>style.visibility</p:attrName>
                                        </p:attrNameLst>
                                      </p:cBhvr>
                                      <p:to>
                                        <p:strVal val="visible"/>
                                      </p:to>
                                    </p:set>
                                    <p:anim calcmode="lin" valueType="num">
                                      <p:cBhvr additive="base">
                                        <p:cTn id="7" dur="1000" fill="hold"/>
                                        <p:tgtEl>
                                          <p:spTgt spid="74762"/>
                                        </p:tgtEl>
                                        <p:attrNameLst>
                                          <p:attrName>ppt_x</p:attrName>
                                        </p:attrNameLst>
                                      </p:cBhvr>
                                      <p:tavLst>
                                        <p:tav tm="0">
                                          <p:val>
                                            <p:strVal val="#ppt_x"/>
                                          </p:val>
                                        </p:tav>
                                        <p:tav tm="100000">
                                          <p:val>
                                            <p:strVal val="#ppt_x"/>
                                          </p:val>
                                        </p:tav>
                                      </p:tavLst>
                                    </p:anim>
                                    <p:anim calcmode="lin" valueType="num">
                                      <p:cBhvr additive="base">
                                        <p:cTn id="8" dur="1000" fill="hold"/>
                                        <p:tgtEl>
                                          <p:spTgt spid="7476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4763"/>
                                        </p:tgtEl>
                                        <p:attrNameLst>
                                          <p:attrName>style.visibility</p:attrName>
                                        </p:attrNameLst>
                                      </p:cBhvr>
                                      <p:to>
                                        <p:strVal val="visible"/>
                                      </p:to>
                                    </p:set>
                                    <p:anim calcmode="lin" valueType="num">
                                      <p:cBhvr additive="base">
                                        <p:cTn id="11" dur="1000" fill="hold"/>
                                        <p:tgtEl>
                                          <p:spTgt spid="74763"/>
                                        </p:tgtEl>
                                        <p:attrNameLst>
                                          <p:attrName>ppt_x</p:attrName>
                                        </p:attrNameLst>
                                      </p:cBhvr>
                                      <p:tavLst>
                                        <p:tav tm="0">
                                          <p:val>
                                            <p:strVal val="#ppt_x"/>
                                          </p:val>
                                        </p:tav>
                                        <p:tav tm="100000">
                                          <p:val>
                                            <p:strVal val="#ppt_x"/>
                                          </p:val>
                                        </p:tav>
                                      </p:tavLst>
                                    </p:anim>
                                    <p:anim calcmode="lin" valueType="num">
                                      <p:cBhvr additive="base">
                                        <p:cTn id="12" dur="1000" fill="hold"/>
                                        <p:tgtEl>
                                          <p:spTgt spid="747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265488" y="368300"/>
            <a:ext cx="26130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3200">
                <a:solidFill>
                  <a:schemeClr val="accent2"/>
                </a:solidFill>
              </a:rPr>
              <a:t>Kis jégkorszak</a:t>
            </a:r>
          </a:p>
        </p:txBody>
      </p:sp>
      <p:sp>
        <p:nvSpPr>
          <p:cNvPr id="20483" name="Text Box 5"/>
          <p:cNvSpPr txBox="1">
            <a:spLocks noChangeArrowheads="1"/>
          </p:cNvSpPr>
          <p:nvPr/>
        </p:nvSpPr>
        <p:spPr bwMode="auto">
          <a:xfrm>
            <a:off x="206375" y="1268413"/>
            <a:ext cx="37497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dirty="0">
                <a:solidFill>
                  <a:schemeClr val="accent2"/>
                </a:solidFill>
              </a:rPr>
              <a:t>Befagyott csatornák Hollandiában</a:t>
            </a:r>
          </a:p>
          <a:p>
            <a:pPr eaLnBrk="1" hangingPunct="1"/>
            <a:r>
              <a:rPr lang="hu-HU" altLang="hu-HU" dirty="0">
                <a:solidFill>
                  <a:schemeClr val="accent2"/>
                </a:solidFill>
              </a:rPr>
              <a:t>Heringhalászat: Norvégia </a:t>
            </a:r>
            <a:r>
              <a:rPr lang="hu-HU" altLang="hu-HU" dirty="0">
                <a:solidFill>
                  <a:schemeClr val="accent2"/>
                </a:solidFill>
                <a:cs typeface="Times New Roman" panose="02020603050405020304" pitchFamily="18" charset="0"/>
              </a:rPr>
              <a:t>→Hollandia</a:t>
            </a:r>
          </a:p>
          <a:p>
            <a:pPr eaLnBrk="1" hangingPunct="1"/>
            <a:r>
              <a:rPr lang="hu-HU" altLang="hu-HU" dirty="0">
                <a:solidFill>
                  <a:schemeClr val="accent2"/>
                </a:solidFill>
                <a:cs typeface="Times New Roman" panose="02020603050405020304" pitchFamily="18" charset="0"/>
              </a:rPr>
              <a:t>Stradivari (1643-1737) </a:t>
            </a:r>
            <a:r>
              <a:rPr lang="hu-HU" altLang="hu-HU" dirty="0" smtClean="0">
                <a:solidFill>
                  <a:schemeClr val="accent2"/>
                </a:solidFill>
                <a:cs typeface="Times New Roman" panose="02020603050405020304" pitchFamily="18" charset="0"/>
              </a:rPr>
              <a:t>hegedű</a:t>
            </a:r>
            <a:endParaRPr lang="hu-HU" altLang="hu-HU" dirty="0">
              <a:solidFill>
                <a:schemeClr val="accent2"/>
              </a:solidFill>
              <a:cs typeface="Times New Roman" panose="02020603050405020304" pitchFamily="18" charset="0"/>
            </a:endParaRPr>
          </a:p>
        </p:txBody>
      </p:sp>
      <p:pic>
        <p:nvPicPr>
          <p:cNvPr id="20484" name="Picture 6" descr="Temp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25" y="2393950"/>
            <a:ext cx="57150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7"/>
          <p:cNvSpPr txBox="1">
            <a:spLocks noChangeArrowheads="1"/>
          </p:cNvSpPr>
          <p:nvPr/>
        </p:nvSpPr>
        <p:spPr bwMode="auto">
          <a:xfrm>
            <a:off x="158750" y="3411538"/>
            <a:ext cx="24987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1600">
                <a:solidFill>
                  <a:schemeClr val="accent2"/>
                </a:solidFill>
              </a:rPr>
              <a:t>Fák évgyűrűi</a:t>
            </a:r>
          </a:p>
          <a:p>
            <a:pPr eaLnBrk="1" hangingPunct="1"/>
            <a:r>
              <a:rPr lang="hu-HU" altLang="hu-HU" sz="1600">
                <a:solidFill>
                  <a:schemeClr val="accent2"/>
                </a:solidFill>
              </a:rPr>
              <a:t>Antarktiszi jégminták</a:t>
            </a:r>
          </a:p>
          <a:p>
            <a:pPr eaLnBrk="1" hangingPunct="1"/>
            <a:r>
              <a:rPr lang="hu-HU" altLang="hu-HU" sz="1600">
                <a:solidFill>
                  <a:schemeClr val="accent2"/>
                </a:solidFill>
              </a:rPr>
              <a:t>O</a:t>
            </a:r>
            <a:r>
              <a:rPr lang="hu-HU" altLang="hu-HU" sz="1600" baseline="30000">
                <a:solidFill>
                  <a:schemeClr val="accent2"/>
                </a:solidFill>
              </a:rPr>
              <a:t>16</a:t>
            </a:r>
            <a:r>
              <a:rPr lang="hu-HU" altLang="hu-HU" sz="1600">
                <a:solidFill>
                  <a:schemeClr val="accent2"/>
                </a:solidFill>
              </a:rPr>
              <a:t>/O</a:t>
            </a:r>
            <a:r>
              <a:rPr lang="hu-HU" altLang="hu-HU" sz="1600" baseline="30000">
                <a:solidFill>
                  <a:schemeClr val="accent2"/>
                </a:solidFill>
              </a:rPr>
              <a:t>18</a:t>
            </a:r>
            <a:r>
              <a:rPr lang="hu-HU" altLang="hu-HU" sz="1600">
                <a:solidFill>
                  <a:schemeClr val="accent2"/>
                </a:solidFill>
              </a:rPr>
              <a:t> arány:</a:t>
            </a:r>
          </a:p>
          <a:p>
            <a:pPr eaLnBrk="1" hangingPunct="1"/>
            <a:r>
              <a:rPr lang="hu-HU" altLang="hu-HU" sz="1600">
                <a:solidFill>
                  <a:schemeClr val="accent2"/>
                </a:solidFill>
              </a:rPr>
              <a:t>O</a:t>
            </a:r>
            <a:r>
              <a:rPr lang="hu-HU" altLang="hu-HU" sz="1600" baseline="30000">
                <a:solidFill>
                  <a:schemeClr val="accent2"/>
                </a:solidFill>
              </a:rPr>
              <a:t>16</a:t>
            </a:r>
            <a:r>
              <a:rPr lang="hu-HU" altLang="hu-HU" sz="1600">
                <a:solidFill>
                  <a:schemeClr val="accent2"/>
                </a:solidFill>
              </a:rPr>
              <a:t> könnyebben párolog</a:t>
            </a:r>
          </a:p>
          <a:p>
            <a:pPr eaLnBrk="1" hangingPunct="1"/>
            <a:r>
              <a:rPr lang="hu-HU" altLang="hu-HU" sz="1600">
                <a:solidFill>
                  <a:schemeClr val="accent2"/>
                </a:solidFill>
              </a:rPr>
              <a:t>O</a:t>
            </a:r>
            <a:r>
              <a:rPr lang="hu-HU" altLang="hu-HU" sz="1600" baseline="30000">
                <a:solidFill>
                  <a:schemeClr val="accent2"/>
                </a:solidFill>
              </a:rPr>
              <a:t>18</a:t>
            </a:r>
            <a:r>
              <a:rPr lang="hu-HU" altLang="hu-HU" sz="1600">
                <a:solidFill>
                  <a:schemeClr val="accent2"/>
                </a:solidFill>
              </a:rPr>
              <a:t> könnyebben csapódik ki</a:t>
            </a:r>
          </a:p>
        </p:txBody>
      </p:sp>
    </p:spTree>
    <p:extLst>
      <p:ext uri="{BB962C8B-B14F-4D97-AF65-F5344CB8AC3E}">
        <p14:creationId xmlns:p14="http://schemas.microsoft.com/office/powerpoint/2010/main" val="2453518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214563" y="368300"/>
            <a:ext cx="47132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3200">
                <a:solidFill>
                  <a:schemeClr val="accent2"/>
                </a:solidFill>
              </a:rPr>
              <a:t>Napfoltszám rekonstruálása</a:t>
            </a:r>
          </a:p>
        </p:txBody>
      </p:sp>
      <p:sp>
        <p:nvSpPr>
          <p:cNvPr id="21507" name="Text Box 3"/>
          <p:cNvSpPr txBox="1">
            <a:spLocks noChangeArrowheads="1"/>
          </p:cNvSpPr>
          <p:nvPr/>
        </p:nvSpPr>
        <p:spPr bwMode="auto">
          <a:xfrm>
            <a:off x="2371725" y="6173788"/>
            <a:ext cx="4400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Kozmikus sugárzás és napaktivitás kapcsolata</a:t>
            </a:r>
          </a:p>
        </p:txBody>
      </p:sp>
      <p:pic>
        <p:nvPicPr>
          <p:cNvPr id="21508" name="Picture 5" descr="Solar_Activity_Prox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88" y="1314450"/>
            <a:ext cx="7234237"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252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005263"/>
            <a:ext cx="78486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620713"/>
            <a:ext cx="856615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3635375" y="836613"/>
            <a:ext cx="4789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GB" altLang="hu-HU" sz="1400">
                <a:latin typeface="Arial" panose="020B0604020202020204" pitchFamily="34" charset="0"/>
                <a:cs typeface="Arial" panose="020B0604020202020204" pitchFamily="34" charset="0"/>
              </a:rPr>
              <a:t>Usoskin, Solanki and Kowalski, A&amp;A, </a:t>
            </a:r>
            <a:r>
              <a:rPr lang="en-GB" altLang="hu-HU" sz="1400" b="1">
                <a:latin typeface="Arial" panose="020B0604020202020204" pitchFamily="34" charset="0"/>
                <a:cs typeface="Arial" panose="020B0604020202020204" pitchFamily="34" charset="0"/>
              </a:rPr>
              <a:t>471</a:t>
            </a:r>
            <a:r>
              <a:rPr lang="en-GB" altLang="hu-HU" sz="1400">
                <a:latin typeface="Arial" panose="020B0604020202020204" pitchFamily="34" charset="0"/>
                <a:cs typeface="Arial" panose="020B0604020202020204" pitchFamily="34" charset="0"/>
              </a:rPr>
              <a:t>, 301–309 (2007)</a:t>
            </a:r>
          </a:p>
        </p:txBody>
      </p:sp>
      <p:sp>
        <p:nvSpPr>
          <p:cNvPr id="22533" name="Line 5"/>
          <p:cNvSpPr>
            <a:spLocks noChangeShapeType="1"/>
          </p:cNvSpPr>
          <p:nvPr/>
        </p:nvSpPr>
        <p:spPr bwMode="auto">
          <a:xfrm flipH="1">
            <a:off x="1258888" y="3357563"/>
            <a:ext cx="5905500" cy="935037"/>
          </a:xfrm>
          <a:prstGeom prst="line">
            <a:avLst/>
          </a:prstGeom>
          <a:noFill/>
          <a:ln w="25400">
            <a:solidFill>
              <a:srgbClr val="0000FF"/>
            </a:solidFill>
            <a:round/>
            <a:headEnd/>
            <a:tailEnd type="triangle" w="lg" len="lg"/>
          </a:ln>
          <a:extLst>
            <a:ext uri="{909E8E84-426E-40DD-AFC4-6F175D3DCCD1}">
              <a14:hiddenFill xmlns:a14="http://schemas.microsoft.com/office/drawing/2010/main">
                <a:noFill/>
              </a14:hiddenFill>
            </a:ext>
          </a:extLst>
        </p:spPr>
        <p:txBody>
          <a:bodyPr/>
          <a:lstStyle/>
          <a:p>
            <a:endParaRPr lang="hu-HU"/>
          </a:p>
        </p:txBody>
      </p:sp>
      <p:sp>
        <p:nvSpPr>
          <p:cNvPr id="22534" name="Line 6"/>
          <p:cNvSpPr>
            <a:spLocks noChangeShapeType="1"/>
          </p:cNvSpPr>
          <p:nvPr/>
        </p:nvSpPr>
        <p:spPr bwMode="auto">
          <a:xfrm flipH="1">
            <a:off x="8101013" y="3357563"/>
            <a:ext cx="215900" cy="935037"/>
          </a:xfrm>
          <a:prstGeom prst="line">
            <a:avLst/>
          </a:prstGeom>
          <a:noFill/>
          <a:ln w="25400">
            <a:solidFill>
              <a:srgbClr val="0000FF"/>
            </a:solidFill>
            <a:round/>
            <a:headEnd/>
            <a:tailEnd type="triangle" w="lg" len="lg"/>
          </a:ln>
          <a:extLst>
            <a:ext uri="{909E8E84-426E-40DD-AFC4-6F175D3DCCD1}">
              <a14:hiddenFill xmlns:a14="http://schemas.microsoft.com/office/drawing/2010/main">
                <a:noFill/>
              </a14:hiddenFill>
            </a:ext>
          </a:extLst>
        </p:spPr>
        <p:txBody>
          <a:bodyPr/>
          <a:lstStyle/>
          <a:p>
            <a:endParaRPr lang="hu-HU"/>
          </a:p>
        </p:txBody>
      </p:sp>
      <p:sp>
        <p:nvSpPr>
          <p:cNvPr id="22535" name="Text Box 7"/>
          <p:cNvSpPr txBox="1">
            <a:spLocks noChangeArrowheads="1"/>
          </p:cNvSpPr>
          <p:nvPr/>
        </p:nvSpPr>
        <p:spPr bwMode="auto">
          <a:xfrm>
            <a:off x="1835150" y="333375"/>
            <a:ext cx="534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GB" altLang="hu-HU" sz="2000" b="1">
                <a:latin typeface="Arial" panose="020B0604020202020204" pitchFamily="34" charset="0"/>
                <a:cs typeface="Arial" panose="020B0604020202020204" pitchFamily="34" charset="0"/>
              </a:rPr>
              <a:t>Grand minima and maxima in solar activity</a:t>
            </a:r>
          </a:p>
        </p:txBody>
      </p:sp>
    </p:spTree>
    <p:extLst>
      <p:ext uri="{BB962C8B-B14F-4D97-AF65-F5344CB8AC3E}">
        <p14:creationId xmlns:p14="http://schemas.microsoft.com/office/powerpoint/2010/main" val="3699983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81075"/>
            <a:ext cx="381635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646488"/>
            <a:ext cx="410527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33375"/>
            <a:ext cx="59055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5"/>
          <p:cNvSpPr>
            <a:spLocks noChangeArrowheads="1"/>
          </p:cNvSpPr>
          <p:nvPr/>
        </p:nvSpPr>
        <p:spPr bwMode="auto">
          <a:xfrm>
            <a:off x="1476375" y="908050"/>
            <a:ext cx="299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hu-HU">
                <a:solidFill>
                  <a:schemeClr val="accent1"/>
                </a:solidFill>
                <a:latin typeface="Arial" panose="020B0604020202020204" pitchFamily="34" charset="0"/>
                <a:cs typeface="Arial" panose="020B0604020202020204" pitchFamily="34" charset="0"/>
              </a:rPr>
              <a:t>MNRAS, 64, 747-761, 1904</a:t>
            </a:r>
          </a:p>
        </p:txBody>
      </p:sp>
      <p:sp>
        <p:nvSpPr>
          <p:cNvPr id="24582" name="Text Box 6"/>
          <p:cNvSpPr txBox="1">
            <a:spLocks noChangeArrowheads="1"/>
          </p:cNvSpPr>
          <p:nvPr/>
        </p:nvSpPr>
        <p:spPr bwMode="auto">
          <a:xfrm>
            <a:off x="611188" y="2781300"/>
            <a:ext cx="398145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GB" altLang="hu-HU" sz="2000" b="1">
                <a:solidFill>
                  <a:schemeClr val="accent2"/>
                </a:solidFill>
                <a:latin typeface="Arial" panose="020B0604020202020204" pitchFamily="34" charset="0"/>
                <a:cs typeface="Arial" panose="020B0604020202020204" pitchFamily="34" charset="0"/>
              </a:rPr>
              <a:t>More interesting observations about sunspots</a:t>
            </a:r>
          </a:p>
          <a:p>
            <a:pPr eaLnBrk="1" hangingPunct="1">
              <a:spcBef>
                <a:spcPct val="50000"/>
              </a:spcBef>
              <a:buFontTx/>
              <a:buChar char="•"/>
            </a:pPr>
            <a:r>
              <a:rPr lang="en-GB" altLang="hu-HU" sz="1600">
                <a:solidFill>
                  <a:schemeClr val="accent2"/>
                </a:solidFill>
                <a:latin typeface="Arial" panose="020B0604020202020204" pitchFamily="34" charset="0"/>
                <a:cs typeface="Arial" panose="020B0604020202020204" pitchFamily="34" charset="0"/>
              </a:rPr>
              <a:t>Spörer’s law (first published by Carrington in 1858): the first sunspots of a new activity cycle appear at heliolatitudes &gt;30</a:t>
            </a:r>
            <a:r>
              <a:rPr lang="en-GB" altLang="hu-HU" sz="1600" baseline="30000">
                <a:solidFill>
                  <a:schemeClr val="accent2"/>
                </a:solidFill>
                <a:latin typeface="Arial" panose="020B0604020202020204" pitchFamily="34" charset="0"/>
                <a:cs typeface="Arial" panose="020B0604020202020204" pitchFamily="34" charset="0"/>
              </a:rPr>
              <a:t>o</a:t>
            </a:r>
            <a:r>
              <a:rPr lang="en-GB" altLang="hu-HU" sz="1600">
                <a:solidFill>
                  <a:schemeClr val="accent2"/>
                </a:solidFill>
                <a:latin typeface="Arial" panose="020B0604020202020204" pitchFamily="34" charset="0"/>
                <a:cs typeface="Arial" panose="020B0604020202020204" pitchFamily="34" charset="0"/>
              </a:rPr>
              <a:t>; as the cycle progresses, spots appear at latitudes closer to the equator.</a:t>
            </a:r>
          </a:p>
          <a:p>
            <a:pPr eaLnBrk="1" hangingPunct="1">
              <a:spcBef>
                <a:spcPct val="50000"/>
              </a:spcBef>
              <a:buFontTx/>
              <a:buChar char="•"/>
            </a:pPr>
            <a:r>
              <a:rPr lang="en-GB" altLang="hu-HU" sz="1600">
                <a:solidFill>
                  <a:schemeClr val="accent2"/>
                </a:solidFill>
                <a:latin typeface="Arial" panose="020B0604020202020204" pitchFamily="34" charset="0"/>
                <a:cs typeface="Arial" panose="020B0604020202020204" pitchFamily="34" charset="0"/>
              </a:rPr>
              <a:t>The butterfly diagram first published by Maunder in 1904</a:t>
            </a:r>
          </a:p>
        </p:txBody>
      </p:sp>
      <p:pic>
        <p:nvPicPr>
          <p:cNvPr id="245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3" y="1411288"/>
            <a:ext cx="460851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8"/>
          <p:cNvSpPr>
            <a:spLocks noChangeArrowheads="1"/>
          </p:cNvSpPr>
          <p:nvPr/>
        </p:nvSpPr>
        <p:spPr bwMode="auto">
          <a:xfrm>
            <a:off x="1331913" y="1916113"/>
            <a:ext cx="2482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hu-HU">
                <a:solidFill>
                  <a:schemeClr val="accent1"/>
                </a:solidFill>
                <a:latin typeface="Arial" panose="020B0604020202020204" pitchFamily="34" charset="0"/>
                <a:cs typeface="Arial" panose="020B0604020202020204" pitchFamily="34" charset="0"/>
              </a:rPr>
              <a:t>MNRAS, 19, 1-3, 1858</a:t>
            </a:r>
          </a:p>
        </p:txBody>
      </p:sp>
    </p:spTree>
    <p:extLst>
      <p:ext uri="{BB962C8B-B14F-4D97-AF65-F5344CB8AC3E}">
        <p14:creationId xmlns:p14="http://schemas.microsoft.com/office/powerpoint/2010/main" val="2306264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2678113" y="142875"/>
            <a:ext cx="37861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3200">
                <a:solidFill>
                  <a:schemeClr val="accent2"/>
                </a:solidFill>
              </a:rPr>
              <a:t>Nap-Föld kapcsolatok</a:t>
            </a:r>
          </a:p>
        </p:txBody>
      </p:sp>
      <p:sp>
        <p:nvSpPr>
          <p:cNvPr id="25603" name="Text Box 6"/>
          <p:cNvSpPr txBox="1">
            <a:spLocks noChangeArrowheads="1"/>
          </p:cNvSpPr>
          <p:nvPr/>
        </p:nvSpPr>
        <p:spPr bwMode="auto">
          <a:xfrm>
            <a:off x="609600" y="2282825"/>
            <a:ext cx="2813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000">
                <a:solidFill>
                  <a:schemeClr val="accent2"/>
                </a:solidFill>
              </a:rPr>
              <a:t>R. C. Carrington (1860):  </a:t>
            </a:r>
          </a:p>
          <a:p>
            <a:pPr eaLnBrk="1" hangingPunct="1"/>
            <a:r>
              <a:rPr lang="hu-HU" altLang="hu-HU" sz="2000">
                <a:solidFill>
                  <a:schemeClr val="accent2"/>
                </a:solidFill>
              </a:rPr>
              <a:t>Fehér fler felfedezése</a:t>
            </a:r>
          </a:p>
        </p:txBody>
      </p:sp>
      <p:sp>
        <p:nvSpPr>
          <p:cNvPr id="25604" name="Text Box 7"/>
          <p:cNvSpPr txBox="1">
            <a:spLocks noChangeArrowheads="1"/>
          </p:cNvSpPr>
          <p:nvPr/>
        </p:nvSpPr>
        <p:spPr bwMode="auto">
          <a:xfrm>
            <a:off x="566738" y="4598988"/>
            <a:ext cx="7288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000">
                <a:solidFill>
                  <a:schemeClr val="accent2"/>
                </a:solidFill>
              </a:rPr>
              <a:t>B. Stewart (1861): az 1859 szeptember 1-i fler földi mágneses zavarai</a:t>
            </a:r>
          </a:p>
        </p:txBody>
      </p:sp>
      <p:pic>
        <p:nvPicPr>
          <p:cNvPr id="25605" name="Picture 8" descr="flare18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013" y="1096963"/>
            <a:ext cx="5265737"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9" descr="Mag18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5032375"/>
            <a:ext cx="850582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994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4213" y="115888"/>
            <a:ext cx="7772400" cy="936625"/>
          </a:xfrm>
        </p:spPr>
        <p:txBody>
          <a:bodyPr/>
          <a:lstStyle/>
          <a:p>
            <a:pPr eaLnBrk="1" hangingPunct="1"/>
            <a:r>
              <a:rPr lang="hu-HU" altLang="hu-HU" sz="3200" smtClean="0">
                <a:solidFill>
                  <a:schemeClr val="accent2"/>
                </a:solidFill>
                <a:cs typeface="Times New Roman" panose="02020603050405020304" pitchFamily="18" charset="0"/>
              </a:rPr>
              <a:t>Véletlen egybeesés?</a:t>
            </a:r>
            <a:endParaRPr lang="en-US" altLang="hu-HU" sz="3200" smtClean="0">
              <a:solidFill>
                <a:schemeClr val="accent2"/>
              </a:solidFill>
              <a:cs typeface="Times New Roman" panose="02020603050405020304" pitchFamily="18" charset="0"/>
            </a:endParaRPr>
          </a:p>
        </p:txBody>
      </p:sp>
      <p:sp>
        <p:nvSpPr>
          <p:cNvPr id="26627" name="Text Box 8"/>
          <p:cNvSpPr txBox="1">
            <a:spLocks noChangeArrowheads="1"/>
          </p:cNvSpPr>
          <p:nvPr/>
        </p:nvSpPr>
        <p:spPr bwMode="auto">
          <a:xfrm>
            <a:off x="431800" y="1538288"/>
            <a:ext cx="8010525"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Az 1859-es fler és a földi mágneses vihar kitörése között eltelt időből a hatás terjedési sebességére 2300 km/s (!) adódik.</a:t>
            </a:r>
            <a:endParaRPr lang="en-US" altLang="hu-HU">
              <a:solidFill>
                <a:schemeClr val="accent2"/>
              </a:solidFill>
            </a:endParaRPr>
          </a:p>
          <a:p>
            <a:pPr eaLnBrk="1" hangingPunct="1"/>
            <a:endParaRPr lang="hu-HU" altLang="hu-HU">
              <a:solidFill>
                <a:schemeClr val="accent2"/>
              </a:solidFill>
            </a:endParaRPr>
          </a:p>
          <a:p>
            <a:pPr eaLnBrk="1" hangingPunct="1"/>
            <a:r>
              <a:rPr lang="hu-HU" altLang="hu-HU">
                <a:solidFill>
                  <a:schemeClr val="accent2"/>
                </a:solidFill>
              </a:rPr>
              <a:t>Mágneses dipol: térerősség R</a:t>
            </a:r>
            <a:r>
              <a:rPr lang="hu-HU" altLang="hu-HU" baseline="30000">
                <a:solidFill>
                  <a:schemeClr val="accent2"/>
                </a:solidFill>
              </a:rPr>
              <a:t>-3</a:t>
            </a:r>
            <a:r>
              <a:rPr lang="hu-HU" altLang="hu-HU">
                <a:solidFill>
                  <a:schemeClr val="accent2"/>
                </a:solidFill>
              </a:rPr>
              <a:t> szerint csökken.</a:t>
            </a:r>
          </a:p>
          <a:p>
            <a:pPr eaLnBrk="1" hangingPunct="1"/>
            <a:endParaRPr lang="en-US" altLang="hu-HU">
              <a:solidFill>
                <a:schemeClr val="accent2"/>
              </a:solidFill>
            </a:endParaRPr>
          </a:p>
          <a:p>
            <a:pPr eaLnBrk="1" hangingPunct="1"/>
            <a:r>
              <a:rPr lang="hu-HU" altLang="hu-HU">
                <a:solidFill>
                  <a:schemeClr val="accent2"/>
                </a:solidFill>
              </a:rPr>
              <a:t>A nagy tekintélyű Lord Kelvin kizárt minden lehetséges összefüggést a Napon lejátszódó jelenségek (napfoltok, napkitörések) és a földi mágneses zavarok között.</a:t>
            </a:r>
          </a:p>
          <a:p>
            <a:pPr eaLnBrk="1" hangingPunct="1"/>
            <a:endParaRPr lang="hu-HU" altLang="hu-HU">
              <a:solidFill>
                <a:schemeClr val="accent2"/>
              </a:solidFill>
            </a:endParaRPr>
          </a:p>
          <a:p>
            <a:pPr eaLnBrk="1" hangingPunct="1"/>
            <a:r>
              <a:rPr lang="hu-HU" altLang="hu-HU">
                <a:solidFill>
                  <a:schemeClr val="accent2"/>
                </a:solidFill>
              </a:rPr>
              <a:t>Eugene Parker (1958) elméletileg megjósolta a napszél létezését. Az Astrophysical Journal-hoz beküldött cikkét mindkét referens elutasította, csak a szerkesztőn múlott, hogy a cikk megjelenhetett.</a:t>
            </a:r>
          </a:p>
          <a:p>
            <a:pPr eaLnBrk="1" hangingPunct="1"/>
            <a:endParaRPr lang="hu-HU" altLang="hu-HU">
              <a:solidFill>
                <a:schemeClr val="accent2"/>
              </a:solidFill>
            </a:endParaRPr>
          </a:p>
          <a:p>
            <a:pPr eaLnBrk="1" hangingPunct="1"/>
            <a:r>
              <a:rPr lang="hu-HU" altLang="hu-HU">
                <a:solidFill>
                  <a:schemeClr val="accent2"/>
                </a:solidFill>
              </a:rPr>
              <a:t>Az interplanetáris térbe kijutó űrszondák 1962-ben felfedezték a napszelet (Luna 2 szovjet szonda, K. Gringauz, és a Meriner 2 amerikai szonda, M. Neugebauer).</a:t>
            </a:r>
          </a:p>
          <a:p>
            <a:pPr eaLnBrk="1" hangingPunct="1"/>
            <a:endParaRPr lang="hu-HU" altLang="hu-HU"/>
          </a:p>
        </p:txBody>
      </p:sp>
    </p:spTree>
    <p:extLst>
      <p:ext uri="{BB962C8B-B14F-4D97-AF65-F5344CB8AC3E}">
        <p14:creationId xmlns:p14="http://schemas.microsoft.com/office/powerpoint/2010/main" val="2661124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t>A Naprendszer fizikája</a:t>
            </a: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52401"/>
            <a:ext cx="1725613" cy="63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5334000" y="3048000"/>
            <a:ext cx="207826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4400" dirty="0" smtClean="0">
                <a:solidFill>
                  <a:prstClr val="black"/>
                </a:solidFill>
                <a:latin typeface="Calibri"/>
              </a:rPr>
              <a:t>Napszél</a:t>
            </a:r>
            <a:r>
              <a:rPr kumimoji="0" lang="hu-HU" sz="4400" b="0" i="0" u="none" strike="noStrike" kern="1200" cap="none" spc="0" normalizeH="0" baseline="0" noProof="0" dirty="0" smtClean="0">
                <a:ln>
                  <a:noFill/>
                </a:ln>
                <a:solidFill>
                  <a:prstClr val="black"/>
                </a:solidFill>
                <a:effectLst/>
                <a:uLnTx/>
                <a:uFillTx/>
                <a:latin typeface="Calibri"/>
              </a:rPr>
              <a:t> </a:t>
            </a:r>
            <a:endParaRPr kumimoji="0" lang="hu-HU" sz="4400" b="0" i="1" u="none" strike="noStrike" kern="1200" cap="none" spc="0" normalizeH="0" baseline="0" noProof="0" dirty="0" smtClean="0">
              <a:ln>
                <a:noFill/>
              </a:ln>
              <a:solidFill>
                <a:prstClr val="black"/>
              </a:solidFill>
              <a:effectLst/>
              <a:uLnTx/>
              <a:uFillTx/>
              <a:latin typeface="Cambria Math" panose="02040503050406030204" pitchFamily="18" charset="0"/>
            </a:endParaRPr>
          </a:p>
        </p:txBody>
      </p:sp>
      <p:pic>
        <p:nvPicPr>
          <p:cNvPr id="3" name="Kép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0"/>
            <a:ext cx="3941064" cy="3776472"/>
          </a:xfrm>
          <a:prstGeom prst="rect">
            <a:avLst/>
          </a:prstGeom>
        </p:spPr>
      </p:pic>
    </p:spTree>
    <p:extLst>
      <p:ext uri="{BB962C8B-B14F-4D97-AF65-F5344CB8AC3E}">
        <p14:creationId xmlns:p14="http://schemas.microsoft.com/office/powerpoint/2010/main" val="3261567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4" descr="trans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152650"/>
            <a:ext cx="666115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p:cNvSpPr txBox="1">
            <a:spLocks noChangeArrowheads="1"/>
          </p:cNvSpPr>
          <p:nvPr/>
        </p:nvSpPr>
        <p:spPr bwMode="auto">
          <a:xfrm>
            <a:off x="609600" y="461963"/>
            <a:ext cx="60769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Nap atmoszférájának hőmérséklete: kifelé haladva növekszik (!)</a:t>
            </a:r>
          </a:p>
          <a:p>
            <a:pPr eaLnBrk="1" hangingPunct="1"/>
            <a:endParaRPr lang="hu-HU" altLang="hu-HU">
              <a:solidFill>
                <a:schemeClr val="accent2"/>
              </a:solidFill>
            </a:endParaRPr>
          </a:p>
          <a:p>
            <a:pPr eaLnBrk="1" hangingPunct="1"/>
            <a:r>
              <a:rPr lang="hu-HU" altLang="hu-HU">
                <a:solidFill>
                  <a:schemeClr val="accent2"/>
                </a:solidFill>
              </a:rPr>
              <a:t>Napfelszín:  6000 K		Korona: 1 MK</a:t>
            </a:r>
          </a:p>
          <a:p>
            <a:pPr eaLnBrk="1" hangingPunct="1"/>
            <a:endParaRPr lang="hu-HU" altLang="hu-HU">
              <a:solidFill>
                <a:schemeClr val="accent2"/>
              </a:solidFill>
            </a:endParaRPr>
          </a:p>
          <a:p>
            <a:pPr eaLnBrk="1" hangingPunct="1"/>
            <a:r>
              <a:rPr lang="hu-HU" altLang="hu-HU">
                <a:solidFill>
                  <a:schemeClr val="accent2"/>
                </a:solidFill>
              </a:rPr>
              <a:t>Paradoxon feloldása: turbulens fűtés ?</a:t>
            </a:r>
          </a:p>
        </p:txBody>
      </p:sp>
    </p:spTree>
    <p:extLst>
      <p:ext uri="{BB962C8B-B14F-4D97-AF65-F5344CB8AC3E}">
        <p14:creationId xmlns:p14="http://schemas.microsoft.com/office/powerpoint/2010/main" val="4104669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290" name="Szövegdoboz 1"/>
          <p:cNvSpPr txBox="1">
            <a:spLocks noChangeArrowheads="1"/>
          </p:cNvSpPr>
          <p:nvPr/>
        </p:nvSpPr>
        <p:spPr bwMode="auto">
          <a:xfrm>
            <a:off x="3416300" y="317500"/>
            <a:ext cx="4916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4000">
                <a:solidFill>
                  <a:srgbClr val="FFFF00"/>
                </a:solidFill>
              </a:rPr>
              <a:t>A Naprendszer fizikája</a:t>
            </a:r>
            <a:endParaRPr lang="en-US" altLang="hu-HU" sz="4000">
              <a:solidFill>
                <a:srgbClr val="FFFF00"/>
              </a:solidFill>
            </a:endParaRPr>
          </a:p>
        </p:txBody>
      </p:sp>
      <p:sp>
        <p:nvSpPr>
          <p:cNvPr id="12291" name="Szövegdoboz 2"/>
          <p:cNvSpPr txBox="1">
            <a:spLocks noChangeArrowheads="1"/>
          </p:cNvSpPr>
          <p:nvPr/>
        </p:nvSpPr>
        <p:spPr bwMode="auto">
          <a:xfrm>
            <a:off x="3523000" y="1162050"/>
            <a:ext cx="46859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eaLnBrk="1" hangingPunct="1"/>
            <a:r>
              <a:rPr lang="hu-HU" altLang="hu-HU" sz="2400" dirty="0">
                <a:solidFill>
                  <a:srgbClr val="FFFF00"/>
                </a:solidFill>
              </a:rPr>
              <a:t>Nap</a:t>
            </a:r>
            <a:r>
              <a:rPr lang="hu-HU" altLang="hu-HU" sz="2400" dirty="0" smtClean="0">
                <a:solidFill>
                  <a:srgbClr val="FFFF00"/>
                </a:solidFill>
              </a:rPr>
              <a:t>, </a:t>
            </a:r>
            <a:r>
              <a:rPr lang="hu-HU" altLang="hu-HU" sz="2400" dirty="0" err="1" smtClean="0">
                <a:solidFill>
                  <a:srgbClr val="FFFF00"/>
                </a:solidFill>
              </a:rPr>
              <a:t>helioszféra</a:t>
            </a:r>
            <a:r>
              <a:rPr lang="hu-HU" altLang="hu-HU" sz="2400" dirty="0" smtClean="0">
                <a:solidFill>
                  <a:srgbClr val="FFFF00"/>
                </a:solidFill>
              </a:rPr>
              <a:t>, kozmikus sugárzás</a:t>
            </a:r>
            <a:endParaRPr lang="hu-HU" altLang="hu-HU" sz="2400" dirty="0">
              <a:solidFill>
                <a:srgbClr val="FFFF00"/>
              </a:solidFill>
            </a:endParaRPr>
          </a:p>
          <a:p>
            <a:pPr algn="r" eaLnBrk="1" hangingPunct="1"/>
            <a:endParaRPr lang="hu-HU" altLang="hu-HU" sz="2400" dirty="0">
              <a:solidFill>
                <a:srgbClr val="FFFF00"/>
              </a:solidFill>
            </a:endParaRPr>
          </a:p>
          <a:p>
            <a:pPr algn="r" eaLnBrk="1" hangingPunct="1"/>
            <a:r>
              <a:rPr lang="hu-HU" altLang="hu-HU" i="1" dirty="0">
                <a:solidFill>
                  <a:srgbClr val="FFFF00"/>
                </a:solidFill>
              </a:rPr>
              <a:t>Erdős Géza</a:t>
            </a:r>
          </a:p>
          <a:p>
            <a:pPr algn="r" eaLnBrk="1" hangingPunct="1"/>
            <a:r>
              <a:rPr lang="hu-HU" altLang="hu-HU" i="1" dirty="0">
                <a:solidFill>
                  <a:srgbClr val="FFFF00"/>
                </a:solidFill>
              </a:rPr>
              <a:t>Wigner FK</a:t>
            </a:r>
            <a:endParaRPr lang="en-US" altLang="hu-HU" i="1" dirty="0">
              <a:solidFill>
                <a:srgbClr val="FFFF00"/>
              </a:solidFill>
            </a:endParaRPr>
          </a:p>
        </p:txBody>
      </p:sp>
      <p:sp>
        <p:nvSpPr>
          <p:cNvPr id="12292" name="Szövegdoboz 3"/>
          <p:cNvSpPr txBox="1">
            <a:spLocks noChangeArrowheads="1"/>
          </p:cNvSpPr>
          <p:nvPr/>
        </p:nvSpPr>
        <p:spPr bwMode="auto">
          <a:xfrm>
            <a:off x="2571750" y="3695700"/>
            <a:ext cx="4372351"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hu-HU" altLang="hu-HU" sz="2400" dirty="0">
                <a:solidFill>
                  <a:srgbClr val="FFFF00"/>
                </a:solidFill>
              </a:rPr>
              <a:t>   A Nap aktivitási ciklusai</a:t>
            </a:r>
          </a:p>
          <a:p>
            <a:pPr eaLnBrk="1" hangingPunct="1">
              <a:buFont typeface="Arial" panose="020B0604020202020204" pitchFamily="34" charset="0"/>
              <a:buChar char="•"/>
            </a:pPr>
            <a:r>
              <a:rPr lang="hu-HU" altLang="hu-HU" sz="2400" dirty="0">
                <a:solidFill>
                  <a:srgbClr val="FFFF00"/>
                </a:solidFill>
              </a:rPr>
              <a:t>   Nap-Föld kapcsolatok</a:t>
            </a:r>
          </a:p>
          <a:p>
            <a:pPr eaLnBrk="1" hangingPunct="1">
              <a:buFont typeface="Arial" panose="020B0604020202020204" pitchFamily="34" charset="0"/>
              <a:buChar char="•"/>
            </a:pPr>
            <a:r>
              <a:rPr lang="hu-HU" altLang="hu-HU" sz="2400" dirty="0">
                <a:solidFill>
                  <a:srgbClr val="FFFF00"/>
                </a:solidFill>
              </a:rPr>
              <a:t>   A napszél eredete, paraméterei</a:t>
            </a:r>
          </a:p>
          <a:p>
            <a:pPr eaLnBrk="1" hangingPunct="1">
              <a:buFont typeface="Arial" panose="020B0604020202020204" pitchFamily="34" charset="0"/>
              <a:buChar char="•"/>
            </a:pPr>
            <a:r>
              <a:rPr lang="hu-HU" altLang="hu-HU" sz="2400" dirty="0">
                <a:solidFill>
                  <a:srgbClr val="FFFF00"/>
                </a:solidFill>
              </a:rPr>
              <a:t>   A Nap mágneses tere</a:t>
            </a:r>
          </a:p>
          <a:p>
            <a:pPr eaLnBrk="1" hangingPunct="1">
              <a:buFont typeface="Arial" panose="020B0604020202020204" pitchFamily="34" charset="0"/>
              <a:buChar char="•"/>
            </a:pPr>
            <a:r>
              <a:rPr lang="hu-HU" altLang="hu-HU" sz="2400" dirty="0">
                <a:solidFill>
                  <a:srgbClr val="FFFF00"/>
                </a:solidFill>
              </a:rPr>
              <a:t>   Az interplanetáris mágneses </a:t>
            </a:r>
            <a:r>
              <a:rPr lang="hu-HU" altLang="hu-HU" sz="2400" dirty="0" smtClean="0">
                <a:solidFill>
                  <a:srgbClr val="FFFF00"/>
                </a:solidFill>
              </a:rPr>
              <a:t>tér</a:t>
            </a:r>
            <a:endParaRPr lang="hu-HU" altLang="hu-HU" sz="2400" dirty="0">
              <a:solidFill>
                <a:srgbClr val="FFFF00"/>
              </a:solidFill>
            </a:endParaRPr>
          </a:p>
          <a:p>
            <a:pPr eaLnBrk="1" hangingPunct="1">
              <a:buFont typeface="Arial" panose="020B0604020202020204" pitchFamily="34" charset="0"/>
              <a:buChar char="•"/>
            </a:pPr>
            <a:r>
              <a:rPr lang="hu-HU" altLang="hu-HU" sz="2400" dirty="0">
                <a:solidFill>
                  <a:srgbClr val="FFFF00"/>
                </a:solidFill>
              </a:rPr>
              <a:t>   </a:t>
            </a:r>
            <a:r>
              <a:rPr lang="hu-HU" altLang="hu-HU" sz="2400" dirty="0" smtClean="0">
                <a:solidFill>
                  <a:srgbClr val="FFFF00"/>
                </a:solidFill>
              </a:rPr>
              <a:t>Kozmikus sugárzás</a:t>
            </a:r>
          </a:p>
          <a:p>
            <a:pPr indent="-342900" eaLnBrk="1" hangingPunct="1">
              <a:buFont typeface="Arial" panose="020B0604020202020204" pitchFamily="34" charset="0"/>
              <a:buChar char="•"/>
            </a:pPr>
            <a:r>
              <a:rPr lang="hu-HU" altLang="hu-HU" sz="2400" dirty="0">
                <a:solidFill>
                  <a:srgbClr val="FFFF00"/>
                </a:solidFill>
              </a:rPr>
              <a:t>Külső </a:t>
            </a:r>
            <a:r>
              <a:rPr lang="hu-HU" altLang="hu-HU" sz="2400" dirty="0" err="1">
                <a:solidFill>
                  <a:srgbClr val="FFFF00"/>
                </a:solidFill>
              </a:rPr>
              <a:t>helioszféra</a:t>
            </a:r>
            <a:endParaRPr lang="en-US" altLang="hu-HU" sz="2400" dirty="0">
              <a:solidFill>
                <a:srgbClr val="FFFF00"/>
              </a:solidFill>
            </a:endParaRPr>
          </a:p>
        </p:txBody>
      </p:sp>
    </p:spTree>
    <p:extLst>
      <p:ext uri="{BB962C8B-B14F-4D97-AF65-F5344CB8AC3E}">
        <p14:creationId xmlns:p14="http://schemas.microsoft.com/office/powerpoint/2010/main" val="745760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9" name="Rectangle 5"/>
          <p:cNvSpPr>
            <a:spLocks noChangeArrowheads="1"/>
          </p:cNvSpPr>
          <p:nvPr/>
        </p:nvSpPr>
        <p:spPr bwMode="auto">
          <a:xfrm>
            <a:off x="0" y="3230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graphicFrame>
        <p:nvGraphicFramePr>
          <p:cNvPr id="2050" name="Object 2"/>
          <p:cNvGraphicFramePr>
            <a:graphicFrameLocks noChangeAspect="1"/>
          </p:cNvGraphicFramePr>
          <p:nvPr/>
        </p:nvGraphicFramePr>
        <p:xfrm>
          <a:off x="5876925" y="1089025"/>
          <a:ext cx="1981200" cy="711200"/>
        </p:xfrm>
        <a:graphic>
          <a:graphicData uri="http://schemas.openxmlformats.org/presentationml/2006/ole">
            <mc:AlternateContent xmlns:mc="http://schemas.openxmlformats.org/markup-compatibility/2006">
              <mc:Choice xmlns:v="urn:schemas-microsoft-com:vml" Requires="v">
                <p:oleObj spid="_x0000_s8536" name="Equation" r:id="rId3" imgW="1104840" imgH="393480" progId="Equation.3">
                  <p:embed/>
                </p:oleObj>
              </mc:Choice>
              <mc:Fallback>
                <p:oleObj name="Equation" r:id="rId3" imgW="1104840" imgH="393480" progId="Equation.3">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925" y="1089025"/>
                        <a:ext cx="1981200"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0" name="Rectangle 7"/>
          <p:cNvSpPr>
            <a:spLocks noChangeArrowheads="1"/>
          </p:cNvSpPr>
          <p:nvPr/>
        </p:nvSpPr>
        <p:spPr bwMode="auto">
          <a:xfrm>
            <a:off x="296863" y="3159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graphicFrame>
        <p:nvGraphicFramePr>
          <p:cNvPr id="2051" name="Object 3"/>
          <p:cNvGraphicFramePr>
            <a:graphicFrameLocks noChangeAspect="1"/>
          </p:cNvGraphicFramePr>
          <p:nvPr/>
        </p:nvGraphicFramePr>
        <p:xfrm>
          <a:off x="2546350" y="2197100"/>
          <a:ext cx="1216025" cy="396875"/>
        </p:xfrm>
        <a:graphic>
          <a:graphicData uri="http://schemas.openxmlformats.org/presentationml/2006/ole">
            <mc:AlternateContent xmlns:mc="http://schemas.openxmlformats.org/markup-compatibility/2006">
              <mc:Choice xmlns:v="urn:schemas-microsoft-com:vml" Requires="v">
                <p:oleObj spid="_x0000_s8537" name="Equation" r:id="rId5" imgW="634725" imgH="203112" progId="Equation.3">
                  <p:embed/>
                </p:oleObj>
              </mc:Choice>
              <mc:Fallback>
                <p:oleObj name="Equation" r:id="rId5" imgW="634725" imgH="203112" progId="Equation.3">
                  <p:embed/>
                  <p:pic>
                    <p:nvPicPr>
                      <p:cNvPr id="205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6350" y="2197100"/>
                        <a:ext cx="1216025"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1" name="Rectangle 9"/>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graphicFrame>
        <p:nvGraphicFramePr>
          <p:cNvPr id="2052" name="Object 4"/>
          <p:cNvGraphicFramePr>
            <a:graphicFrameLocks noChangeAspect="1"/>
          </p:cNvGraphicFramePr>
          <p:nvPr/>
        </p:nvGraphicFramePr>
        <p:xfrm>
          <a:off x="522288" y="2992438"/>
          <a:ext cx="1844675" cy="646112"/>
        </p:xfrm>
        <a:graphic>
          <a:graphicData uri="http://schemas.openxmlformats.org/presentationml/2006/ole">
            <mc:AlternateContent xmlns:mc="http://schemas.openxmlformats.org/markup-compatibility/2006">
              <mc:Choice xmlns:v="urn:schemas-microsoft-com:vml" Requires="v">
                <p:oleObj spid="_x0000_s8538" name="Equation" r:id="rId7" imgW="1193800" imgH="419100" progId="Equation.3">
                  <p:embed/>
                </p:oleObj>
              </mc:Choice>
              <mc:Fallback>
                <p:oleObj name="Equation" r:id="rId7" imgW="1193800" imgH="419100" progId="Equation.3">
                  <p:embed/>
                  <p:pic>
                    <p:nvPicPr>
                      <p:cNvPr id="205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288" y="2992438"/>
                        <a:ext cx="1844675" cy="646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5"/>
          <p:cNvGraphicFramePr>
            <a:graphicFrameLocks noChangeAspect="1"/>
          </p:cNvGraphicFramePr>
          <p:nvPr/>
        </p:nvGraphicFramePr>
        <p:xfrm>
          <a:off x="5246688" y="2933700"/>
          <a:ext cx="2114550" cy="604838"/>
        </p:xfrm>
        <a:graphic>
          <a:graphicData uri="http://schemas.openxmlformats.org/presentationml/2006/ole">
            <mc:AlternateContent xmlns:mc="http://schemas.openxmlformats.org/markup-compatibility/2006">
              <mc:Choice xmlns:v="urn:schemas-microsoft-com:vml" Requires="v">
                <p:oleObj spid="_x0000_s8539" name="Equation" r:id="rId9" imgW="1384200" imgH="393480" progId="Equation.3">
                  <p:embed/>
                </p:oleObj>
              </mc:Choice>
              <mc:Fallback>
                <p:oleObj name="Equation" r:id="rId9" imgW="1384200" imgH="393480" progId="Equation.3">
                  <p:embed/>
                  <p:pic>
                    <p:nvPicPr>
                      <p:cNvPr id="2053"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46688" y="2933700"/>
                        <a:ext cx="211455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2" name="Rectangle 13"/>
          <p:cNvSpPr>
            <a:spLocks noChangeArrowheads="1"/>
          </p:cNvSpPr>
          <p:nvPr/>
        </p:nvSpPr>
        <p:spPr bwMode="auto">
          <a:xfrm>
            <a:off x="0" y="3173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graphicFrame>
        <p:nvGraphicFramePr>
          <p:cNvPr id="2054" name="Object 6"/>
          <p:cNvGraphicFramePr>
            <a:graphicFrameLocks noChangeAspect="1"/>
          </p:cNvGraphicFramePr>
          <p:nvPr/>
        </p:nvGraphicFramePr>
        <p:xfrm>
          <a:off x="5292725" y="4554538"/>
          <a:ext cx="2970213" cy="752475"/>
        </p:xfrm>
        <a:graphic>
          <a:graphicData uri="http://schemas.openxmlformats.org/presentationml/2006/ole">
            <mc:AlternateContent xmlns:mc="http://schemas.openxmlformats.org/markup-compatibility/2006">
              <mc:Choice xmlns:v="urn:schemas-microsoft-com:vml" Requires="v">
                <p:oleObj spid="_x0000_s8540" name="Equation" r:id="rId11" imgW="2019300" imgH="508000" progId="Equation.3">
                  <p:embed/>
                </p:oleObj>
              </mc:Choice>
              <mc:Fallback>
                <p:oleObj name="Equation" r:id="rId11" imgW="2019300" imgH="508000" progId="Equation.3">
                  <p:embed/>
                  <p:pic>
                    <p:nvPicPr>
                      <p:cNvPr id="2054"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92725" y="4554538"/>
                        <a:ext cx="2970213"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5" name="Object 7"/>
          <p:cNvGraphicFramePr>
            <a:graphicFrameLocks noChangeAspect="1"/>
          </p:cNvGraphicFramePr>
          <p:nvPr/>
        </p:nvGraphicFramePr>
        <p:xfrm>
          <a:off x="431800" y="5634038"/>
          <a:ext cx="3600450" cy="425450"/>
        </p:xfrm>
        <a:graphic>
          <a:graphicData uri="http://schemas.openxmlformats.org/presentationml/2006/ole">
            <mc:AlternateContent xmlns:mc="http://schemas.openxmlformats.org/markup-compatibility/2006">
              <mc:Choice xmlns:v="urn:schemas-microsoft-com:vml" Requires="v">
                <p:oleObj spid="_x0000_s8541" name="Equation" r:id="rId13" imgW="1930320" imgH="228600" progId="Equation.3">
                  <p:embed/>
                </p:oleObj>
              </mc:Choice>
              <mc:Fallback>
                <p:oleObj name="Equation" r:id="rId13" imgW="1930320" imgH="228600" progId="Equation.3">
                  <p:embed/>
                  <p:pic>
                    <p:nvPicPr>
                      <p:cNvPr id="2055"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1800" y="5634038"/>
                        <a:ext cx="3600450"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3" name="Text Box 16"/>
          <p:cNvSpPr txBox="1">
            <a:spLocks noChangeArrowheads="1"/>
          </p:cNvSpPr>
          <p:nvPr/>
        </p:nvSpPr>
        <p:spPr bwMode="auto">
          <a:xfrm>
            <a:off x="250825" y="1268413"/>
            <a:ext cx="511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„Minden vízbe mártott test, a súlyából annyit veszt...”</a:t>
            </a:r>
          </a:p>
        </p:txBody>
      </p:sp>
      <p:sp>
        <p:nvSpPr>
          <p:cNvPr id="2064" name="Text Box 17"/>
          <p:cNvSpPr txBox="1">
            <a:spLocks noChangeArrowheads="1"/>
          </p:cNvSpPr>
          <p:nvPr/>
        </p:nvSpPr>
        <p:spPr bwMode="auto">
          <a:xfrm>
            <a:off x="2420938" y="233363"/>
            <a:ext cx="4300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400">
                <a:solidFill>
                  <a:schemeClr val="accent2"/>
                </a:solidFill>
              </a:rPr>
              <a:t>Sztatikus, izotermikus atmoszféra</a:t>
            </a:r>
          </a:p>
        </p:txBody>
      </p:sp>
      <p:sp>
        <p:nvSpPr>
          <p:cNvPr id="2065" name="Text Box 18"/>
          <p:cNvSpPr txBox="1">
            <a:spLocks noChangeArrowheads="1"/>
          </p:cNvSpPr>
          <p:nvPr/>
        </p:nvSpPr>
        <p:spPr bwMode="auto">
          <a:xfrm>
            <a:off x="431800" y="2168525"/>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Idális gáztörvény:</a:t>
            </a:r>
          </a:p>
        </p:txBody>
      </p:sp>
      <p:graphicFrame>
        <p:nvGraphicFramePr>
          <p:cNvPr id="2056" name="Object 8"/>
          <p:cNvGraphicFramePr>
            <a:graphicFrameLocks noChangeAspect="1"/>
          </p:cNvGraphicFramePr>
          <p:nvPr/>
        </p:nvGraphicFramePr>
        <p:xfrm>
          <a:off x="5292725" y="2244725"/>
          <a:ext cx="1035050" cy="344488"/>
        </p:xfrm>
        <a:graphic>
          <a:graphicData uri="http://schemas.openxmlformats.org/presentationml/2006/ole">
            <mc:AlternateContent xmlns:mc="http://schemas.openxmlformats.org/markup-compatibility/2006">
              <mc:Choice xmlns:v="urn:schemas-microsoft-com:vml" Requires="v">
                <p:oleObj spid="_x0000_s8542" name="Equation" r:id="rId15" imgW="495000" imgH="164880" progId="Equation.3">
                  <p:embed/>
                </p:oleObj>
              </mc:Choice>
              <mc:Fallback>
                <p:oleObj name="Equation" r:id="rId15" imgW="495000" imgH="164880" progId="Equation.3">
                  <p:embed/>
                  <p:pic>
                    <p:nvPicPr>
                      <p:cNvPr id="2056"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92725" y="2244725"/>
                        <a:ext cx="10350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6" name="Text Box 20"/>
          <p:cNvSpPr txBox="1">
            <a:spLocks noChangeArrowheads="1"/>
          </p:cNvSpPr>
          <p:nvPr/>
        </p:nvSpPr>
        <p:spPr bwMode="auto">
          <a:xfrm>
            <a:off x="3671888" y="3062288"/>
            <a:ext cx="1149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Megoldás:</a:t>
            </a:r>
          </a:p>
        </p:txBody>
      </p:sp>
      <p:sp>
        <p:nvSpPr>
          <p:cNvPr id="2067" name="Text Box 21"/>
          <p:cNvSpPr txBox="1">
            <a:spLocks noChangeArrowheads="1"/>
          </p:cNvSpPr>
          <p:nvPr/>
        </p:nvSpPr>
        <p:spPr bwMode="auto">
          <a:xfrm>
            <a:off x="3851275" y="3833813"/>
            <a:ext cx="86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Legyen</a:t>
            </a:r>
          </a:p>
        </p:txBody>
      </p:sp>
      <p:graphicFrame>
        <p:nvGraphicFramePr>
          <p:cNvPr id="2057" name="Object 9"/>
          <p:cNvGraphicFramePr>
            <a:graphicFrameLocks noChangeAspect="1"/>
          </p:cNvGraphicFramePr>
          <p:nvPr/>
        </p:nvGraphicFramePr>
        <p:xfrm>
          <a:off x="5246688" y="3833813"/>
          <a:ext cx="3192462" cy="414337"/>
        </p:xfrm>
        <a:graphic>
          <a:graphicData uri="http://schemas.openxmlformats.org/presentationml/2006/ole">
            <mc:AlternateContent xmlns:mc="http://schemas.openxmlformats.org/markup-compatibility/2006">
              <mc:Choice xmlns:v="urn:schemas-microsoft-com:vml" Requires="v">
                <p:oleObj spid="_x0000_s8543" name="Equation" r:id="rId17" imgW="1765080" imgH="228600" progId="Equation.3">
                  <p:embed/>
                </p:oleObj>
              </mc:Choice>
              <mc:Fallback>
                <p:oleObj name="Equation" r:id="rId17" imgW="1765080" imgH="228600" progId="Equation.3">
                  <p:embed/>
                  <p:pic>
                    <p:nvPicPr>
                      <p:cNvPr id="2057"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46688" y="3833813"/>
                        <a:ext cx="3192462"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8" name="Rectangle 25"/>
          <p:cNvSpPr>
            <a:spLocks noChangeArrowheads="1"/>
          </p:cNvSpPr>
          <p:nvPr/>
        </p:nvSpPr>
        <p:spPr bwMode="auto">
          <a:xfrm>
            <a:off x="5157788" y="4329113"/>
            <a:ext cx="3195637" cy="1169987"/>
          </a:xfrm>
          <a:prstGeom prst="rect">
            <a:avLst/>
          </a:prstGeom>
          <a:solidFill>
            <a:srgbClr val="FF0000">
              <a:alpha val="10196"/>
            </a:srgbClr>
          </a:solidFill>
          <a:ln w="25400">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sp>
        <p:nvSpPr>
          <p:cNvPr id="2069" name="Text Box 26"/>
          <p:cNvSpPr txBox="1">
            <a:spLocks noChangeArrowheads="1"/>
          </p:cNvSpPr>
          <p:nvPr/>
        </p:nvSpPr>
        <p:spPr bwMode="auto">
          <a:xfrm>
            <a:off x="431800" y="4373563"/>
            <a:ext cx="2622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Megoldás a Nap felszínén </a:t>
            </a:r>
          </a:p>
          <a:p>
            <a:pPr eaLnBrk="1" hangingPunct="1"/>
            <a:r>
              <a:rPr lang="hu-HU" altLang="hu-HU">
                <a:solidFill>
                  <a:schemeClr val="accent2"/>
                </a:solidFill>
              </a:rPr>
              <a:t>és a végtelenben:</a:t>
            </a:r>
          </a:p>
        </p:txBody>
      </p:sp>
      <p:graphicFrame>
        <p:nvGraphicFramePr>
          <p:cNvPr id="2058" name="Object 10"/>
          <p:cNvGraphicFramePr>
            <a:graphicFrameLocks noChangeAspect="1"/>
          </p:cNvGraphicFramePr>
          <p:nvPr/>
        </p:nvGraphicFramePr>
        <p:xfrm>
          <a:off x="431800" y="5094288"/>
          <a:ext cx="1349375" cy="433387"/>
        </p:xfrm>
        <a:graphic>
          <a:graphicData uri="http://schemas.openxmlformats.org/presentationml/2006/ole">
            <mc:AlternateContent xmlns:mc="http://schemas.openxmlformats.org/markup-compatibility/2006">
              <mc:Choice xmlns:v="urn:schemas-microsoft-com:vml" Requires="v">
                <p:oleObj spid="_x0000_s8544" name="Equation" r:id="rId19" imgW="711000" imgH="228600" progId="Equation.3">
                  <p:embed/>
                </p:oleObj>
              </mc:Choice>
              <mc:Fallback>
                <p:oleObj name="Equation" r:id="rId19" imgW="711000" imgH="228600" progId="Equation.3">
                  <p:embed/>
                  <p:pic>
                    <p:nvPicPr>
                      <p:cNvPr id="2058" name="Object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1800" y="5094288"/>
                        <a:ext cx="1349375"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70" name="Text Box 28"/>
          <p:cNvSpPr txBox="1">
            <a:spLocks noChangeArrowheads="1"/>
          </p:cNvSpPr>
          <p:nvPr/>
        </p:nvSpPr>
        <p:spPr bwMode="auto">
          <a:xfrm>
            <a:off x="442913" y="6219825"/>
            <a:ext cx="3686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p(</a:t>
            </a:r>
            <a:r>
              <a:rPr lang="hu-HU" altLang="hu-HU">
                <a:solidFill>
                  <a:schemeClr val="accent2"/>
                </a:solidFill>
                <a:sym typeface="Symbol" panose="05050102010706020507" pitchFamily="18" charset="2"/>
              </a:rPr>
              <a:t>) = 10</a:t>
            </a:r>
            <a:r>
              <a:rPr lang="hu-HU" altLang="hu-HU" baseline="30000">
                <a:solidFill>
                  <a:schemeClr val="accent2"/>
                </a:solidFill>
                <a:sym typeface="Symbol" panose="05050102010706020507" pitchFamily="18" charset="2"/>
              </a:rPr>
              <a:t>-7</a:t>
            </a:r>
            <a:r>
              <a:rPr lang="hu-HU" altLang="hu-HU">
                <a:solidFill>
                  <a:schemeClr val="accent2"/>
                </a:solidFill>
                <a:sym typeface="Symbol" panose="05050102010706020507" pitchFamily="18" charset="2"/>
              </a:rPr>
              <a:t> Pa	      p</a:t>
            </a:r>
            <a:r>
              <a:rPr lang="hu-HU" altLang="hu-HU" baseline="-25000">
                <a:solidFill>
                  <a:schemeClr val="accent2"/>
                </a:solidFill>
                <a:sym typeface="Symbol" panose="05050102010706020507" pitchFamily="18" charset="2"/>
              </a:rPr>
              <a:t>csill</a:t>
            </a:r>
            <a:r>
              <a:rPr lang="hu-HU" altLang="hu-HU">
                <a:solidFill>
                  <a:schemeClr val="accent2"/>
                </a:solidFill>
                <a:sym typeface="Symbol" panose="05050102010706020507" pitchFamily="18" charset="2"/>
              </a:rPr>
              <a:t> = 10</a:t>
            </a:r>
            <a:r>
              <a:rPr lang="hu-HU" altLang="hu-HU" baseline="30000">
                <a:solidFill>
                  <a:schemeClr val="accent2"/>
                </a:solidFill>
                <a:sym typeface="Symbol" panose="05050102010706020507" pitchFamily="18" charset="2"/>
              </a:rPr>
              <a:t>-13</a:t>
            </a:r>
            <a:r>
              <a:rPr lang="hu-HU" altLang="hu-HU">
                <a:solidFill>
                  <a:schemeClr val="accent2"/>
                </a:solidFill>
                <a:sym typeface="Symbol" panose="05050102010706020507" pitchFamily="18" charset="2"/>
              </a:rPr>
              <a:t> Pa</a:t>
            </a:r>
          </a:p>
        </p:txBody>
      </p:sp>
      <p:sp>
        <p:nvSpPr>
          <p:cNvPr id="2071" name="Text Box 29"/>
          <p:cNvSpPr txBox="1">
            <a:spLocks noChangeArrowheads="1"/>
          </p:cNvSpPr>
          <p:nvPr/>
        </p:nvSpPr>
        <p:spPr bwMode="auto">
          <a:xfrm>
            <a:off x="4886325" y="5724525"/>
            <a:ext cx="39163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rgbClr val="FF0000"/>
                </a:solidFill>
              </a:rPr>
              <a:t>A csillagközi gáz nem tudja megtartani a Nap atmoszféráját (6 nagyságrenddel kisebb a csillagközi gáz nyomása)</a:t>
            </a:r>
          </a:p>
        </p:txBody>
      </p:sp>
    </p:spTree>
    <p:extLst>
      <p:ext uri="{BB962C8B-B14F-4D97-AF65-F5344CB8AC3E}">
        <p14:creationId xmlns:p14="http://schemas.microsoft.com/office/powerpoint/2010/main" val="1829520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86" name="Rectangle 5"/>
          <p:cNvSpPr>
            <a:spLocks noChangeArrowheads="1"/>
          </p:cNvSpPr>
          <p:nvPr/>
        </p:nvSpPr>
        <p:spPr bwMode="auto">
          <a:xfrm>
            <a:off x="0" y="3230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graphicFrame>
        <p:nvGraphicFramePr>
          <p:cNvPr id="3074" name="Object 2"/>
          <p:cNvGraphicFramePr>
            <a:graphicFrameLocks noChangeAspect="1"/>
          </p:cNvGraphicFramePr>
          <p:nvPr/>
        </p:nvGraphicFramePr>
        <p:xfrm>
          <a:off x="881063" y="1449388"/>
          <a:ext cx="2520950" cy="723900"/>
        </p:xfrm>
        <a:graphic>
          <a:graphicData uri="http://schemas.openxmlformats.org/presentationml/2006/ole">
            <mc:AlternateContent xmlns:mc="http://schemas.openxmlformats.org/markup-compatibility/2006">
              <mc:Choice xmlns:v="urn:schemas-microsoft-com:vml" Requires="v">
                <p:oleObj spid="_x0000_s9674" name="Equation" r:id="rId3" imgW="1384200" imgH="393480" progId="Equation.3">
                  <p:embed/>
                </p:oleObj>
              </mc:Choice>
              <mc:Fallback>
                <p:oleObj name="Equation" r:id="rId3" imgW="1384200" imgH="393480" progId="Equation.3">
                  <p:embed/>
                  <p:pic>
                    <p:nvPicPr>
                      <p:cNvPr id="30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63" y="1449388"/>
                        <a:ext cx="252095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7" name="Text Box 6"/>
          <p:cNvSpPr txBox="1">
            <a:spLocks noChangeArrowheads="1"/>
          </p:cNvSpPr>
          <p:nvPr/>
        </p:nvSpPr>
        <p:spPr bwMode="auto">
          <a:xfrm>
            <a:off x="566738" y="819150"/>
            <a:ext cx="633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i="1">
                <a:solidFill>
                  <a:schemeClr val="accent2"/>
                </a:solidFill>
              </a:rPr>
              <a:t>Parker (1958): a Nap atmoszférája </a:t>
            </a:r>
            <a:r>
              <a:rPr lang="hu-HU" altLang="hu-HU" i="1">
                <a:solidFill>
                  <a:schemeClr val="bg2"/>
                </a:solidFill>
              </a:rPr>
              <a:t>u(r)</a:t>
            </a:r>
            <a:r>
              <a:rPr lang="hu-HU" altLang="hu-HU" i="1">
                <a:solidFill>
                  <a:schemeClr val="accent2"/>
                </a:solidFill>
              </a:rPr>
              <a:t> sebességgel kifelé áramlik</a:t>
            </a:r>
            <a:r>
              <a:rPr lang="hu-HU" altLang="hu-HU"/>
              <a:t> </a:t>
            </a:r>
          </a:p>
        </p:txBody>
      </p:sp>
      <p:sp>
        <p:nvSpPr>
          <p:cNvPr id="3088"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graphicFrame>
        <p:nvGraphicFramePr>
          <p:cNvPr id="3075" name="Object 3"/>
          <p:cNvGraphicFramePr>
            <a:graphicFrameLocks noChangeAspect="1"/>
          </p:cNvGraphicFramePr>
          <p:nvPr/>
        </p:nvGraphicFramePr>
        <p:xfrm>
          <a:off x="6192838" y="3076575"/>
          <a:ext cx="2025650" cy="704850"/>
        </p:xfrm>
        <a:graphic>
          <a:graphicData uri="http://schemas.openxmlformats.org/presentationml/2006/ole">
            <mc:AlternateContent xmlns:mc="http://schemas.openxmlformats.org/markup-compatibility/2006">
              <mc:Choice xmlns:v="urn:schemas-microsoft-com:vml" Requires="v">
                <p:oleObj spid="_x0000_s9675" name="Equation" r:id="rId5" imgW="1143000" imgH="393480" progId="Equation.3">
                  <p:embed/>
                </p:oleObj>
              </mc:Choice>
              <mc:Fallback>
                <p:oleObj name="Equation" r:id="rId5" imgW="1143000" imgH="393480" progId="Equation.3">
                  <p:embed/>
                  <p:pic>
                    <p:nvPicPr>
                      <p:cNvPr id="307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2838" y="3076575"/>
                        <a:ext cx="2025650"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9" name="Rectangle 10"/>
          <p:cNvSpPr>
            <a:spLocks noChangeArrowheads="1"/>
          </p:cNvSpPr>
          <p:nvPr/>
        </p:nvSpPr>
        <p:spPr bwMode="auto">
          <a:xfrm>
            <a:off x="0" y="3211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graphicFrame>
        <p:nvGraphicFramePr>
          <p:cNvPr id="3076" name="Object 4"/>
          <p:cNvGraphicFramePr>
            <a:graphicFrameLocks noChangeAspect="1"/>
          </p:cNvGraphicFramePr>
          <p:nvPr/>
        </p:nvGraphicFramePr>
        <p:xfrm>
          <a:off x="836613" y="5138738"/>
          <a:ext cx="3376612" cy="658812"/>
        </p:xfrm>
        <a:graphic>
          <a:graphicData uri="http://schemas.openxmlformats.org/presentationml/2006/ole">
            <mc:AlternateContent xmlns:mc="http://schemas.openxmlformats.org/markup-compatibility/2006">
              <mc:Choice xmlns:v="urn:schemas-microsoft-com:vml" Requires="v">
                <p:oleObj spid="_x0000_s9676" name="Equation" r:id="rId7" imgW="2235200" imgH="431800" progId="Equation.3">
                  <p:embed/>
                </p:oleObj>
              </mc:Choice>
              <mc:Fallback>
                <p:oleObj name="Equation" r:id="rId7" imgW="2235200" imgH="4318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613" y="5138738"/>
                        <a:ext cx="3376612" cy="658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0" name="Rectangle 12"/>
          <p:cNvSpPr>
            <a:spLocks noChangeArrowheads="1"/>
          </p:cNvSpPr>
          <p:nvPr/>
        </p:nvSpPr>
        <p:spPr bwMode="auto">
          <a:xfrm>
            <a:off x="0" y="3230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graphicFrame>
        <p:nvGraphicFramePr>
          <p:cNvPr id="3077" name="Object 5"/>
          <p:cNvGraphicFramePr>
            <a:graphicFrameLocks noChangeAspect="1"/>
          </p:cNvGraphicFramePr>
          <p:nvPr/>
        </p:nvGraphicFramePr>
        <p:xfrm>
          <a:off x="6686550" y="6084888"/>
          <a:ext cx="1079500" cy="625475"/>
        </p:xfrm>
        <a:graphic>
          <a:graphicData uri="http://schemas.openxmlformats.org/presentationml/2006/ole">
            <mc:AlternateContent xmlns:mc="http://schemas.openxmlformats.org/markup-compatibility/2006">
              <mc:Choice xmlns:v="urn:schemas-microsoft-com:vml" Requires="v">
                <p:oleObj spid="_x0000_s9677" name="Equation" r:id="rId9" imgW="685800" imgH="393700" progId="Equation.3">
                  <p:embed/>
                </p:oleObj>
              </mc:Choice>
              <mc:Fallback>
                <p:oleObj name="Equation" r:id="rId9" imgW="685800" imgH="393700" progId="Equation.3">
                  <p:embed/>
                  <p:pic>
                    <p:nvPicPr>
                      <p:cNvPr id="307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6550" y="6084888"/>
                        <a:ext cx="1079500"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nvGraphicFramePr>
        <p:xfrm>
          <a:off x="6686550" y="5138738"/>
          <a:ext cx="1081088" cy="639762"/>
        </p:xfrm>
        <a:graphic>
          <a:graphicData uri="http://schemas.openxmlformats.org/presentationml/2006/ole">
            <mc:AlternateContent xmlns:mc="http://schemas.openxmlformats.org/markup-compatibility/2006">
              <mc:Choice xmlns:v="urn:schemas-microsoft-com:vml" Requires="v">
                <p:oleObj spid="_x0000_s9678" name="Equation" r:id="rId11" imgW="672808" imgH="393529" progId="Equation.3">
                  <p:embed/>
                </p:oleObj>
              </mc:Choice>
              <mc:Fallback>
                <p:oleObj name="Equation" r:id="rId11" imgW="672808" imgH="393529" progId="Equation.3">
                  <p:embed/>
                  <p:pic>
                    <p:nvPicPr>
                      <p:cNvPr id="3078"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86550" y="5138738"/>
                        <a:ext cx="1081088" cy="639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1" name="Rectangle 16"/>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graphicFrame>
        <p:nvGraphicFramePr>
          <p:cNvPr id="3079" name="Object 7"/>
          <p:cNvGraphicFramePr>
            <a:graphicFrameLocks noChangeAspect="1"/>
          </p:cNvGraphicFramePr>
          <p:nvPr/>
        </p:nvGraphicFramePr>
        <p:xfrm>
          <a:off x="971550" y="6038850"/>
          <a:ext cx="2835275" cy="661988"/>
        </p:xfrm>
        <a:graphic>
          <a:graphicData uri="http://schemas.openxmlformats.org/presentationml/2006/ole">
            <mc:AlternateContent xmlns:mc="http://schemas.openxmlformats.org/markup-compatibility/2006">
              <mc:Choice xmlns:v="urn:schemas-microsoft-com:vml" Requires="v">
                <p:oleObj spid="_x0000_s9679" name="Equation" r:id="rId13" imgW="1955800" imgH="457200" progId="Equation.3">
                  <p:embed/>
                </p:oleObj>
              </mc:Choice>
              <mc:Fallback>
                <p:oleObj name="Equation" r:id="rId13" imgW="1955800" imgH="457200" progId="Equation.3">
                  <p:embed/>
                  <p:pic>
                    <p:nvPicPr>
                      <p:cNvPr id="3079"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1550" y="6038850"/>
                        <a:ext cx="2835275" cy="66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2" name="Text Box 19"/>
          <p:cNvSpPr txBox="1">
            <a:spLocks noChangeArrowheads="1"/>
          </p:cNvSpPr>
          <p:nvPr/>
        </p:nvSpPr>
        <p:spPr bwMode="auto">
          <a:xfrm>
            <a:off x="3105150" y="142875"/>
            <a:ext cx="293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400">
                <a:solidFill>
                  <a:schemeClr val="accent2"/>
                </a:solidFill>
              </a:rPr>
              <a:t>Dinamikus atmoszféra</a:t>
            </a:r>
          </a:p>
        </p:txBody>
      </p:sp>
      <p:graphicFrame>
        <p:nvGraphicFramePr>
          <p:cNvPr id="3080" name="Object 8"/>
          <p:cNvGraphicFramePr>
            <a:graphicFrameLocks noChangeAspect="1"/>
          </p:cNvGraphicFramePr>
          <p:nvPr/>
        </p:nvGraphicFramePr>
        <p:xfrm>
          <a:off x="6146800" y="2349500"/>
          <a:ext cx="1935163" cy="419100"/>
        </p:xfrm>
        <a:graphic>
          <a:graphicData uri="http://schemas.openxmlformats.org/presentationml/2006/ole">
            <mc:AlternateContent xmlns:mc="http://schemas.openxmlformats.org/markup-compatibility/2006">
              <mc:Choice xmlns:v="urn:schemas-microsoft-com:vml" Requires="v">
                <p:oleObj spid="_x0000_s9680" name="Equation" r:id="rId15" imgW="952200" imgH="203040" progId="Equation.3">
                  <p:embed/>
                </p:oleObj>
              </mc:Choice>
              <mc:Fallback>
                <p:oleObj name="Equation" r:id="rId15" imgW="952200" imgH="203040" progId="Equation.3">
                  <p:embed/>
                  <p:pic>
                    <p:nvPicPr>
                      <p:cNvPr id="308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46800" y="2349500"/>
                        <a:ext cx="1935163"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1" name="Object 9"/>
          <p:cNvGraphicFramePr>
            <a:graphicFrameLocks noChangeAspect="1"/>
          </p:cNvGraphicFramePr>
          <p:nvPr/>
        </p:nvGraphicFramePr>
        <p:xfrm>
          <a:off x="4797425" y="1628775"/>
          <a:ext cx="1304925" cy="468313"/>
        </p:xfrm>
        <a:graphic>
          <a:graphicData uri="http://schemas.openxmlformats.org/presentationml/2006/ole">
            <mc:AlternateContent xmlns:mc="http://schemas.openxmlformats.org/markup-compatibility/2006">
              <mc:Choice xmlns:v="urn:schemas-microsoft-com:vml" Requires="v">
                <p:oleObj spid="_x0000_s9681" name="Equation" r:id="rId17" imgW="1104840" imgH="393480" progId="Equation.3">
                  <p:embed/>
                </p:oleObj>
              </mc:Choice>
              <mc:Fallback>
                <p:oleObj name="Equation" r:id="rId17" imgW="1104840" imgH="393480" progId="Equation.3">
                  <p:embed/>
                  <p:pic>
                    <p:nvPicPr>
                      <p:cNvPr id="3081"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97425" y="1628775"/>
                        <a:ext cx="1304925" cy="46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3" name="Text Box 22"/>
          <p:cNvSpPr txBox="1">
            <a:spLocks noChangeArrowheads="1"/>
          </p:cNvSpPr>
          <p:nvPr/>
        </p:nvSpPr>
        <p:spPr bwMode="auto">
          <a:xfrm>
            <a:off x="6281738" y="1673225"/>
            <a:ext cx="80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helyett</a:t>
            </a:r>
          </a:p>
        </p:txBody>
      </p:sp>
      <p:sp>
        <p:nvSpPr>
          <p:cNvPr id="3094" name="Text Box 23"/>
          <p:cNvSpPr txBox="1">
            <a:spLocks noChangeArrowheads="1"/>
          </p:cNvSpPr>
          <p:nvPr/>
        </p:nvSpPr>
        <p:spPr bwMode="auto">
          <a:xfrm>
            <a:off x="3357563" y="2214563"/>
            <a:ext cx="2673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dirty="0">
                <a:solidFill>
                  <a:schemeClr val="accent2"/>
                </a:solidFill>
              </a:rPr>
              <a:t>r sugarú gömbön átáramló </a:t>
            </a:r>
          </a:p>
          <a:p>
            <a:pPr eaLnBrk="1" hangingPunct="1"/>
            <a:r>
              <a:rPr lang="hu-HU" altLang="hu-HU" dirty="0">
                <a:solidFill>
                  <a:schemeClr val="accent2"/>
                </a:solidFill>
              </a:rPr>
              <a:t>anyag mennyisége állandó:</a:t>
            </a:r>
          </a:p>
        </p:txBody>
      </p:sp>
      <p:sp>
        <p:nvSpPr>
          <p:cNvPr id="3095" name="Text Box 24"/>
          <p:cNvSpPr txBox="1">
            <a:spLocks noChangeArrowheads="1"/>
          </p:cNvSpPr>
          <p:nvPr/>
        </p:nvSpPr>
        <p:spPr bwMode="auto">
          <a:xfrm>
            <a:off x="3897313" y="2889250"/>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r szerint deriválva:</a:t>
            </a:r>
          </a:p>
        </p:txBody>
      </p:sp>
      <p:graphicFrame>
        <p:nvGraphicFramePr>
          <p:cNvPr id="3082" name="Object 10"/>
          <p:cNvGraphicFramePr>
            <a:graphicFrameLocks noChangeAspect="1"/>
          </p:cNvGraphicFramePr>
          <p:nvPr/>
        </p:nvGraphicFramePr>
        <p:xfrm>
          <a:off x="6192838" y="4014788"/>
          <a:ext cx="1079500" cy="360362"/>
        </p:xfrm>
        <a:graphic>
          <a:graphicData uri="http://schemas.openxmlformats.org/presentationml/2006/ole">
            <mc:AlternateContent xmlns:mc="http://schemas.openxmlformats.org/markup-compatibility/2006">
              <mc:Choice xmlns:v="urn:schemas-microsoft-com:vml" Requires="v">
                <p:oleObj spid="_x0000_s9682" name="Equation" r:id="rId19" imgW="495000" imgH="164880" progId="Equation.3">
                  <p:embed/>
                </p:oleObj>
              </mc:Choice>
              <mc:Fallback>
                <p:oleObj name="Equation" r:id="rId19" imgW="495000" imgH="164880" progId="Equation.3">
                  <p:embed/>
                  <p:pic>
                    <p:nvPicPr>
                      <p:cNvPr id="3082" name="Object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92838" y="4014788"/>
                        <a:ext cx="1079500"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3" name="Object 11"/>
          <p:cNvGraphicFramePr>
            <a:graphicFrameLocks noChangeAspect="1"/>
          </p:cNvGraphicFramePr>
          <p:nvPr/>
        </p:nvGraphicFramePr>
        <p:xfrm>
          <a:off x="6192838" y="4508500"/>
          <a:ext cx="1260475" cy="411163"/>
        </p:xfrm>
        <a:graphic>
          <a:graphicData uri="http://schemas.openxmlformats.org/presentationml/2006/ole">
            <mc:AlternateContent xmlns:mc="http://schemas.openxmlformats.org/markup-compatibility/2006">
              <mc:Choice xmlns:v="urn:schemas-microsoft-com:vml" Requires="v">
                <p:oleObj spid="_x0000_s9683" name="Equation" r:id="rId21" imgW="622080" imgH="203040" progId="Equation.3">
                  <p:embed/>
                </p:oleObj>
              </mc:Choice>
              <mc:Fallback>
                <p:oleObj name="Equation" r:id="rId21" imgW="622080" imgH="203040" progId="Equation.3">
                  <p:embed/>
                  <p:pic>
                    <p:nvPicPr>
                      <p:cNvPr id="3083" name="Object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92838" y="4508500"/>
                        <a:ext cx="1260475" cy="411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4" name="Object 12"/>
          <p:cNvGraphicFramePr>
            <a:graphicFrameLocks noChangeAspect="1"/>
          </p:cNvGraphicFramePr>
          <p:nvPr/>
        </p:nvGraphicFramePr>
        <p:xfrm>
          <a:off x="881063" y="3371850"/>
          <a:ext cx="2925762" cy="630238"/>
        </p:xfrm>
        <a:graphic>
          <a:graphicData uri="http://schemas.openxmlformats.org/presentationml/2006/ole">
            <mc:AlternateContent xmlns:mc="http://schemas.openxmlformats.org/markup-compatibility/2006">
              <mc:Choice xmlns:v="urn:schemas-microsoft-com:vml" Requires="v">
                <p:oleObj spid="_x0000_s9684" name="Equation" r:id="rId23" imgW="1828800" imgH="393480" progId="Equation.3">
                  <p:embed/>
                </p:oleObj>
              </mc:Choice>
              <mc:Fallback>
                <p:oleObj name="Equation" r:id="rId23" imgW="1828800" imgH="393480" progId="Equation.3">
                  <p:embed/>
                  <p:pic>
                    <p:nvPicPr>
                      <p:cNvPr id="3084" name="Object 1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1063" y="3371850"/>
                        <a:ext cx="2925762" cy="630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5" name="Object 13"/>
          <p:cNvGraphicFramePr>
            <a:graphicFrameLocks noChangeAspect="1"/>
          </p:cNvGraphicFramePr>
          <p:nvPr/>
        </p:nvGraphicFramePr>
        <p:xfrm>
          <a:off x="927100" y="4103688"/>
          <a:ext cx="2790825" cy="617537"/>
        </p:xfrm>
        <a:graphic>
          <a:graphicData uri="http://schemas.openxmlformats.org/presentationml/2006/ole">
            <mc:AlternateContent xmlns:mc="http://schemas.openxmlformats.org/markup-compatibility/2006">
              <mc:Choice xmlns:v="urn:schemas-microsoft-com:vml" Requires="v">
                <p:oleObj spid="_x0000_s9685" name="Equation" r:id="rId25" imgW="1777680" imgH="393480" progId="Equation.3">
                  <p:embed/>
                </p:oleObj>
              </mc:Choice>
              <mc:Fallback>
                <p:oleObj name="Equation" r:id="rId25" imgW="1777680" imgH="393480" progId="Equation.3">
                  <p:embed/>
                  <p:pic>
                    <p:nvPicPr>
                      <p:cNvPr id="3085" name="Object 1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27100" y="4103688"/>
                        <a:ext cx="2790825" cy="61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6" name="Text Box 29"/>
          <p:cNvSpPr txBox="1">
            <a:spLocks noChangeArrowheads="1"/>
          </p:cNvSpPr>
          <p:nvPr/>
        </p:nvSpPr>
        <p:spPr bwMode="auto">
          <a:xfrm>
            <a:off x="4886325" y="5273675"/>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Hangsebesség:</a:t>
            </a:r>
          </a:p>
        </p:txBody>
      </p:sp>
      <p:sp>
        <p:nvSpPr>
          <p:cNvPr id="3097" name="Text Box 30"/>
          <p:cNvSpPr txBox="1">
            <a:spLocks noChangeArrowheads="1"/>
          </p:cNvSpPr>
          <p:nvPr/>
        </p:nvSpPr>
        <p:spPr bwMode="auto">
          <a:xfrm>
            <a:off x="4841875" y="6038850"/>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Kritikus távolság</a:t>
            </a:r>
          </a:p>
          <a:p>
            <a:pPr eaLnBrk="1" hangingPunct="1"/>
            <a:r>
              <a:rPr lang="hu-HU" altLang="hu-HU">
                <a:solidFill>
                  <a:schemeClr val="accent2"/>
                </a:solidFill>
              </a:rPr>
              <a:t>(kb. 10 R</a:t>
            </a:r>
            <a:r>
              <a:rPr lang="hu-HU" altLang="hu-HU" baseline="-25000">
                <a:solidFill>
                  <a:schemeClr val="accent2"/>
                </a:solidFill>
              </a:rPr>
              <a:t>S</a:t>
            </a:r>
            <a:r>
              <a:rPr lang="hu-HU" altLang="hu-HU">
                <a:solidFill>
                  <a:schemeClr val="accent2"/>
                </a:solidFill>
              </a:rPr>
              <a:t>):</a:t>
            </a:r>
          </a:p>
        </p:txBody>
      </p:sp>
      <p:sp>
        <p:nvSpPr>
          <p:cNvPr id="3098" name="Rectangle 31"/>
          <p:cNvSpPr>
            <a:spLocks noChangeArrowheads="1"/>
          </p:cNvSpPr>
          <p:nvPr/>
        </p:nvSpPr>
        <p:spPr bwMode="auto">
          <a:xfrm>
            <a:off x="836613" y="5949950"/>
            <a:ext cx="3105150" cy="809625"/>
          </a:xfrm>
          <a:prstGeom prst="rect">
            <a:avLst/>
          </a:prstGeom>
          <a:solidFill>
            <a:srgbClr val="FF0000">
              <a:alpha val="10196"/>
            </a:srgbClr>
          </a:solidFill>
          <a:ln w="22225">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sp>
        <p:nvSpPr>
          <p:cNvPr id="3099" name="Line 32"/>
          <p:cNvSpPr>
            <a:spLocks noChangeShapeType="1"/>
          </p:cNvSpPr>
          <p:nvPr/>
        </p:nvSpPr>
        <p:spPr bwMode="auto">
          <a:xfrm flipH="1" flipV="1">
            <a:off x="1106488" y="2259013"/>
            <a:ext cx="4951412" cy="18907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100" name="Line 33"/>
          <p:cNvSpPr>
            <a:spLocks noChangeShapeType="1"/>
          </p:cNvSpPr>
          <p:nvPr/>
        </p:nvSpPr>
        <p:spPr bwMode="auto">
          <a:xfrm flipH="1" flipV="1">
            <a:off x="2727325" y="2259013"/>
            <a:ext cx="3284538" cy="1800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101" name="Line 34"/>
          <p:cNvSpPr>
            <a:spLocks noChangeShapeType="1"/>
          </p:cNvSpPr>
          <p:nvPr/>
        </p:nvSpPr>
        <p:spPr bwMode="auto">
          <a:xfrm flipH="1" flipV="1">
            <a:off x="2185988" y="2214563"/>
            <a:ext cx="3871912" cy="24749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102" name="Line 35"/>
          <p:cNvSpPr>
            <a:spLocks noChangeShapeType="1"/>
          </p:cNvSpPr>
          <p:nvPr/>
        </p:nvSpPr>
        <p:spPr bwMode="auto">
          <a:xfrm flipH="1">
            <a:off x="3041650" y="3429000"/>
            <a:ext cx="301625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103" name="Rectangle 36"/>
          <p:cNvSpPr>
            <a:spLocks noChangeArrowheads="1"/>
          </p:cNvSpPr>
          <p:nvPr/>
        </p:nvSpPr>
        <p:spPr bwMode="auto">
          <a:xfrm>
            <a:off x="4751388" y="5094288"/>
            <a:ext cx="3060700" cy="1622425"/>
          </a:xfrm>
          <a:prstGeom prst="rect">
            <a:avLst/>
          </a:prstGeom>
          <a:solidFill>
            <a:srgbClr val="FF0000">
              <a:alpha val="10196"/>
            </a:srgbClr>
          </a:solidFill>
          <a:ln w="22225">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spTree>
    <p:extLst>
      <p:ext uri="{BB962C8B-B14F-4D97-AF65-F5344CB8AC3E}">
        <p14:creationId xmlns:p14="http://schemas.microsoft.com/office/powerpoint/2010/main" val="2263507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385763" y="233363"/>
          <a:ext cx="3014662" cy="703262"/>
        </p:xfrm>
        <a:graphic>
          <a:graphicData uri="http://schemas.openxmlformats.org/presentationml/2006/ole">
            <mc:AlternateContent xmlns:mc="http://schemas.openxmlformats.org/markup-compatibility/2006">
              <mc:Choice xmlns:v="urn:schemas-microsoft-com:vml" Requires="v">
                <p:oleObj spid="_x0000_s10546" name="Equation" r:id="rId3" imgW="1955800" imgH="457200" progId="Equation.3">
                  <p:embed/>
                </p:oleObj>
              </mc:Choice>
              <mc:Fallback>
                <p:oleObj name="Equation" r:id="rId3" imgW="1955800" imgH="457200" progId="Equation.3">
                  <p:embed/>
                  <p:pic>
                    <p:nvPicPr>
                      <p:cNvPr id="40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3" y="233363"/>
                        <a:ext cx="3014662" cy="703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nvGraphicFramePr>
        <p:xfrm>
          <a:off x="5651500" y="233363"/>
          <a:ext cx="1125538" cy="666750"/>
        </p:xfrm>
        <a:graphic>
          <a:graphicData uri="http://schemas.openxmlformats.org/presentationml/2006/ole">
            <mc:AlternateContent xmlns:mc="http://schemas.openxmlformats.org/markup-compatibility/2006">
              <mc:Choice xmlns:v="urn:schemas-microsoft-com:vml" Requires="v">
                <p:oleObj spid="_x0000_s10547" name="Equation" r:id="rId5" imgW="672808" imgH="393529" progId="Equation.3">
                  <p:embed/>
                </p:oleObj>
              </mc:Choice>
              <mc:Fallback>
                <p:oleObj name="Equation" r:id="rId5" imgW="672808" imgH="393529" progId="Equation.3">
                  <p:embed/>
                  <p:pic>
                    <p:nvPicPr>
                      <p:cNvPr id="409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233363"/>
                        <a:ext cx="1125538"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0" name="Object 4"/>
          <p:cNvGraphicFramePr>
            <a:graphicFrameLocks noChangeAspect="1"/>
          </p:cNvGraphicFramePr>
          <p:nvPr/>
        </p:nvGraphicFramePr>
        <p:xfrm>
          <a:off x="7632700" y="279400"/>
          <a:ext cx="989013" cy="573088"/>
        </p:xfrm>
        <a:graphic>
          <a:graphicData uri="http://schemas.openxmlformats.org/presentationml/2006/ole">
            <mc:AlternateContent xmlns:mc="http://schemas.openxmlformats.org/markup-compatibility/2006">
              <mc:Choice xmlns:v="urn:schemas-microsoft-com:vml" Requires="v">
                <p:oleObj spid="_x0000_s10548" name="Equation" r:id="rId7" imgW="685800" imgH="393700" progId="Equation.3">
                  <p:embed/>
                </p:oleObj>
              </mc:Choice>
              <mc:Fallback>
                <p:oleObj name="Equation" r:id="rId7" imgW="685800" imgH="393700" progId="Equation.3">
                  <p:embed/>
                  <p:pic>
                    <p:nvPicPr>
                      <p:cNvPr id="410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2700" y="279400"/>
                        <a:ext cx="989013" cy="573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6" name="Text Box 7"/>
          <p:cNvSpPr txBox="1">
            <a:spLocks noChangeArrowheads="1"/>
          </p:cNvSpPr>
          <p:nvPr/>
        </p:nvSpPr>
        <p:spPr bwMode="auto">
          <a:xfrm>
            <a:off x="4572000" y="36830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ahol</a:t>
            </a:r>
          </a:p>
        </p:txBody>
      </p:sp>
      <p:sp>
        <p:nvSpPr>
          <p:cNvPr id="4107" name="Text Box 8"/>
          <p:cNvSpPr txBox="1">
            <a:spLocks noChangeArrowheads="1"/>
          </p:cNvSpPr>
          <p:nvPr/>
        </p:nvSpPr>
        <p:spPr bwMode="auto">
          <a:xfrm>
            <a:off x="2457450" y="1089025"/>
            <a:ext cx="353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Az egyenlet dimenziótlan formában:</a:t>
            </a:r>
          </a:p>
        </p:txBody>
      </p:sp>
      <p:graphicFrame>
        <p:nvGraphicFramePr>
          <p:cNvPr id="4101" name="Object 5"/>
          <p:cNvGraphicFramePr>
            <a:graphicFrameLocks noChangeAspect="1"/>
          </p:cNvGraphicFramePr>
          <p:nvPr/>
        </p:nvGraphicFramePr>
        <p:xfrm>
          <a:off x="5921375" y="1449388"/>
          <a:ext cx="935038" cy="774700"/>
        </p:xfrm>
        <a:graphic>
          <a:graphicData uri="http://schemas.openxmlformats.org/presentationml/2006/ole">
            <mc:AlternateContent xmlns:mc="http://schemas.openxmlformats.org/markup-compatibility/2006">
              <mc:Choice xmlns:v="urn:schemas-microsoft-com:vml" Requires="v">
                <p:oleObj spid="_x0000_s10549" name="Equation" r:id="rId9" imgW="520560" imgH="431640" progId="Equation.3">
                  <p:embed/>
                </p:oleObj>
              </mc:Choice>
              <mc:Fallback>
                <p:oleObj name="Equation" r:id="rId9" imgW="520560" imgH="431640" progId="Equation.3">
                  <p:embed/>
                  <p:pic>
                    <p:nvPicPr>
                      <p:cNvPr id="410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1375" y="1449388"/>
                        <a:ext cx="935038"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2" name="Object 6"/>
          <p:cNvGraphicFramePr>
            <a:graphicFrameLocks noChangeAspect="1"/>
          </p:cNvGraphicFramePr>
          <p:nvPr/>
        </p:nvGraphicFramePr>
        <p:xfrm>
          <a:off x="7721600" y="1449388"/>
          <a:ext cx="811213" cy="787400"/>
        </p:xfrm>
        <a:graphic>
          <a:graphicData uri="http://schemas.openxmlformats.org/presentationml/2006/ole">
            <mc:AlternateContent xmlns:mc="http://schemas.openxmlformats.org/markup-compatibility/2006">
              <mc:Choice xmlns:v="urn:schemas-microsoft-com:vml" Requires="v">
                <p:oleObj spid="_x0000_s10550" name="Equation" r:id="rId11" imgW="444240" imgH="431640" progId="Equation.3">
                  <p:embed/>
                </p:oleObj>
              </mc:Choice>
              <mc:Fallback>
                <p:oleObj name="Equation" r:id="rId11" imgW="444240" imgH="431640" progId="Equation.3">
                  <p:embed/>
                  <p:pic>
                    <p:nvPicPr>
                      <p:cNvPr id="4102"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21600" y="1449388"/>
                        <a:ext cx="81121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3" name="Object 7"/>
          <p:cNvGraphicFramePr>
            <a:graphicFrameLocks noChangeAspect="1"/>
          </p:cNvGraphicFramePr>
          <p:nvPr/>
        </p:nvGraphicFramePr>
        <p:xfrm>
          <a:off x="341313" y="1584325"/>
          <a:ext cx="3255962" cy="808038"/>
        </p:xfrm>
        <a:graphic>
          <a:graphicData uri="http://schemas.openxmlformats.org/presentationml/2006/ole">
            <mc:AlternateContent xmlns:mc="http://schemas.openxmlformats.org/markup-compatibility/2006">
              <mc:Choice xmlns:v="urn:schemas-microsoft-com:vml" Requires="v">
                <p:oleObj spid="_x0000_s10551" name="Equation" r:id="rId13" imgW="1739880" imgH="431640" progId="Equation.3">
                  <p:embed/>
                </p:oleObj>
              </mc:Choice>
              <mc:Fallback>
                <p:oleObj name="Equation" r:id="rId13" imgW="1739880" imgH="431640" progId="Equation.3">
                  <p:embed/>
                  <p:pic>
                    <p:nvPicPr>
                      <p:cNvPr id="4103"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313" y="1584325"/>
                        <a:ext cx="3255962" cy="80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8" name="Text Box 12"/>
          <p:cNvSpPr txBox="1">
            <a:spLocks noChangeArrowheads="1"/>
          </p:cNvSpPr>
          <p:nvPr/>
        </p:nvSpPr>
        <p:spPr bwMode="auto">
          <a:xfrm>
            <a:off x="385763" y="3062288"/>
            <a:ext cx="1149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Megoldás:</a:t>
            </a:r>
          </a:p>
        </p:txBody>
      </p:sp>
      <p:graphicFrame>
        <p:nvGraphicFramePr>
          <p:cNvPr id="4104" name="Object 8"/>
          <p:cNvGraphicFramePr>
            <a:graphicFrameLocks noChangeAspect="1"/>
          </p:cNvGraphicFramePr>
          <p:nvPr/>
        </p:nvGraphicFramePr>
        <p:xfrm>
          <a:off x="1781175" y="2933700"/>
          <a:ext cx="3355975" cy="650875"/>
        </p:xfrm>
        <a:graphic>
          <a:graphicData uri="http://schemas.openxmlformats.org/presentationml/2006/ole">
            <mc:AlternateContent xmlns:mc="http://schemas.openxmlformats.org/markup-compatibility/2006">
              <mc:Choice xmlns:v="urn:schemas-microsoft-com:vml" Requires="v">
                <p:oleObj spid="_x0000_s10552" name="Equation" r:id="rId15" imgW="2031840" imgH="393480" progId="Equation.3">
                  <p:embed/>
                </p:oleObj>
              </mc:Choice>
              <mc:Fallback>
                <p:oleObj name="Equation" r:id="rId15" imgW="2031840" imgH="393480" progId="Equation.3">
                  <p:embed/>
                  <p:pic>
                    <p:nvPicPr>
                      <p:cNvPr id="4104"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81175" y="2933700"/>
                        <a:ext cx="3355975"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9" name="Text Box 14"/>
          <p:cNvSpPr txBox="1">
            <a:spLocks noChangeArrowheads="1"/>
          </p:cNvSpPr>
          <p:nvPr/>
        </p:nvSpPr>
        <p:spPr bwMode="auto">
          <a:xfrm>
            <a:off x="385763" y="3833813"/>
            <a:ext cx="282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Mert ha R szerint deriváljuk:</a:t>
            </a:r>
          </a:p>
        </p:txBody>
      </p:sp>
      <p:graphicFrame>
        <p:nvGraphicFramePr>
          <p:cNvPr id="4105" name="Object 9"/>
          <p:cNvGraphicFramePr>
            <a:graphicFrameLocks noChangeAspect="1"/>
          </p:cNvGraphicFramePr>
          <p:nvPr/>
        </p:nvGraphicFramePr>
        <p:xfrm>
          <a:off x="1646238" y="4373563"/>
          <a:ext cx="2925762" cy="692150"/>
        </p:xfrm>
        <a:graphic>
          <a:graphicData uri="http://schemas.openxmlformats.org/presentationml/2006/ole">
            <mc:AlternateContent xmlns:mc="http://schemas.openxmlformats.org/markup-compatibility/2006">
              <mc:Choice xmlns:v="urn:schemas-microsoft-com:vml" Requires="v">
                <p:oleObj spid="_x0000_s10553" name="Equation" r:id="rId17" imgW="1663560" imgH="393480" progId="Equation.3">
                  <p:embed/>
                </p:oleObj>
              </mc:Choice>
              <mc:Fallback>
                <p:oleObj name="Equation" r:id="rId17" imgW="1663560" imgH="393480" progId="Equation.3">
                  <p:embed/>
                  <p:pic>
                    <p:nvPicPr>
                      <p:cNvPr id="410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46238" y="4373563"/>
                        <a:ext cx="2925762"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10" name="Text Box 16"/>
          <p:cNvSpPr txBox="1">
            <a:spLocks noChangeArrowheads="1"/>
          </p:cNvSpPr>
          <p:nvPr/>
        </p:nvSpPr>
        <p:spPr bwMode="auto">
          <a:xfrm>
            <a:off x="5786438" y="2259013"/>
            <a:ext cx="1231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rgbClr val="FF0000"/>
                </a:solidFill>
              </a:rPr>
              <a:t>Mach szám</a:t>
            </a:r>
          </a:p>
        </p:txBody>
      </p:sp>
      <p:sp>
        <p:nvSpPr>
          <p:cNvPr id="4111" name="Text Box 17"/>
          <p:cNvSpPr txBox="1">
            <a:spLocks noChangeArrowheads="1"/>
          </p:cNvSpPr>
          <p:nvPr/>
        </p:nvSpPr>
        <p:spPr bwMode="auto">
          <a:xfrm>
            <a:off x="7451725" y="2259013"/>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rgbClr val="FF0000"/>
                </a:solidFill>
              </a:rPr>
              <a:t>R = 1</a:t>
            </a:r>
          </a:p>
          <a:p>
            <a:pPr eaLnBrk="1" hangingPunct="1"/>
            <a:r>
              <a:rPr lang="hu-HU" altLang="hu-HU">
                <a:solidFill>
                  <a:srgbClr val="FF0000"/>
                </a:solidFill>
              </a:rPr>
              <a:t>szónikus pont</a:t>
            </a:r>
          </a:p>
        </p:txBody>
      </p:sp>
    </p:spTree>
    <p:extLst>
      <p:ext uri="{BB962C8B-B14F-4D97-AF65-F5344CB8AC3E}">
        <p14:creationId xmlns:p14="http://schemas.microsoft.com/office/powerpoint/2010/main" val="154097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5" name="Picture 4" descr="SOLW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38" y="1600200"/>
            <a:ext cx="5324475" cy="456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2" name="Object 2"/>
          <p:cNvGraphicFramePr>
            <a:graphicFrameLocks noChangeAspect="1"/>
          </p:cNvGraphicFramePr>
          <p:nvPr/>
        </p:nvGraphicFramePr>
        <p:xfrm>
          <a:off x="792163" y="549275"/>
          <a:ext cx="3255962" cy="808038"/>
        </p:xfrm>
        <a:graphic>
          <a:graphicData uri="http://schemas.openxmlformats.org/presentationml/2006/ole">
            <mc:AlternateContent xmlns:mc="http://schemas.openxmlformats.org/markup-compatibility/2006">
              <mc:Choice xmlns:v="urn:schemas-microsoft-com:vml" Requires="v">
                <p:oleObj spid="_x0000_s11380" name="Equation" r:id="rId4" imgW="1739880" imgH="431640" progId="Equation.3">
                  <p:embed/>
                </p:oleObj>
              </mc:Choice>
              <mc:Fallback>
                <p:oleObj name="Equation" r:id="rId4" imgW="1739880" imgH="431640" progId="Equation.3">
                  <p:embed/>
                  <p:pic>
                    <p:nvPicPr>
                      <p:cNvPr id="51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63" y="549275"/>
                        <a:ext cx="3255962" cy="80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3" name="Object 3"/>
          <p:cNvGraphicFramePr>
            <a:graphicFrameLocks noChangeAspect="1"/>
          </p:cNvGraphicFramePr>
          <p:nvPr/>
        </p:nvGraphicFramePr>
        <p:xfrm>
          <a:off x="5967413" y="593725"/>
          <a:ext cx="935037" cy="774700"/>
        </p:xfrm>
        <a:graphic>
          <a:graphicData uri="http://schemas.openxmlformats.org/presentationml/2006/ole">
            <mc:AlternateContent xmlns:mc="http://schemas.openxmlformats.org/markup-compatibility/2006">
              <mc:Choice xmlns:v="urn:schemas-microsoft-com:vml" Requires="v">
                <p:oleObj spid="_x0000_s11381" name="Equation" r:id="rId6" imgW="520560" imgH="431640" progId="Equation.3">
                  <p:embed/>
                </p:oleObj>
              </mc:Choice>
              <mc:Fallback>
                <p:oleObj name="Equation" r:id="rId6" imgW="520560" imgH="431640"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7413" y="593725"/>
                        <a:ext cx="935037"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4" name="Object 4"/>
          <p:cNvGraphicFramePr>
            <a:graphicFrameLocks noChangeAspect="1"/>
          </p:cNvGraphicFramePr>
          <p:nvPr/>
        </p:nvGraphicFramePr>
        <p:xfrm>
          <a:off x="7902575" y="593725"/>
          <a:ext cx="811213" cy="787400"/>
        </p:xfrm>
        <a:graphic>
          <a:graphicData uri="http://schemas.openxmlformats.org/presentationml/2006/ole">
            <mc:AlternateContent xmlns:mc="http://schemas.openxmlformats.org/markup-compatibility/2006">
              <mc:Choice xmlns:v="urn:schemas-microsoft-com:vml" Requires="v">
                <p:oleObj spid="_x0000_s11382" name="Equation" r:id="rId8" imgW="444240" imgH="431640" progId="Equation.3">
                  <p:embed/>
                </p:oleObj>
              </mc:Choice>
              <mc:Fallback>
                <p:oleObj name="Equation" r:id="rId8" imgW="444240" imgH="431640" progId="Equation.3">
                  <p:embed/>
                  <p:pic>
                    <p:nvPicPr>
                      <p:cNvPr id="512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2575" y="593725"/>
                        <a:ext cx="81121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6" name="Text Box 8"/>
          <p:cNvSpPr txBox="1">
            <a:spLocks noChangeArrowheads="1"/>
          </p:cNvSpPr>
          <p:nvPr/>
        </p:nvSpPr>
        <p:spPr bwMode="auto">
          <a:xfrm>
            <a:off x="5562600" y="1600200"/>
            <a:ext cx="32385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1600" dirty="0">
                <a:solidFill>
                  <a:schemeClr val="accent2"/>
                </a:solidFill>
              </a:rPr>
              <a:t>Két megoldássereg:</a:t>
            </a:r>
          </a:p>
          <a:p>
            <a:pPr eaLnBrk="1" hangingPunct="1"/>
            <a:r>
              <a:rPr lang="hu-HU" altLang="hu-HU" sz="1600" dirty="0">
                <a:solidFill>
                  <a:schemeClr val="accent2"/>
                </a:solidFill>
              </a:rPr>
              <a:t>M</a:t>
            </a:r>
            <a:r>
              <a:rPr lang="en-US" altLang="hu-HU" sz="1600" dirty="0">
                <a:solidFill>
                  <a:schemeClr val="accent2"/>
                </a:solidFill>
              </a:rPr>
              <a:t>&lt;1   </a:t>
            </a:r>
            <a:r>
              <a:rPr lang="hu-HU" altLang="hu-HU" sz="1600" dirty="0">
                <a:solidFill>
                  <a:schemeClr val="accent2"/>
                </a:solidFill>
              </a:rPr>
              <a:t>	napszellő</a:t>
            </a:r>
          </a:p>
          <a:p>
            <a:pPr eaLnBrk="1" hangingPunct="1"/>
            <a:r>
              <a:rPr lang="hu-HU" altLang="hu-HU" sz="1600" dirty="0">
                <a:solidFill>
                  <a:schemeClr val="accent2"/>
                </a:solidFill>
              </a:rPr>
              <a:t>	nyomás nem tart nullához</a:t>
            </a:r>
            <a:endParaRPr lang="en-US" altLang="hu-HU" sz="1600" dirty="0">
              <a:solidFill>
                <a:schemeClr val="accent2"/>
              </a:solidFill>
            </a:endParaRPr>
          </a:p>
          <a:p>
            <a:pPr eaLnBrk="1" hangingPunct="1"/>
            <a:r>
              <a:rPr lang="en-US" altLang="hu-HU" sz="1600" dirty="0">
                <a:solidFill>
                  <a:schemeClr val="accent2"/>
                </a:solidFill>
              </a:rPr>
              <a:t>M&gt;1</a:t>
            </a:r>
            <a:r>
              <a:rPr lang="hu-HU" altLang="hu-HU" sz="1600" dirty="0">
                <a:solidFill>
                  <a:schemeClr val="accent2"/>
                </a:solidFill>
              </a:rPr>
              <a:t>	nincs nagy sebességű</a:t>
            </a:r>
          </a:p>
          <a:p>
            <a:pPr eaLnBrk="1" hangingPunct="1"/>
            <a:r>
              <a:rPr lang="hu-HU" altLang="hu-HU" sz="1600" dirty="0">
                <a:solidFill>
                  <a:schemeClr val="accent2"/>
                </a:solidFill>
              </a:rPr>
              <a:t>	áramlás a Nap felszínén</a:t>
            </a:r>
          </a:p>
          <a:p>
            <a:pPr eaLnBrk="1" hangingPunct="1"/>
            <a:endParaRPr lang="hu-HU" altLang="hu-HU" sz="1600" dirty="0">
              <a:solidFill>
                <a:schemeClr val="accent2"/>
              </a:solidFill>
            </a:endParaRPr>
          </a:p>
          <a:p>
            <a:pPr eaLnBrk="1" hangingPunct="1"/>
            <a:r>
              <a:rPr lang="hu-HU" altLang="hu-HU" sz="1600" dirty="0">
                <a:solidFill>
                  <a:schemeClr val="accent2"/>
                </a:solidFill>
              </a:rPr>
              <a:t>Ha R=1,  </a:t>
            </a:r>
            <a:r>
              <a:rPr lang="hu-HU" altLang="hu-HU" sz="1600" dirty="0" err="1">
                <a:solidFill>
                  <a:schemeClr val="accent2"/>
                </a:solidFill>
              </a:rPr>
              <a:t>dM</a:t>
            </a:r>
            <a:r>
              <a:rPr lang="hu-HU" altLang="hu-HU" sz="1600" dirty="0">
                <a:solidFill>
                  <a:schemeClr val="accent2"/>
                </a:solidFill>
              </a:rPr>
              <a:t>/</a:t>
            </a:r>
            <a:r>
              <a:rPr lang="hu-HU" altLang="hu-HU" sz="1600" dirty="0" err="1">
                <a:solidFill>
                  <a:schemeClr val="accent2"/>
                </a:solidFill>
              </a:rPr>
              <a:t>dR</a:t>
            </a:r>
            <a:r>
              <a:rPr lang="hu-HU" altLang="hu-HU" sz="1600" dirty="0">
                <a:solidFill>
                  <a:schemeClr val="accent2"/>
                </a:solidFill>
              </a:rPr>
              <a:t>=0</a:t>
            </a:r>
          </a:p>
          <a:p>
            <a:pPr eaLnBrk="1" hangingPunct="1"/>
            <a:r>
              <a:rPr lang="hu-HU" altLang="hu-HU" sz="1600" dirty="0">
                <a:solidFill>
                  <a:schemeClr val="accent2"/>
                </a:solidFill>
              </a:rPr>
              <a:t>	kivéve, ha M=1</a:t>
            </a:r>
          </a:p>
          <a:p>
            <a:pPr eaLnBrk="1" hangingPunct="1"/>
            <a:r>
              <a:rPr lang="hu-HU" altLang="hu-HU" sz="1600" dirty="0">
                <a:solidFill>
                  <a:schemeClr val="accent2"/>
                </a:solidFill>
              </a:rPr>
              <a:t>	Napszél</a:t>
            </a:r>
          </a:p>
          <a:p>
            <a:pPr eaLnBrk="1" hangingPunct="1"/>
            <a:r>
              <a:rPr lang="hu-HU" altLang="hu-HU" sz="1600" dirty="0">
                <a:solidFill>
                  <a:schemeClr val="accent2"/>
                </a:solidFill>
              </a:rPr>
              <a:t>	R</a:t>
            </a:r>
            <a:r>
              <a:rPr lang="hu-HU" altLang="hu-HU" sz="1600" baseline="30000" dirty="0">
                <a:solidFill>
                  <a:schemeClr val="accent2"/>
                </a:solidFill>
              </a:rPr>
              <a:t>2</a:t>
            </a:r>
            <a:r>
              <a:rPr lang="hu-HU" altLang="hu-HU" sz="1600" dirty="0">
                <a:solidFill>
                  <a:schemeClr val="accent2"/>
                </a:solidFill>
              </a:rPr>
              <a:t>nu=</a:t>
            </a:r>
            <a:r>
              <a:rPr lang="hu-HU" altLang="hu-HU" sz="1600" dirty="0" err="1">
                <a:solidFill>
                  <a:schemeClr val="accent2"/>
                </a:solidFill>
              </a:rPr>
              <a:t>konst</a:t>
            </a:r>
            <a:endParaRPr lang="hu-HU" altLang="hu-HU" sz="1600" dirty="0">
              <a:solidFill>
                <a:schemeClr val="accent2"/>
              </a:solidFill>
            </a:endParaRPr>
          </a:p>
          <a:p>
            <a:pPr eaLnBrk="1" hangingPunct="1"/>
            <a:r>
              <a:rPr lang="hu-HU" altLang="hu-HU" sz="1600" dirty="0">
                <a:solidFill>
                  <a:schemeClr val="accent2"/>
                </a:solidFill>
              </a:rPr>
              <a:t>	nagy R-nél </a:t>
            </a:r>
            <a:r>
              <a:rPr lang="hu-HU" altLang="hu-HU" sz="1600" dirty="0" err="1">
                <a:solidFill>
                  <a:schemeClr val="accent2"/>
                </a:solidFill>
              </a:rPr>
              <a:t>u</a:t>
            </a:r>
            <a:r>
              <a:rPr lang="hu-HU" altLang="hu-HU" sz="1600" dirty="0" err="1">
                <a:solidFill>
                  <a:schemeClr val="accent2"/>
                </a:solidFill>
                <a:cs typeface="Times New Roman" panose="02020603050405020304" pitchFamily="18" charset="0"/>
              </a:rPr>
              <a:t>→konst</a:t>
            </a:r>
            <a:endParaRPr lang="hu-HU" altLang="hu-HU" sz="1600" dirty="0">
              <a:solidFill>
                <a:schemeClr val="accent2"/>
              </a:solidFill>
              <a:cs typeface="Times New Roman" panose="02020603050405020304" pitchFamily="18" charset="0"/>
            </a:endParaRPr>
          </a:p>
          <a:p>
            <a:pPr eaLnBrk="1" hangingPunct="1"/>
            <a:r>
              <a:rPr lang="hu-HU" altLang="hu-HU" sz="1600" dirty="0">
                <a:solidFill>
                  <a:schemeClr val="accent2"/>
                </a:solidFill>
                <a:cs typeface="Times New Roman" panose="02020603050405020304" pitchFamily="18" charset="0"/>
              </a:rPr>
              <a:t>	    n</a:t>
            </a:r>
            <a:r>
              <a:rPr lang="hu-HU" altLang="hu-HU" sz="1600" dirty="0">
                <a:solidFill>
                  <a:schemeClr val="accent2"/>
                </a:solidFill>
                <a:cs typeface="Times New Roman" panose="02020603050405020304" pitchFamily="18" charset="0"/>
                <a:sym typeface="Symbol" panose="05050102010706020507" pitchFamily="18" charset="2"/>
              </a:rPr>
              <a:t>pR</a:t>
            </a:r>
            <a:r>
              <a:rPr lang="hu-HU" altLang="hu-HU" sz="1600" baseline="30000" dirty="0">
                <a:solidFill>
                  <a:schemeClr val="accent2"/>
                </a:solidFill>
                <a:cs typeface="Times New Roman" panose="02020603050405020304" pitchFamily="18" charset="0"/>
                <a:sym typeface="Symbol" panose="05050102010706020507" pitchFamily="18" charset="2"/>
              </a:rPr>
              <a:t>-2</a:t>
            </a:r>
            <a:r>
              <a:rPr lang="hu-HU" altLang="hu-HU" sz="1600" dirty="0">
                <a:solidFill>
                  <a:schemeClr val="accent2"/>
                </a:solidFill>
                <a:cs typeface="Times New Roman" panose="02020603050405020304" pitchFamily="18" charset="0"/>
                <a:sym typeface="Symbol" panose="05050102010706020507" pitchFamily="18" charset="2"/>
              </a:rPr>
              <a:t>→0</a:t>
            </a:r>
          </a:p>
        </p:txBody>
      </p:sp>
      <p:pic>
        <p:nvPicPr>
          <p:cNvPr id="7" name="Kép 6" descr="de_leval.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90825" y="4792591"/>
            <a:ext cx="3547079" cy="137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325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3594100" y="188913"/>
            <a:ext cx="1955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hu-HU" sz="3200">
                <a:solidFill>
                  <a:schemeClr val="bg1"/>
                </a:solidFill>
              </a:rPr>
              <a:t>Polar wind</a:t>
            </a:r>
            <a:endParaRPr lang="hu-HU" altLang="hu-HU" sz="3200">
              <a:solidFill>
                <a:schemeClr val="bg1"/>
              </a:solidFill>
            </a:endParaRPr>
          </a:p>
        </p:txBody>
      </p:sp>
      <p:pic>
        <p:nvPicPr>
          <p:cNvPr id="28675" name="Picture 5" descr="Plasma_fount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863600"/>
            <a:ext cx="4443412"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6"/>
          <p:cNvSpPr txBox="1">
            <a:spLocks noChangeArrowheads="1"/>
          </p:cNvSpPr>
          <p:nvPr/>
        </p:nvSpPr>
        <p:spPr bwMode="auto">
          <a:xfrm>
            <a:off x="5067300" y="1314450"/>
            <a:ext cx="396081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bg1"/>
                </a:solidFill>
              </a:rPr>
              <a:t>Hélium paradoxon:</a:t>
            </a:r>
          </a:p>
          <a:p>
            <a:pPr eaLnBrk="1" hangingPunct="1"/>
            <a:endParaRPr lang="hu-HU" altLang="hu-HU">
              <a:solidFill>
                <a:schemeClr val="bg1"/>
              </a:solidFill>
            </a:endParaRPr>
          </a:p>
          <a:p>
            <a:pPr eaLnBrk="1" hangingPunct="1"/>
            <a:r>
              <a:rPr lang="hu-HU" altLang="hu-HU">
                <a:solidFill>
                  <a:schemeClr val="bg1"/>
                </a:solidFill>
              </a:rPr>
              <a:t>Több hélium termelődik (urán, thórium bomlásával), mint amennyi megszökik az atmoszférából.</a:t>
            </a:r>
          </a:p>
          <a:p>
            <a:pPr eaLnBrk="1" hangingPunct="1"/>
            <a:r>
              <a:rPr lang="hu-HU" altLang="hu-HU">
                <a:solidFill>
                  <a:schemeClr val="bg1"/>
                </a:solidFill>
              </a:rPr>
              <a:t>Megoldás: sarki szél (plazma szökőkút)?</a:t>
            </a:r>
          </a:p>
          <a:p>
            <a:pPr eaLnBrk="1" hangingPunct="1"/>
            <a:endParaRPr lang="hu-HU" altLang="hu-HU">
              <a:solidFill>
                <a:schemeClr val="bg1"/>
              </a:solidFill>
            </a:endParaRPr>
          </a:p>
          <a:p>
            <a:pPr eaLnBrk="1" hangingPunct="1"/>
            <a:r>
              <a:rPr lang="hu-HU" altLang="hu-HU">
                <a:solidFill>
                  <a:schemeClr val="bg1"/>
                </a:solidFill>
              </a:rPr>
              <a:t>Laval fúvóka: </a:t>
            </a:r>
          </a:p>
          <a:p>
            <a:pPr eaLnBrk="1" hangingPunct="1"/>
            <a:r>
              <a:rPr lang="hu-HU" altLang="hu-HU">
                <a:solidFill>
                  <a:schemeClr val="bg1"/>
                </a:solidFill>
              </a:rPr>
              <a:t>plazma fűtés (napszél behatolása)</a:t>
            </a:r>
          </a:p>
          <a:p>
            <a:pPr eaLnBrk="1" hangingPunct="1"/>
            <a:r>
              <a:rPr lang="hu-HU" altLang="hu-HU">
                <a:solidFill>
                  <a:schemeClr val="bg1"/>
                </a:solidFill>
              </a:rPr>
              <a:t>gravitáció + erővonalak divergenciája</a:t>
            </a:r>
          </a:p>
        </p:txBody>
      </p:sp>
    </p:spTree>
    <p:extLst>
      <p:ext uri="{BB962C8B-B14F-4D97-AF65-F5344CB8AC3E}">
        <p14:creationId xmlns:p14="http://schemas.microsoft.com/office/powerpoint/2010/main" val="1126998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5" name="Text Box 4"/>
          <p:cNvSpPr txBox="1">
            <a:spLocks noChangeArrowheads="1"/>
          </p:cNvSpPr>
          <p:nvPr/>
        </p:nvSpPr>
        <p:spPr bwMode="auto">
          <a:xfrm>
            <a:off x="206375" y="142875"/>
            <a:ext cx="49037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3200">
                <a:solidFill>
                  <a:schemeClr val="bg1"/>
                </a:solidFill>
              </a:rPr>
              <a:t>Poros gázdinamika (üstökös)</a:t>
            </a:r>
          </a:p>
        </p:txBody>
      </p:sp>
      <p:pic>
        <p:nvPicPr>
          <p:cNvPr id="71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488" y="4464050"/>
            <a:ext cx="2144712"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0" name="Object 2"/>
          <p:cNvGraphicFramePr>
            <a:graphicFrameLocks noChangeAspect="1"/>
          </p:cNvGraphicFramePr>
          <p:nvPr/>
        </p:nvGraphicFramePr>
        <p:xfrm>
          <a:off x="385763" y="1133475"/>
          <a:ext cx="2070100" cy="635000"/>
        </p:xfrm>
        <a:graphic>
          <a:graphicData uri="http://schemas.openxmlformats.org/presentationml/2006/ole">
            <mc:AlternateContent xmlns:mc="http://schemas.openxmlformats.org/markup-compatibility/2006">
              <mc:Choice xmlns:v="urn:schemas-microsoft-com:vml" Requires="v">
                <p:oleObj spid="_x0000_s13504" name="Equation" r:id="rId4" imgW="1282680" imgH="393480" progId="Equation.3">
                  <p:embed/>
                </p:oleObj>
              </mc:Choice>
              <mc:Fallback>
                <p:oleObj name="Equation" r:id="rId4" imgW="1282680" imgH="393480" progId="Equation.3">
                  <p:embed/>
                  <p:pic>
                    <p:nvPicPr>
                      <p:cNvPr id="71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3" y="1133475"/>
                        <a:ext cx="20701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1" name="Object 3"/>
          <p:cNvGraphicFramePr>
            <a:graphicFrameLocks noChangeAspect="1"/>
          </p:cNvGraphicFramePr>
          <p:nvPr/>
        </p:nvGraphicFramePr>
        <p:xfrm>
          <a:off x="296863" y="1854200"/>
          <a:ext cx="3600450" cy="703263"/>
        </p:xfrm>
        <a:graphic>
          <a:graphicData uri="http://schemas.openxmlformats.org/presentationml/2006/ole">
            <mc:AlternateContent xmlns:mc="http://schemas.openxmlformats.org/markup-compatibility/2006">
              <mc:Choice xmlns:v="urn:schemas-microsoft-com:vml" Requires="v">
                <p:oleObj spid="_x0000_s13505" name="Equation" r:id="rId6" imgW="2145960" imgH="419040" progId="Equation.3">
                  <p:embed/>
                </p:oleObj>
              </mc:Choice>
              <mc:Fallback>
                <p:oleObj name="Equation" r:id="rId6" imgW="2145960" imgH="419040" progId="Equation.3">
                  <p:embed/>
                  <p:pic>
                    <p:nvPicPr>
                      <p:cNvPr id="717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863" y="1854200"/>
                        <a:ext cx="360045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2" name="Object 4"/>
          <p:cNvGraphicFramePr>
            <a:graphicFrameLocks noChangeAspect="1"/>
          </p:cNvGraphicFramePr>
          <p:nvPr/>
        </p:nvGraphicFramePr>
        <p:xfrm>
          <a:off x="250825" y="2671763"/>
          <a:ext cx="6615113" cy="757237"/>
        </p:xfrm>
        <a:graphic>
          <a:graphicData uri="http://schemas.openxmlformats.org/presentationml/2006/ole">
            <mc:AlternateContent xmlns:mc="http://schemas.openxmlformats.org/markup-compatibility/2006">
              <mc:Choice xmlns:v="urn:schemas-microsoft-com:vml" Requires="v">
                <p:oleObj spid="_x0000_s13506" name="Equation" r:id="rId8" imgW="3987720" imgH="457200" progId="Equation.3">
                  <p:embed/>
                </p:oleObj>
              </mc:Choice>
              <mc:Fallback>
                <p:oleObj name="Equation" r:id="rId8" imgW="3987720" imgH="457200" progId="Equation.3">
                  <p:embed/>
                  <p:pic>
                    <p:nvPicPr>
                      <p:cNvPr id="717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2671763"/>
                        <a:ext cx="6615113" cy="757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3" name="Object 5"/>
          <p:cNvGraphicFramePr>
            <a:graphicFrameLocks noChangeAspect="1"/>
          </p:cNvGraphicFramePr>
          <p:nvPr/>
        </p:nvGraphicFramePr>
        <p:xfrm>
          <a:off x="385763" y="4464050"/>
          <a:ext cx="2160587" cy="812800"/>
        </p:xfrm>
        <a:graphic>
          <a:graphicData uri="http://schemas.openxmlformats.org/presentationml/2006/ole">
            <mc:AlternateContent xmlns:mc="http://schemas.openxmlformats.org/markup-compatibility/2006">
              <mc:Choice xmlns:v="urn:schemas-microsoft-com:vml" Requires="v">
                <p:oleObj spid="_x0000_s13507" name="Equation" r:id="rId10" imgW="1282680" imgH="482400" progId="Equation.3">
                  <p:embed/>
                </p:oleObj>
              </mc:Choice>
              <mc:Fallback>
                <p:oleObj name="Equation" r:id="rId10" imgW="1282680" imgH="482400" progId="Equation.3">
                  <p:embed/>
                  <p:pic>
                    <p:nvPicPr>
                      <p:cNvPr id="7173"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763" y="4464050"/>
                        <a:ext cx="2160587"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4" name="Object 6"/>
          <p:cNvGraphicFramePr>
            <a:graphicFrameLocks noChangeAspect="1"/>
          </p:cNvGraphicFramePr>
          <p:nvPr/>
        </p:nvGraphicFramePr>
        <p:xfrm>
          <a:off x="341313" y="6143625"/>
          <a:ext cx="2881312" cy="714375"/>
        </p:xfrm>
        <a:graphic>
          <a:graphicData uri="http://schemas.openxmlformats.org/presentationml/2006/ole">
            <mc:AlternateContent xmlns:mc="http://schemas.openxmlformats.org/markup-compatibility/2006">
              <mc:Choice xmlns:v="urn:schemas-microsoft-com:vml" Requires="v">
                <p:oleObj spid="_x0000_s13508" name="Equation" r:id="rId12" imgW="1739880" imgH="431640" progId="Equation.3">
                  <p:embed/>
                </p:oleObj>
              </mc:Choice>
              <mc:Fallback>
                <p:oleObj name="Equation" r:id="rId12" imgW="1739880" imgH="431640" progId="Equation.3">
                  <p:embed/>
                  <p:pic>
                    <p:nvPicPr>
                      <p:cNvPr id="7174"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313" y="6143625"/>
                        <a:ext cx="2881312"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77"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71775" y="3519488"/>
            <a:ext cx="3825875"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 Box 13"/>
          <p:cNvSpPr txBox="1">
            <a:spLocks noChangeArrowheads="1"/>
          </p:cNvSpPr>
          <p:nvPr/>
        </p:nvSpPr>
        <p:spPr bwMode="auto">
          <a:xfrm>
            <a:off x="2771775" y="1268413"/>
            <a:ext cx="4275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A(r,t)   keresztmetszet függvény, pl.    A = r</a:t>
            </a:r>
            <a:r>
              <a:rPr lang="hu-HU" altLang="hu-HU" baseline="30000">
                <a:solidFill>
                  <a:schemeClr val="accent2"/>
                </a:solidFill>
              </a:rPr>
              <a:t>2</a:t>
            </a:r>
          </a:p>
        </p:txBody>
      </p:sp>
      <p:sp>
        <p:nvSpPr>
          <p:cNvPr id="7179" name="Text Box 14"/>
          <p:cNvSpPr txBox="1">
            <a:spLocks noChangeArrowheads="1"/>
          </p:cNvSpPr>
          <p:nvPr/>
        </p:nvSpPr>
        <p:spPr bwMode="auto">
          <a:xfrm>
            <a:off x="7586663" y="1268413"/>
            <a:ext cx="75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tömeg</a:t>
            </a:r>
          </a:p>
        </p:txBody>
      </p:sp>
      <p:sp>
        <p:nvSpPr>
          <p:cNvPr id="7180" name="Text Box 15"/>
          <p:cNvSpPr txBox="1">
            <a:spLocks noChangeArrowheads="1"/>
          </p:cNvSpPr>
          <p:nvPr/>
        </p:nvSpPr>
        <p:spPr bwMode="auto">
          <a:xfrm>
            <a:off x="7542213" y="1989138"/>
            <a:ext cx="102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impulzus</a:t>
            </a:r>
          </a:p>
        </p:txBody>
      </p:sp>
      <p:sp>
        <p:nvSpPr>
          <p:cNvPr id="7181" name="Text Box 16"/>
          <p:cNvSpPr txBox="1">
            <a:spLocks noChangeArrowheads="1"/>
          </p:cNvSpPr>
          <p:nvPr/>
        </p:nvSpPr>
        <p:spPr bwMode="auto">
          <a:xfrm>
            <a:off x="7586663" y="2754313"/>
            <a:ext cx="85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energia</a:t>
            </a:r>
          </a:p>
        </p:txBody>
      </p:sp>
      <p:sp>
        <p:nvSpPr>
          <p:cNvPr id="7182" name="Text Box 17"/>
          <p:cNvSpPr txBox="1">
            <a:spLocks noChangeArrowheads="1"/>
          </p:cNvSpPr>
          <p:nvPr/>
        </p:nvSpPr>
        <p:spPr bwMode="auto">
          <a:xfrm>
            <a:off x="341313" y="4103688"/>
            <a:ext cx="933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Üstökös</a:t>
            </a:r>
          </a:p>
        </p:txBody>
      </p:sp>
      <p:sp>
        <p:nvSpPr>
          <p:cNvPr id="7183" name="Text Box 18"/>
          <p:cNvSpPr txBox="1">
            <a:spLocks noChangeArrowheads="1"/>
          </p:cNvSpPr>
          <p:nvPr/>
        </p:nvSpPr>
        <p:spPr bwMode="auto">
          <a:xfrm>
            <a:off x="5292725" y="0"/>
            <a:ext cx="35099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1200" b="1">
                <a:solidFill>
                  <a:schemeClr val="accent2"/>
                </a:solidFill>
              </a:rPr>
              <a:t>REVIEWS OF GEOPHYSICS, VOL. 24, NO. 3, PAGES 667-700, AUGUST 1986</a:t>
            </a:r>
          </a:p>
          <a:p>
            <a:pPr eaLnBrk="1" hangingPunct="1"/>
            <a:r>
              <a:rPr lang="hu-HU" altLang="hu-HU" sz="1200" b="1">
                <a:solidFill>
                  <a:schemeClr val="accent2"/>
                </a:solidFill>
              </a:rPr>
              <a:t>Dust and Neutral Gas Modeling of the Inner Atmospheres of Comets</a:t>
            </a:r>
          </a:p>
          <a:p>
            <a:pPr eaLnBrk="1" hangingPunct="1"/>
            <a:r>
              <a:rPr lang="hu-HU" altLang="hu-HU" sz="1200" b="1">
                <a:solidFill>
                  <a:schemeClr val="accent2"/>
                </a:solidFill>
              </a:rPr>
              <a:t>T. I. GOMBOS, I A, . F. NAGY, and T . E. CRAVENS</a:t>
            </a:r>
          </a:p>
        </p:txBody>
      </p:sp>
      <p:sp>
        <p:nvSpPr>
          <p:cNvPr id="7184" name="Text Box 19"/>
          <p:cNvSpPr txBox="1">
            <a:spLocks noChangeArrowheads="1"/>
          </p:cNvSpPr>
          <p:nvPr/>
        </p:nvSpPr>
        <p:spPr bwMode="auto">
          <a:xfrm>
            <a:off x="385763" y="5724525"/>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Napszél</a:t>
            </a:r>
          </a:p>
        </p:txBody>
      </p:sp>
    </p:spTree>
    <p:extLst>
      <p:ext uri="{BB962C8B-B14F-4D97-AF65-F5344CB8AC3E}">
        <p14:creationId xmlns:p14="http://schemas.microsoft.com/office/powerpoint/2010/main" val="4096790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2393950"/>
            <a:ext cx="594042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5"/>
          <p:cNvSpPr txBox="1">
            <a:spLocks noChangeArrowheads="1"/>
          </p:cNvSpPr>
          <p:nvPr/>
        </p:nvSpPr>
        <p:spPr bwMode="auto">
          <a:xfrm>
            <a:off x="196850" y="233363"/>
            <a:ext cx="87503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Napszél felfedezése: Luna-1, Gringauz (nem publikált eredmény)</a:t>
            </a:r>
          </a:p>
          <a:p>
            <a:pPr eaLnBrk="1" hangingPunct="1"/>
            <a:r>
              <a:rPr lang="hu-HU" altLang="hu-HU">
                <a:solidFill>
                  <a:schemeClr val="accent2"/>
                </a:solidFill>
              </a:rPr>
              <a:t>		  Mariner-2, Neugebauer and Snyder, 1962</a:t>
            </a:r>
          </a:p>
          <a:p>
            <a:pPr eaLnBrk="1" hangingPunct="1"/>
            <a:endParaRPr lang="hu-HU" altLang="hu-HU">
              <a:solidFill>
                <a:schemeClr val="accent2"/>
              </a:solidFill>
            </a:endParaRPr>
          </a:p>
          <a:p>
            <a:pPr eaLnBrk="1" hangingPunct="1"/>
            <a:r>
              <a:rPr lang="hu-HU" altLang="hu-HU">
                <a:solidFill>
                  <a:schemeClr val="accent2"/>
                </a:solidFill>
              </a:rPr>
              <a:t>Nap tömegvesztesége: kb. 2 millió tonna/másodperc  (összemérhető a nukleáris veszteséggel)</a:t>
            </a:r>
          </a:p>
          <a:p>
            <a:pPr eaLnBrk="1" hangingPunct="1"/>
            <a:r>
              <a:rPr lang="hu-HU" altLang="hu-HU">
                <a:solidFill>
                  <a:schemeClr val="accent2"/>
                </a:solidFill>
              </a:rPr>
              <a:t>		     10</a:t>
            </a:r>
            <a:r>
              <a:rPr lang="hu-HU" altLang="hu-HU" baseline="30000">
                <a:solidFill>
                  <a:schemeClr val="accent2"/>
                </a:solidFill>
              </a:rPr>
              <a:t>-14</a:t>
            </a:r>
            <a:r>
              <a:rPr lang="hu-HU" altLang="hu-HU">
                <a:solidFill>
                  <a:schemeClr val="accent2"/>
                </a:solidFill>
              </a:rPr>
              <a:t> naptömeg/év</a:t>
            </a:r>
          </a:p>
        </p:txBody>
      </p:sp>
      <p:sp>
        <p:nvSpPr>
          <p:cNvPr id="29700" name="Text Box 6"/>
          <p:cNvSpPr txBox="1">
            <a:spLocks noChangeArrowheads="1"/>
          </p:cNvSpPr>
          <p:nvPr/>
        </p:nvSpPr>
        <p:spPr bwMode="auto">
          <a:xfrm>
            <a:off x="6462713" y="2438400"/>
            <a:ext cx="248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Plazma paraméter 10</a:t>
            </a:r>
            <a:r>
              <a:rPr lang="hu-HU" altLang="hu-HU" baseline="30000">
                <a:solidFill>
                  <a:schemeClr val="accent2"/>
                </a:solidFill>
              </a:rPr>
              <a:t>6</a:t>
            </a:r>
          </a:p>
          <a:p>
            <a:pPr eaLnBrk="1" hangingPunct="1"/>
            <a:r>
              <a:rPr lang="hu-HU" altLang="hu-HU">
                <a:solidFill>
                  <a:schemeClr val="accent2"/>
                </a:solidFill>
              </a:rPr>
              <a:t>(kollektív tulajdonságok)</a:t>
            </a:r>
          </a:p>
        </p:txBody>
      </p:sp>
      <p:sp>
        <p:nvSpPr>
          <p:cNvPr id="29701" name="Line 7"/>
          <p:cNvSpPr>
            <a:spLocks noChangeShapeType="1"/>
          </p:cNvSpPr>
          <p:nvPr/>
        </p:nvSpPr>
        <p:spPr bwMode="auto">
          <a:xfrm flipH="1">
            <a:off x="6146800" y="2619375"/>
            <a:ext cx="2698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9702" name="Line 9"/>
          <p:cNvSpPr>
            <a:spLocks noChangeShapeType="1"/>
          </p:cNvSpPr>
          <p:nvPr/>
        </p:nvSpPr>
        <p:spPr bwMode="auto">
          <a:xfrm flipH="1">
            <a:off x="6057900" y="2663825"/>
            <a:ext cx="358775" cy="24749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9703" name="Text Box 10"/>
          <p:cNvSpPr txBox="1">
            <a:spLocks noChangeArrowheads="1"/>
          </p:cNvSpPr>
          <p:nvPr/>
        </p:nvSpPr>
        <p:spPr bwMode="auto">
          <a:xfrm>
            <a:off x="6462713" y="5543550"/>
            <a:ext cx="22161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(Bi)Maxwell-eloszlás</a:t>
            </a:r>
          </a:p>
          <a:p>
            <a:pPr eaLnBrk="1" hangingPunct="1"/>
            <a:r>
              <a:rPr lang="hu-HU" altLang="hu-HU">
                <a:solidFill>
                  <a:schemeClr val="accent2"/>
                </a:solidFill>
              </a:rPr>
              <a:t>(annak ellenére, hogy </a:t>
            </a:r>
          </a:p>
          <a:p>
            <a:pPr eaLnBrk="1" hangingPunct="1"/>
            <a:r>
              <a:rPr lang="hu-HU" altLang="hu-HU">
                <a:solidFill>
                  <a:schemeClr val="accent2"/>
                </a:solidFill>
              </a:rPr>
              <a:t>ütközésmentes)</a:t>
            </a:r>
          </a:p>
        </p:txBody>
      </p:sp>
      <p:sp>
        <p:nvSpPr>
          <p:cNvPr id="29704" name="Line 11"/>
          <p:cNvSpPr>
            <a:spLocks noChangeShapeType="1"/>
          </p:cNvSpPr>
          <p:nvPr/>
        </p:nvSpPr>
        <p:spPr bwMode="auto">
          <a:xfrm flipH="1">
            <a:off x="6102350" y="6084888"/>
            <a:ext cx="404813" cy="2238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9705" name="Text Box 12"/>
          <p:cNvSpPr txBox="1">
            <a:spLocks noChangeArrowheads="1"/>
          </p:cNvSpPr>
          <p:nvPr/>
        </p:nvSpPr>
        <p:spPr bwMode="auto">
          <a:xfrm>
            <a:off x="250825" y="1989138"/>
            <a:ext cx="3086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Napszél paraméterei 1 CsE-nél:</a:t>
            </a:r>
          </a:p>
        </p:txBody>
      </p:sp>
      <p:sp>
        <p:nvSpPr>
          <p:cNvPr id="29706" name="Text Box 13"/>
          <p:cNvSpPr txBox="1">
            <a:spLocks noChangeArrowheads="1"/>
          </p:cNvSpPr>
          <p:nvPr/>
        </p:nvSpPr>
        <p:spPr bwMode="auto">
          <a:xfrm>
            <a:off x="6445250" y="4554538"/>
            <a:ext cx="269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Szuperszonikus/Alfvénikus</a:t>
            </a:r>
          </a:p>
        </p:txBody>
      </p:sp>
      <p:sp>
        <p:nvSpPr>
          <p:cNvPr id="29707" name="Line 14"/>
          <p:cNvSpPr>
            <a:spLocks noChangeShapeType="1"/>
          </p:cNvSpPr>
          <p:nvPr/>
        </p:nvSpPr>
        <p:spPr bwMode="auto">
          <a:xfrm flipH="1">
            <a:off x="6057900" y="4689475"/>
            <a:ext cx="358775" cy="765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9708" name="Line 15"/>
          <p:cNvSpPr>
            <a:spLocks noChangeShapeType="1"/>
          </p:cNvSpPr>
          <p:nvPr/>
        </p:nvSpPr>
        <p:spPr bwMode="auto">
          <a:xfrm flipH="1">
            <a:off x="6057900" y="4778375"/>
            <a:ext cx="314325" cy="946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9709" name="Line 16"/>
          <p:cNvSpPr>
            <a:spLocks noChangeShapeType="1"/>
          </p:cNvSpPr>
          <p:nvPr/>
        </p:nvSpPr>
        <p:spPr bwMode="auto">
          <a:xfrm flipH="1">
            <a:off x="6057900" y="4778375"/>
            <a:ext cx="312738" cy="13065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602330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t>A Naprendszer fizikája</a:t>
            </a: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52401"/>
            <a:ext cx="1725613" cy="63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4191000" y="4546876"/>
            <a:ext cx="41587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600" b="0" i="0" u="none" strike="noStrike" kern="1200" cap="none" spc="0" normalizeH="0" baseline="0" noProof="0" dirty="0" smtClean="0">
                <a:ln>
                  <a:noFill/>
                </a:ln>
                <a:solidFill>
                  <a:prstClr val="black"/>
                </a:solidFill>
                <a:effectLst/>
                <a:uLnTx/>
                <a:uFillTx/>
                <a:latin typeface="Calibri"/>
                <a:ea typeface="+mn-ea"/>
                <a:cs typeface="+mn-cs"/>
              </a:rPr>
              <a:t>A Nap</a:t>
            </a:r>
            <a:r>
              <a:rPr kumimoji="0" lang="hu-HU" sz="3600" b="0" i="0" u="none" strike="noStrike" kern="1200" cap="none" spc="0" normalizeH="0" noProof="0" dirty="0" smtClean="0">
                <a:ln>
                  <a:noFill/>
                </a:ln>
                <a:solidFill>
                  <a:prstClr val="black"/>
                </a:solidFill>
                <a:effectLst/>
                <a:uLnTx/>
                <a:uFillTx/>
                <a:latin typeface="Calibri"/>
                <a:ea typeface="+mn-ea"/>
                <a:cs typeface="+mn-cs"/>
              </a:rPr>
              <a:t> mágneses tere</a:t>
            </a:r>
            <a:endParaRPr kumimoji="0" lang="hu-HU" sz="3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endParaRPr>
          </a:p>
        </p:txBody>
      </p:sp>
      <p:pic>
        <p:nvPicPr>
          <p:cNvPr id="3" name="Kép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1"/>
            <a:ext cx="4618892" cy="3877664"/>
          </a:xfrm>
          <a:prstGeom prst="rect">
            <a:avLst/>
          </a:prstGeom>
        </p:spPr>
      </p:pic>
    </p:spTree>
    <p:extLst>
      <p:ext uri="{BB962C8B-B14F-4D97-AF65-F5344CB8AC3E}">
        <p14:creationId xmlns:p14="http://schemas.microsoft.com/office/powerpoint/2010/main" val="39847802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988" y="2347913"/>
            <a:ext cx="3014662"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89025"/>
            <a:ext cx="450691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4"/>
          <p:cNvSpPr>
            <a:spLocks noChangeArrowheads="1"/>
          </p:cNvSpPr>
          <p:nvPr/>
        </p:nvSpPr>
        <p:spPr bwMode="auto">
          <a:xfrm>
            <a:off x="927100" y="1943100"/>
            <a:ext cx="316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hu-HU" sz="1600">
                <a:solidFill>
                  <a:schemeClr val="bg1"/>
                </a:solidFill>
                <a:latin typeface="Arial" panose="020B0604020202020204" pitchFamily="34" charset="0"/>
                <a:cs typeface="Arial" panose="020B0604020202020204" pitchFamily="34" charset="0"/>
              </a:rPr>
              <a:t>Astrophys. J., </a:t>
            </a:r>
            <a:r>
              <a:rPr lang="en-US" altLang="hu-HU" sz="1600" b="1">
                <a:solidFill>
                  <a:schemeClr val="bg1"/>
                </a:solidFill>
                <a:latin typeface="Arial" panose="020B0604020202020204" pitchFamily="34" charset="0"/>
                <a:cs typeface="Arial" panose="020B0604020202020204" pitchFamily="34" charset="0"/>
              </a:rPr>
              <a:t>28</a:t>
            </a:r>
            <a:r>
              <a:rPr lang="en-US" altLang="hu-HU" sz="1600">
                <a:solidFill>
                  <a:schemeClr val="bg1"/>
                </a:solidFill>
                <a:latin typeface="Arial" panose="020B0604020202020204" pitchFamily="34" charset="0"/>
                <a:cs typeface="Arial" panose="020B0604020202020204" pitchFamily="34" charset="0"/>
              </a:rPr>
              <a:t>, 315-343, 1908</a:t>
            </a:r>
            <a:r>
              <a:rPr lang="en-GB" altLang="hu-HU">
                <a:latin typeface="Arial" panose="020B0604020202020204" pitchFamily="34" charset="0"/>
                <a:cs typeface="Arial" panose="020B0604020202020204" pitchFamily="34" charset="0"/>
              </a:rPr>
              <a:t> </a:t>
            </a:r>
          </a:p>
        </p:txBody>
      </p:sp>
      <p:sp>
        <p:nvSpPr>
          <p:cNvPr id="30725" name="Rectangle 5"/>
          <p:cNvSpPr>
            <a:spLocks noChangeArrowheads="1"/>
          </p:cNvSpPr>
          <p:nvPr/>
        </p:nvSpPr>
        <p:spPr bwMode="auto">
          <a:xfrm>
            <a:off x="4552950" y="200025"/>
            <a:ext cx="4608513"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hu-HU" sz="1600">
                <a:solidFill>
                  <a:srgbClr val="0066FF"/>
                </a:solidFill>
                <a:latin typeface="Arial" panose="020B0604020202020204" pitchFamily="34" charset="0"/>
                <a:cs typeface="Arial" panose="020B0604020202020204" pitchFamily="34" charset="0"/>
              </a:rPr>
              <a:t>“…</a:t>
            </a:r>
            <a:r>
              <a:rPr lang="en-US" altLang="hu-HU" sz="1600" i="1">
                <a:solidFill>
                  <a:srgbClr val="0066FF"/>
                </a:solidFill>
                <a:latin typeface="Arial" panose="020B0604020202020204" pitchFamily="34" charset="0"/>
                <a:cs typeface="Arial" panose="020B0604020202020204" pitchFamily="34" charset="0"/>
              </a:rPr>
              <a:t>photographs of the hydrogen flocculi made with the Ha line showed clearly marked vortical structure in regions centering in sun-spots.  This structure was found to be repeated in hundreds of spots, leaving no doubt as to the generality. … These photographs suggested the hypothesis that a sun-spot is a vortex, in which electrified particles, produced by ionization in the solar atmosphere, are whirled at high velocity.  This might give rise to magnetic fields in sun-spots, regarded as electric vortices.  A search for the Zeeman effect led to its immediate detection, and abundant proofs were soon found of the existence of a magnetic field in every sun-spot observed.</a:t>
            </a:r>
            <a:r>
              <a:rPr lang="en-US" altLang="hu-HU" sz="1600">
                <a:solidFill>
                  <a:srgbClr val="0066FF"/>
                </a:solidFill>
                <a:latin typeface="Arial" panose="020B0604020202020204" pitchFamily="34" charset="0"/>
                <a:cs typeface="Arial" panose="020B0604020202020204" pitchFamily="34" charset="0"/>
              </a:rPr>
              <a:t>”  </a:t>
            </a:r>
          </a:p>
        </p:txBody>
      </p:sp>
      <p:sp>
        <p:nvSpPr>
          <p:cNvPr id="30726" name="Text Box 6"/>
          <p:cNvSpPr txBox="1">
            <a:spLocks noChangeArrowheads="1"/>
          </p:cNvSpPr>
          <p:nvPr/>
        </p:nvSpPr>
        <p:spPr bwMode="auto">
          <a:xfrm>
            <a:off x="512763" y="200025"/>
            <a:ext cx="38115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3200">
                <a:solidFill>
                  <a:schemeClr val="accent2"/>
                </a:solidFill>
              </a:rPr>
              <a:t>Mágneses tér a Napon</a:t>
            </a:r>
          </a:p>
        </p:txBody>
      </p:sp>
      <p:pic>
        <p:nvPicPr>
          <p:cNvPr id="2" name="SST_spotclose.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4565650" y="3959225"/>
            <a:ext cx="4249738"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108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mediacall" presetSubtype="0" fill="hold" nodeType="clickEffect">
                                  <p:stCondLst>
                                    <p:cond delay="400"/>
                                  </p:stCondLst>
                                  <p:childTnLst>
                                    <p:cmd type="call" cmd="stop">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0"/>
            <a:ext cx="8686800" cy="846138"/>
          </a:xfrm>
        </p:spPr>
        <p:txBody>
          <a:bodyPr/>
          <a:lstStyle/>
          <a:p>
            <a:pPr eaLnBrk="1" hangingPunct="1">
              <a:defRPr/>
            </a:pPr>
            <a:r>
              <a:rPr lang="hu-HU" altLang="hu-HU" b="1" smtClean="0">
                <a:solidFill>
                  <a:schemeClr val="bg1"/>
                </a:solidFill>
                <a:effectLst>
                  <a:outerShdw blurRad="38100" dist="38100" dir="2700000" algn="tl">
                    <a:srgbClr val="C0C0C0"/>
                  </a:outerShdw>
                </a:effectLst>
              </a:rPr>
              <a:t>A napfoltok mágneses tere</a:t>
            </a:r>
            <a:endParaRPr lang="en-US" altLang="hu-HU" b="1" smtClean="0">
              <a:solidFill>
                <a:schemeClr val="bg1"/>
              </a:solidFill>
              <a:effectLst>
                <a:outerShdw blurRad="38100" dist="38100" dir="2700000" algn="tl">
                  <a:srgbClr val="C0C0C0"/>
                </a:outerShdw>
              </a:effectLst>
            </a:endParaRPr>
          </a:p>
        </p:txBody>
      </p:sp>
      <p:pic>
        <p:nvPicPr>
          <p:cNvPr id="31747" name="Picture 3" descr="GeorgeElleryHale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313" y="2349500"/>
            <a:ext cx="2957512"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96863" y="6308725"/>
            <a:ext cx="3155950" cy="336550"/>
          </a:xfrm>
          <a:prstGeom prst="rect">
            <a:avLst/>
          </a:prstGeom>
          <a:noFill/>
        </p:spPr>
        <p:txBody>
          <a:bodyPr wrap="none">
            <a:spAutoFit/>
          </a:bodyPr>
          <a:lstStyle/>
          <a:p>
            <a:pPr algn="ctr">
              <a:defRPr/>
            </a:pPr>
            <a:r>
              <a:rPr lang="en-US" sz="1600" b="1" dirty="0">
                <a:solidFill>
                  <a:schemeClr val="bg1"/>
                </a:solidFill>
                <a:effectLst>
                  <a:outerShdw blurRad="38100" dist="38100" dir="2700000" algn="tl">
                    <a:srgbClr val="000000">
                      <a:alpha val="43137"/>
                    </a:srgbClr>
                  </a:outerShdw>
                </a:effectLst>
                <a:latin typeface="Arial" charset="0"/>
              </a:rPr>
              <a:t>George Ellery Hale (1868-1938)</a:t>
            </a:r>
          </a:p>
        </p:txBody>
      </p:sp>
      <p:sp>
        <p:nvSpPr>
          <p:cNvPr id="31749" name="TextBox 5"/>
          <p:cNvSpPr txBox="1">
            <a:spLocks noChangeArrowheads="1"/>
          </p:cNvSpPr>
          <p:nvPr/>
        </p:nvSpPr>
        <p:spPr bwMode="auto">
          <a:xfrm>
            <a:off x="228600" y="1089025"/>
            <a:ext cx="36226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hu-HU">
                <a:solidFill>
                  <a:schemeClr val="bg1"/>
                </a:solidFill>
                <a:cs typeface="Times New Roman" panose="02020603050405020304" pitchFamily="18" charset="0"/>
              </a:rPr>
              <a:t>1908</a:t>
            </a:r>
            <a:r>
              <a:rPr lang="hu-HU" altLang="hu-HU">
                <a:solidFill>
                  <a:schemeClr val="bg1"/>
                </a:solidFill>
                <a:cs typeface="Times New Roman" panose="02020603050405020304" pitchFamily="18" charset="0"/>
              </a:rPr>
              <a:t>-ban </a:t>
            </a:r>
            <a:r>
              <a:rPr lang="en-US" altLang="hu-HU">
                <a:solidFill>
                  <a:schemeClr val="bg1"/>
                </a:solidFill>
                <a:cs typeface="Times New Roman" panose="02020603050405020304" pitchFamily="18" charset="0"/>
              </a:rPr>
              <a:t> George Ellery Hale </a:t>
            </a:r>
            <a:r>
              <a:rPr lang="hu-HU" altLang="hu-HU">
                <a:solidFill>
                  <a:schemeClr val="bg1"/>
                </a:solidFill>
                <a:cs typeface="Times New Roman" panose="02020603050405020304" pitchFamily="18" charset="0"/>
              </a:rPr>
              <a:t>felfedezte a napfoltok mágneses terét. Ezzel megnyílt az út a napfoltok fizikájának megértése felé. </a:t>
            </a:r>
            <a:endParaRPr lang="en-US" altLang="hu-HU">
              <a:solidFill>
                <a:schemeClr val="bg1"/>
              </a:solidFill>
              <a:cs typeface="Times New Roman" panose="02020603050405020304" pitchFamily="18" charset="0"/>
            </a:endParaRPr>
          </a:p>
        </p:txBody>
      </p:sp>
      <p:pic>
        <p:nvPicPr>
          <p:cNvPr id="31750" name="Picture 4" descr="spectrum.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6325" y="2708275"/>
            <a:ext cx="406717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zeema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203575"/>
            <a:ext cx="3429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 Box 8"/>
          <p:cNvSpPr txBox="1">
            <a:spLocks noChangeArrowheads="1"/>
          </p:cNvSpPr>
          <p:nvPr/>
        </p:nvSpPr>
        <p:spPr bwMode="auto">
          <a:xfrm>
            <a:off x="4841875" y="1089025"/>
            <a:ext cx="378142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bg1"/>
                </a:solidFill>
              </a:rPr>
              <a:t>Szinképelemzés: abszorpciós vonakak annak az energiának megfelelő hullámhosszon, amely az elektron magasabb energiájú pályára való lökéséhez szükséges</a:t>
            </a:r>
          </a:p>
        </p:txBody>
      </p:sp>
      <p:sp>
        <p:nvSpPr>
          <p:cNvPr id="31753" name="Text Box 9"/>
          <p:cNvSpPr txBox="1">
            <a:spLocks noChangeArrowheads="1"/>
          </p:cNvSpPr>
          <p:nvPr/>
        </p:nvSpPr>
        <p:spPr bwMode="auto">
          <a:xfrm>
            <a:off x="4932363" y="6038850"/>
            <a:ext cx="381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Zeemann effektus:</a:t>
            </a:r>
          </a:p>
          <a:p>
            <a:pPr eaLnBrk="1" hangingPunct="1"/>
            <a:r>
              <a:rPr lang="hu-HU" altLang="hu-HU">
                <a:solidFill>
                  <a:schemeClr val="accent2"/>
                </a:solidFill>
              </a:rPr>
              <a:t>Mágneses térben a vonalak felhasadnak</a:t>
            </a:r>
          </a:p>
        </p:txBody>
      </p:sp>
    </p:spTree>
    <p:extLst>
      <p:ext uri="{BB962C8B-B14F-4D97-AF65-F5344CB8AC3E}">
        <p14:creationId xmlns:p14="http://schemas.microsoft.com/office/powerpoint/2010/main" val="1784227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 Naprendszer fizikája</a:t>
            </a:r>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52401"/>
            <a:ext cx="1725613" cy="63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4953000" y="3353204"/>
            <a:ext cx="3301032" cy="646331"/>
          </a:xfrm>
          <a:prstGeom prst="rect">
            <a:avLst/>
          </a:prstGeom>
          <a:noFill/>
        </p:spPr>
        <p:txBody>
          <a:bodyPr wrap="none" rtlCol="0">
            <a:spAutoFit/>
          </a:bodyPr>
          <a:lstStyle/>
          <a:p>
            <a:r>
              <a:rPr lang="hu-HU" sz="3600" dirty="0" smtClean="0">
                <a:solidFill>
                  <a:schemeClr val="bg1"/>
                </a:solidFill>
              </a:rPr>
              <a:t>A Nap aktivitása </a:t>
            </a:r>
            <a:endParaRPr lang="hu-HU" sz="3600" i="1" dirty="0" smtClean="0">
              <a:solidFill>
                <a:schemeClr val="bg1"/>
              </a:solidFill>
              <a:latin typeface="Cambria Math" panose="02040503050406030204" pitchFamily="18" charset="0"/>
            </a:endParaRPr>
          </a:p>
        </p:txBody>
      </p:sp>
      <p:pic>
        <p:nvPicPr>
          <p:cNvPr id="3" name="Kép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64124"/>
            <a:ext cx="4468872" cy="2971800"/>
          </a:xfrm>
          <a:prstGeom prst="rect">
            <a:avLst/>
          </a:prstGeom>
        </p:spPr>
      </p:pic>
    </p:spTree>
    <p:extLst>
      <p:ext uri="{BB962C8B-B14F-4D97-AF65-F5344CB8AC3E}">
        <p14:creationId xmlns:p14="http://schemas.microsoft.com/office/powerpoint/2010/main" val="40520950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0"/>
            <a:ext cx="8229600" cy="1143000"/>
          </a:xfrm>
        </p:spPr>
        <p:txBody>
          <a:bodyPr/>
          <a:lstStyle/>
          <a:p>
            <a:pPr eaLnBrk="1" hangingPunct="1">
              <a:defRPr/>
            </a:pPr>
            <a:r>
              <a:rPr lang="hu-HU" altLang="hu-HU" b="1" smtClean="0">
                <a:solidFill>
                  <a:schemeClr val="bg1"/>
                </a:solidFill>
                <a:effectLst>
                  <a:outerShdw blurRad="38100" dist="38100" dir="2700000" algn="tl">
                    <a:srgbClr val="C0C0C0"/>
                  </a:outerShdw>
                </a:effectLst>
              </a:rPr>
              <a:t>A napfoltok szerkezete</a:t>
            </a:r>
            <a:endParaRPr lang="en-US" altLang="hu-HU" b="1" smtClean="0">
              <a:solidFill>
                <a:schemeClr val="bg1"/>
              </a:solidFill>
              <a:effectLst>
                <a:outerShdw blurRad="38100" dist="38100" dir="2700000" algn="tl">
                  <a:srgbClr val="C0C0C0"/>
                </a:outerShdw>
              </a:effectLst>
            </a:endParaRPr>
          </a:p>
        </p:txBody>
      </p:sp>
      <p:sp>
        <p:nvSpPr>
          <p:cNvPr id="32771" name="TextBox 5"/>
          <p:cNvSpPr txBox="1">
            <a:spLocks noChangeArrowheads="1"/>
          </p:cNvSpPr>
          <p:nvPr/>
        </p:nvSpPr>
        <p:spPr bwMode="auto">
          <a:xfrm>
            <a:off x="609600" y="1538288"/>
            <a:ext cx="79248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hu-HU" altLang="hu-HU">
                <a:solidFill>
                  <a:schemeClr val="bg1"/>
                </a:solidFill>
                <a:cs typeface="Times New Roman" panose="02020603050405020304" pitchFamily="18" charset="0"/>
              </a:rPr>
              <a:t>A napfoltok olyan területek, ahol az erős mágneses tér (6000-szer erősebb a földi térnél) keresztültör  a felszínre és szétterül. Azért sötét, mert hidegebb, mint a napfelszíne. </a:t>
            </a:r>
            <a:endParaRPr lang="en-US" altLang="hu-HU">
              <a:solidFill>
                <a:schemeClr val="bg1"/>
              </a:solidFill>
              <a:cs typeface="Times New Roman" panose="02020603050405020304" pitchFamily="18" charset="0"/>
            </a:endParaRPr>
          </a:p>
        </p:txBody>
      </p:sp>
      <p:pic>
        <p:nvPicPr>
          <p:cNvPr id="32772" name="Picture 6" descr="SunspotStructure_Weiss_etal2004.jpg"/>
          <p:cNvPicPr>
            <a:picLocks noChangeAspect="1"/>
          </p:cNvPicPr>
          <p:nvPr/>
        </p:nvPicPr>
        <p:blipFill>
          <a:blip r:embed="rId2">
            <a:extLst>
              <a:ext uri="{28A0092B-C50C-407E-A947-70E740481C1C}">
                <a14:useLocalDpi xmlns:a14="http://schemas.microsoft.com/office/drawing/2010/main" val="0"/>
              </a:ext>
            </a:extLst>
          </a:blip>
          <a:srcRect b="11510"/>
          <a:stretch>
            <a:fillRect/>
          </a:stretch>
        </p:blipFill>
        <p:spPr bwMode="auto">
          <a:xfrm>
            <a:off x="1292225" y="2619375"/>
            <a:ext cx="6557963"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43100" y="6308725"/>
            <a:ext cx="5257800" cy="336550"/>
          </a:xfrm>
          <a:prstGeom prst="rect">
            <a:avLst/>
          </a:prstGeom>
          <a:noFill/>
        </p:spPr>
        <p:txBody>
          <a:bodyPr>
            <a:spAutoFit/>
          </a:bodyPr>
          <a:lstStyle/>
          <a:p>
            <a:pPr algn="ctr">
              <a:defRPr/>
            </a:pPr>
            <a:r>
              <a:rPr lang="en-US" sz="1600" b="1" dirty="0">
                <a:solidFill>
                  <a:schemeClr val="bg1"/>
                </a:solidFill>
                <a:effectLst>
                  <a:outerShdw blurRad="38100" dist="38100" dir="2700000" algn="tl">
                    <a:srgbClr val="000000">
                      <a:alpha val="43137"/>
                    </a:srgbClr>
                  </a:outerShdw>
                </a:effectLst>
                <a:latin typeface="Arial" charset="0"/>
              </a:rPr>
              <a:t>Weiss, Thomas, Brummell, &amp; </a:t>
            </a:r>
            <a:r>
              <a:rPr lang="en-US" sz="1600" b="1" dirty="0" err="1">
                <a:solidFill>
                  <a:schemeClr val="bg1"/>
                </a:solidFill>
                <a:effectLst>
                  <a:outerShdw blurRad="38100" dist="38100" dir="2700000" algn="tl">
                    <a:srgbClr val="000000">
                      <a:alpha val="43137"/>
                    </a:srgbClr>
                  </a:outerShdw>
                </a:effectLst>
                <a:latin typeface="Arial" charset="0"/>
              </a:rPr>
              <a:t>Tobais</a:t>
            </a:r>
            <a:r>
              <a:rPr lang="en-US" sz="1600" b="1" dirty="0">
                <a:solidFill>
                  <a:schemeClr val="bg1"/>
                </a:solidFill>
                <a:effectLst>
                  <a:outerShdw blurRad="38100" dist="38100" dir="2700000" algn="tl">
                    <a:srgbClr val="000000">
                      <a:alpha val="43137"/>
                    </a:srgbClr>
                  </a:outerShdw>
                </a:effectLst>
                <a:latin typeface="Arial" charset="0"/>
              </a:rPr>
              <a:t> (2004)</a:t>
            </a:r>
          </a:p>
        </p:txBody>
      </p:sp>
    </p:spTree>
    <p:extLst>
      <p:ext uri="{BB962C8B-B14F-4D97-AF65-F5344CB8AC3E}">
        <p14:creationId xmlns:p14="http://schemas.microsoft.com/office/powerpoint/2010/main" val="170007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title" idx="4294967295"/>
          </p:nvPr>
        </p:nvSpPr>
        <p:spPr>
          <a:xfrm>
            <a:off x="457200" y="0"/>
            <a:ext cx="8229600" cy="1143000"/>
          </a:xfrm>
        </p:spPr>
        <p:txBody>
          <a:bodyPr/>
          <a:lstStyle/>
          <a:p>
            <a:pPr eaLnBrk="1" hangingPunct="1">
              <a:defRPr/>
            </a:pPr>
            <a:r>
              <a:rPr lang="hu-HU" altLang="hu-HU" b="1" smtClean="0">
                <a:solidFill>
                  <a:schemeClr val="bg1"/>
                </a:solidFill>
                <a:effectLst>
                  <a:outerShdw blurRad="38100" dist="38100" dir="2700000" algn="tl">
                    <a:srgbClr val="C0C0C0"/>
                  </a:outerShdw>
                </a:effectLst>
              </a:rPr>
              <a:t>Mágneses polaritás</a:t>
            </a:r>
            <a:endParaRPr lang="en-US" altLang="hu-HU" b="1" smtClean="0">
              <a:solidFill>
                <a:schemeClr val="bg1"/>
              </a:solidFill>
              <a:effectLst>
                <a:outerShdw blurRad="38100" dist="38100" dir="2700000" algn="tl">
                  <a:srgbClr val="C0C0C0"/>
                </a:outerShdw>
              </a:effectLst>
            </a:endParaRPr>
          </a:p>
        </p:txBody>
      </p:sp>
      <p:sp>
        <p:nvSpPr>
          <p:cNvPr id="33795" name="Text Box 5"/>
          <p:cNvSpPr txBox="1">
            <a:spLocks noChangeArrowheads="1"/>
          </p:cNvSpPr>
          <p:nvPr/>
        </p:nvSpPr>
        <p:spPr bwMode="auto">
          <a:xfrm>
            <a:off x="520700" y="1133475"/>
            <a:ext cx="8101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hu-HU" altLang="hu-HU">
                <a:solidFill>
                  <a:schemeClr val="bg1"/>
                </a:solidFill>
                <a:cs typeface="Times New Roman" panose="02020603050405020304" pitchFamily="18" charset="0"/>
              </a:rPr>
              <a:t>Hale törvény: 	vezető és követő napfolt polaritása ellentétes</a:t>
            </a:r>
          </a:p>
          <a:p>
            <a:pPr algn="just" eaLnBrk="1" hangingPunct="1"/>
            <a:r>
              <a:rPr lang="hu-HU" altLang="hu-HU">
                <a:solidFill>
                  <a:schemeClr val="bg1"/>
                </a:solidFill>
                <a:cs typeface="Times New Roman" panose="02020603050405020304" pitchFamily="18" charset="0"/>
              </a:rPr>
              <a:t>		ellentétes minta az északi és déli féltekén</a:t>
            </a:r>
          </a:p>
          <a:p>
            <a:pPr algn="just" eaLnBrk="1" hangingPunct="1"/>
            <a:r>
              <a:rPr lang="hu-HU" altLang="hu-HU">
                <a:solidFill>
                  <a:schemeClr val="bg1"/>
                </a:solidFill>
                <a:cs typeface="Times New Roman" panose="02020603050405020304" pitchFamily="18" charset="0"/>
              </a:rPr>
              <a:t>		a mágneses polaritás 11 évenként felcserélődik. </a:t>
            </a:r>
          </a:p>
          <a:p>
            <a:pPr algn="just" eaLnBrk="1" hangingPunct="1"/>
            <a:r>
              <a:rPr lang="hu-HU" altLang="hu-HU">
                <a:solidFill>
                  <a:schemeClr val="bg1"/>
                </a:solidFill>
                <a:cs typeface="Times New Roman" panose="02020603050405020304" pitchFamily="18" charset="0"/>
              </a:rPr>
              <a:t>Mágneses szempontból 22 éves ciklusról beszélhetünk. </a:t>
            </a:r>
            <a:endParaRPr lang="en-US" altLang="hu-HU" i="1">
              <a:solidFill>
                <a:schemeClr val="bg1"/>
              </a:solidFill>
              <a:cs typeface="Times New Roman" panose="02020603050405020304" pitchFamily="18" charset="0"/>
            </a:endParaRPr>
          </a:p>
        </p:txBody>
      </p:sp>
      <p:pic>
        <p:nvPicPr>
          <p:cNvPr id="33796" name="Picture 7" descr="HalesPolarityLaw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436813"/>
            <a:ext cx="7620000" cy="442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526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79388" y="4891088"/>
            <a:ext cx="845978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GB" altLang="hu-HU" sz="1600">
                <a:solidFill>
                  <a:schemeClr val="bg1"/>
                </a:solidFill>
                <a:latin typeface="Arial" panose="020B0604020202020204" pitchFamily="34" charset="0"/>
                <a:cs typeface="Arial" panose="020B0604020202020204" pitchFamily="34" charset="0"/>
              </a:rPr>
              <a:t>E.N. Parker, The formation of sunspots from the solar toroidal, field.  Astrophys. J. </a:t>
            </a:r>
            <a:r>
              <a:rPr lang="en-GB" altLang="hu-HU" sz="1600" b="1">
                <a:solidFill>
                  <a:schemeClr val="bg1"/>
                </a:solidFill>
                <a:latin typeface="Arial" panose="020B0604020202020204" pitchFamily="34" charset="0"/>
                <a:cs typeface="Arial" panose="020B0604020202020204" pitchFamily="34" charset="0"/>
              </a:rPr>
              <a:t>121</a:t>
            </a:r>
            <a:r>
              <a:rPr lang="en-GB" altLang="hu-HU" sz="1600">
                <a:solidFill>
                  <a:schemeClr val="bg1"/>
                </a:solidFill>
                <a:latin typeface="Arial" panose="020B0604020202020204" pitchFamily="34" charset="0"/>
                <a:cs typeface="Arial" panose="020B0604020202020204" pitchFamily="34" charset="0"/>
              </a:rPr>
              <a:t>, 491–507 (1955a)</a:t>
            </a:r>
          </a:p>
          <a:p>
            <a:pPr eaLnBrk="1" hangingPunct="1"/>
            <a:r>
              <a:rPr lang="en-GB" altLang="hu-HU" sz="1600">
                <a:solidFill>
                  <a:schemeClr val="bg1"/>
                </a:solidFill>
                <a:latin typeface="Arial" panose="020B0604020202020204" pitchFamily="34" charset="0"/>
                <a:cs typeface="Arial" panose="020B0604020202020204" pitchFamily="34" charset="0"/>
              </a:rPr>
              <a:t>E.N. Parker, Hydromagnetic dynamo models. Astrophys. J. </a:t>
            </a:r>
            <a:r>
              <a:rPr lang="en-GB" altLang="hu-HU" sz="1600" b="1">
                <a:solidFill>
                  <a:schemeClr val="bg1"/>
                </a:solidFill>
                <a:latin typeface="Arial" panose="020B0604020202020204" pitchFamily="34" charset="0"/>
                <a:cs typeface="Arial" panose="020B0604020202020204" pitchFamily="34" charset="0"/>
              </a:rPr>
              <a:t>122</a:t>
            </a:r>
            <a:r>
              <a:rPr lang="en-GB" altLang="hu-HU" sz="1600">
                <a:solidFill>
                  <a:schemeClr val="bg1"/>
                </a:solidFill>
                <a:latin typeface="Arial" panose="020B0604020202020204" pitchFamily="34" charset="0"/>
                <a:cs typeface="Arial" panose="020B0604020202020204" pitchFamily="34" charset="0"/>
              </a:rPr>
              <a:t>, 293–314 (1955b)</a:t>
            </a:r>
          </a:p>
          <a:p>
            <a:pPr eaLnBrk="1" hangingPunct="1"/>
            <a:r>
              <a:rPr lang="en-GB" altLang="hu-HU" sz="1600">
                <a:solidFill>
                  <a:schemeClr val="bg1"/>
                </a:solidFill>
                <a:latin typeface="Arial" panose="020B0604020202020204" pitchFamily="34" charset="0"/>
                <a:cs typeface="Arial" panose="020B0604020202020204" pitchFamily="34" charset="0"/>
              </a:rPr>
              <a:t>E.N. Parker, The solar hydromagnetic dynamo. Proc. Nat. Acad. Sci. USA </a:t>
            </a:r>
            <a:r>
              <a:rPr lang="en-GB" altLang="hu-HU" sz="1600" b="1">
                <a:solidFill>
                  <a:schemeClr val="bg1"/>
                </a:solidFill>
                <a:latin typeface="Arial" panose="020B0604020202020204" pitchFamily="34" charset="0"/>
                <a:cs typeface="Arial" panose="020B0604020202020204" pitchFamily="34" charset="0"/>
              </a:rPr>
              <a:t>43</a:t>
            </a:r>
            <a:r>
              <a:rPr lang="en-GB" altLang="hu-HU" sz="1600">
                <a:solidFill>
                  <a:schemeClr val="bg1"/>
                </a:solidFill>
                <a:latin typeface="Arial" panose="020B0604020202020204" pitchFamily="34" charset="0"/>
                <a:cs typeface="Arial" panose="020B0604020202020204" pitchFamily="34" charset="0"/>
              </a:rPr>
              <a:t>, 8–14 (1957)</a:t>
            </a:r>
          </a:p>
          <a:p>
            <a:pPr eaLnBrk="1" hangingPunct="1"/>
            <a:r>
              <a:rPr lang="en-GB" altLang="hu-HU" sz="1600">
                <a:solidFill>
                  <a:schemeClr val="bg1"/>
                </a:solidFill>
                <a:latin typeface="Arial" panose="020B0604020202020204" pitchFamily="34" charset="0"/>
                <a:cs typeface="Arial" panose="020B0604020202020204" pitchFamily="34" charset="0"/>
              </a:rPr>
              <a:t>H.W. Babcock, The topology of the sun's magnetic field and the 22-year cycle, Astophys. J., 133, 572-588, 1961</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203450"/>
            <a:ext cx="19954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2060575"/>
            <a:ext cx="180975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989138"/>
            <a:ext cx="4351338"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6"/>
          <p:cNvSpPr txBox="1">
            <a:spLocks noChangeArrowheads="1"/>
          </p:cNvSpPr>
          <p:nvPr/>
        </p:nvSpPr>
        <p:spPr bwMode="auto">
          <a:xfrm>
            <a:off x="539750" y="620713"/>
            <a:ext cx="842486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GB" altLang="hu-HU" sz="2000" b="1">
                <a:solidFill>
                  <a:schemeClr val="bg1"/>
                </a:solidFill>
                <a:latin typeface="Arial" panose="020B0604020202020204" pitchFamily="34" charset="0"/>
                <a:cs typeface="Arial" panose="020B0604020202020204" pitchFamily="34" charset="0"/>
              </a:rPr>
              <a:t>A first model of the solar dynamo</a:t>
            </a:r>
          </a:p>
          <a:p>
            <a:pPr eaLnBrk="1" hangingPunct="1">
              <a:buFontTx/>
              <a:buChar char="•"/>
            </a:pPr>
            <a:r>
              <a:rPr lang="en-GB" altLang="hu-HU" sz="1600">
                <a:solidFill>
                  <a:schemeClr val="bg1"/>
                </a:solidFill>
                <a:latin typeface="Arial" panose="020B0604020202020204" pitchFamily="34" charset="0"/>
                <a:cs typeface="Arial" panose="020B0604020202020204" pitchFamily="34" charset="0"/>
              </a:rPr>
              <a:t>driven by (a) the transformation of poloidal field to toroidal fields by differential rotation, (b) magnetic buoyancy that brings magnetic flux tubes to the surface, and (c) by meridional transport of the fields that restores the poloidal fields</a:t>
            </a:r>
          </a:p>
        </p:txBody>
      </p:sp>
    </p:spTree>
    <p:extLst>
      <p:ext uri="{BB962C8B-B14F-4D97-AF65-F5344CB8AC3E}">
        <p14:creationId xmlns:p14="http://schemas.microsoft.com/office/powerpoint/2010/main" val="511782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pPr eaLnBrk="1" hangingPunct="1">
              <a:defRPr/>
            </a:pPr>
            <a:r>
              <a:rPr lang="en-US" altLang="hu-HU" b="1" smtClean="0">
                <a:solidFill>
                  <a:schemeClr val="bg1"/>
                </a:solidFill>
                <a:effectLst>
                  <a:outerShdw blurRad="38100" dist="38100" dir="2700000" algn="tl">
                    <a:srgbClr val="C0C0C0"/>
                  </a:outerShdw>
                </a:effectLst>
              </a:rPr>
              <a:t>Babcock </a:t>
            </a:r>
            <a:r>
              <a:rPr lang="hu-HU" altLang="hu-HU" b="1" smtClean="0">
                <a:solidFill>
                  <a:schemeClr val="bg1"/>
                </a:solidFill>
                <a:effectLst>
                  <a:outerShdw blurRad="38100" dist="38100" dir="2700000" algn="tl">
                    <a:srgbClr val="C0C0C0"/>
                  </a:outerShdw>
                </a:effectLst>
              </a:rPr>
              <a:t>di</a:t>
            </a:r>
            <a:r>
              <a:rPr lang="en-US" altLang="hu-HU" b="1" smtClean="0">
                <a:solidFill>
                  <a:schemeClr val="bg1"/>
                </a:solidFill>
                <a:effectLst>
                  <a:outerShdw blurRad="38100" dist="38100" dir="2700000" algn="tl">
                    <a:srgbClr val="C0C0C0"/>
                  </a:outerShdw>
                </a:effectLst>
              </a:rPr>
              <a:t>nam</a:t>
            </a:r>
            <a:r>
              <a:rPr lang="hu-HU" altLang="hu-HU" b="1" smtClean="0">
                <a:solidFill>
                  <a:schemeClr val="bg1"/>
                </a:solidFill>
                <a:effectLst>
                  <a:outerShdw blurRad="38100" dist="38100" dir="2700000" algn="tl">
                    <a:srgbClr val="C0C0C0"/>
                  </a:outerShdw>
                </a:effectLst>
              </a:rPr>
              <a:t>ó elmélete</a:t>
            </a:r>
            <a:r>
              <a:rPr lang="en-US" altLang="hu-HU" b="1" smtClean="0">
                <a:solidFill>
                  <a:schemeClr val="bg1"/>
                </a:solidFill>
                <a:effectLst>
                  <a:outerShdw blurRad="38100" dist="38100" dir="2700000" algn="tl">
                    <a:srgbClr val="C0C0C0"/>
                  </a:outerShdw>
                </a:effectLst>
              </a:rPr>
              <a:t> (1961)</a:t>
            </a:r>
          </a:p>
        </p:txBody>
      </p:sp>
      <p:pic>
        <p:nvPicPr>
          <p:cNvPr id="35843" name="Content Placeholder 3" descr="Babcock1961Figures.jpg"/>
          <p:cNvPicPr>
            <a:picLocks noGrp="1" noChangeAspect="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0" y="1612900"/>
            <a:ext cx="3646488" cy="3630613"/>
          </a:xfrm>
        </p:spPr>
      </p:pic>
      <p:pic>
        <p:nvPicPr>
          <p:cNvPr id="176132" name="dynamo.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076700" y="29337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794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613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6132"/>
                                        </p:tgtEl>
                                      </p:cBhvr>
                                    </p:cmd>
                                  </p:childTnLst>
                                </p:cTn>
                              </p:par>
                            </p:childTnLst>
                          </p:cTn>
                        </p:par>
                      </p:childTnLst>
                    </p:cTn>
                  </p:par>
                </p:childTnLst>
              </p:cTn>
              <p:nextCondLst>
                <p:cond evt="onClick" delay="0">
                  <p:tgtEl>
                    <p:spTgt spid="176132"/>
                  </p:tgtEl>
                </p:cond>
              </p:nextCondLst>
            </p:seq>
            <p:video>
              <p:cMediaNode>
                <p:cTn id="7" fill="hold" display="0">
                  <p:stCondLst>
                    <p:cond delay="indefinite"/>
                  </p:stCondLst>
                  <p:endCondLst>
                    <p:cond evt="onNext" delay="0">
                      <p:tgtEl>
                        <p:sldTgt/>
                      </p:tgtEl>
                    </p:cond>
                    <p:cond evt="onPrev" delay="0">
                      <p:tgtEl>
                        <p:sldTgt/>
                      </p:tgtEl>
                    </p:cond>
                  </p:endCondLst>
                </p:cTn>
                <p:tgtEl>
                  <p:spTgt spid="17613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Kép 2" descr="Dinamo_c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473200"/>
            <a:ext cx="502285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Szövegdoboz 3"/>
          <p:cNvSpPr txBox="1">
            <a:spLocks noChangeArrowheads="1"/>
          </p:cNvSpPr>
          <p:nvPr/>
        </p:nvSpPr>
        <p:spPr bwMode="auto">
          <a:xfrm>
            <a:off x="6172200" y="673100"/>
            <a:ext cx="236061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800">
                <a:solidFill>
                  <a:schemeClr val="bg2"/>
                </a:solidFill>
              </a:rPr>
              <a:t>Dynamo</a:t>
            </a:r>
          </a:p>
          <a:p>
            <a:pPr eaLnBrk="1" hangingPunct="1"/>
            <a:endParaRPr lang="hu-HU" altLang="hu-HU" sz="2000">
              <a:solidFill>
                <a:schemeClr val="bg2"/>
              </a:solidFill>
            </a:endParaRPr>
          </a:p>
          <a:p>
            <a:pPr eaLnBrk="1" hangingPunct="1"/>
            <a:endParaRPr lang="hu-HU" altLang="hu-HU" sz="2000">
              <a:solidFill>
                <a:schemeClr val="bg2"/>
              </a:solidFill>
            </a:endParaRPr>
          </a:p>
          <a:p>
            <a:pPr eaLnBrk="1" hangingPunct="1"/>
            <a:r>
              <a:rPr lang="hu-HU" altLang="hu-HU" sz="2000">
                <a:solidFill>
                  <a:schemeClr val="bg2"/>
                </a:solidFill>
              </a:rPr>
              <a:t>Jó vezető</a:t>
            </a:r>
          </a:p>
          <a:p>
            <a:pPr eaLnBrk="1" hangingPunct="1"/>
            <a:r>
              <a:rPr lang="hu-HU" altLang="hu-HU" sz="2000">
                <a:solidFill>
                  <a:schemeClr val="bg2"/>
                </a:solidFill>
              </a:rPr>
              <a:t>Forgómozgás</a:t>
            </a:r>
          </a:p>
          <a:p>
            <a:pPr eaLnBrk="1" hangingPunct="1"/>
            <a:r>
              <a:rPr lang="hu-HU" altLang="hu-HU" sz="2000">
                <a:solidFill>
                  <a:schemeClr val="bg2"/>
                </a:solidFill>
              </a:rPr>
              <a:t>Differenciális rotáció</a:t>
            </a:r>
            <a:endParaRPr lang="en-US" altLang="hu-HU" sz="2000">
              <a:solidFill>
                <a:schemeClr val="bg2"/>
              </a:solidFill>
            </a:endParaRPr>
          </a:p>
        </p:txBody>
      </p:sp>
    </p:spTree>
    <p:extLst>
      <p:ext uri="{BB962C8B-B14F-4D97-AF65-F5344CB8AC3E}">
        <p14:creationId xmlns:p14="http://schemas.microsoft.com/office/powerpoint/2010/main" val="1527131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819150"/>
          </a:xfrm>
        </p:spPr>
        <p:txBody>
          <a:bodyPr/>
          <a:lstStyle/>
          <a:p>
            <a:pPr eaLnBrk="1" hangingPunct="1">
              <a:defRPr/>
            </a:pPr>
            <a:r>
              <a:rPr lang="hu-HU" altLang="hu-HU" b="1" smtClean="0">
                <a:solidFill>
                  <a:schemeClr val="bg1"/>
                </a:solidFill>
                <a:effectLst>
                  <a:outerShdw blurRad="38100" dist="38100" dir="2700000" algn="tl">
                    <a:srgbClr val="C0C0C0"/>
                  </a:outerShdw>
                </a:effectLst>
              </a:rPr>
              <a:t>A mágneses tér eredete</a:t>
            </a:r>
            <a:endParaRPr lang="en-US" altLang="hu-HU" b="1" smtClean="0">
              <a:solidFill>
                <a:schemeClr val="bg1"/>
              </a:solidFill>
              <a:effectLst>
                <a:outerShdw blurRad="38100" dist="38100" dir="2700000" algn="tl">
                  <a:srgbClr val="C0C0C0"/>
                </a:outerShdw>
              </a:effectLst>
            </a:endParaRPr>
          </a:p>
        </p:txBody>
      </p:sp>
      <p:pic>
        <p:nvPicPr>
          <p:cNvPr id="36867" name="Picture 3" descr="cz_flo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613" y="3833813"/>
            <a:ext cx="282257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5"/>
          <p:cNvSpPr txBox="1">
            <a:spLocks noChangeArrowheads="1"/>
          </p:cNvSpPr>
          <p:nvPr/>
        </p:nvSpPr>
        <p:spPr bwMode="auto">
          <a:xfrm>
            <a:off x="4572000" y="3924300"/>
            <a:ext cx="4170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hu-HU" altLang="hu-HU" sz="1600">
                <a:solidFill>
                  <a:schemeClr val="bg1"/>
                </a:solidFill>
                <a:latin typeface="Arial" panose="020B0604020202020204" pitchFamily="34" charset="0"/>
              </a:rPr>
              <a:t>Differenciális rotáció (</a:t>
            </a:r>
            <a:r>
              <a:rPr lang="en-US" altLang="hu-HU" sz="1600">
                <a:solidFill>
                  <a:schemeClr val="bg1"/>
                </a:solidFill>
                <a:latin typeface="Arial" panose="020B0604020202020204" pitchFamily="34" charset="0"/>
              </a:rPr>
              <a:t>Thompson et al. 1996)</a:t>
            </a:r>
          </a:p>
        </p:txBody>
      </p:sp>
      <p:sp>
        <p:nvSpPr>
          <p:cNvPr id="36869" name="TextBox 6"/>
          <p:cNvSpPr txBox="1">
            <a:spLocks noChangeArrowheads="1"/>
          </p:cNvSpPr>
          <p:nvPr/>
        </p:nvSpPr>
        <p:spPr bwMode="auto">
          <a:xfrm>
            <a:off x="4257675" y="5364163"/>
            <a:ext cx="45450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hu-HU" altLang="hu-HU">
                <a:solidFill>
                  <a:schemeClr val="bg1"/>
                </a:solidFill>
                <a:cs typeface="Times New Roman" panose="02020603050405020304" pitchFamily="18" charset="0"/>
              </a:rPr>
              <a:t>A Nap belsejébe a naprengések segítségével pillanthatunk be. Modellezni tudjuk az anyag áramlását. </a:t>
            </a:r>
            <a:endParaRPr lang="en-US" altLang="hu-HU">
              <a:solidFill>
                <a:schemeClr val="bg1"/>
              </a:solidFill>
              <a:cs typeface="Times New Roman" panose="02020603050405020304" pitchFamily="18" charset="0"/>
            </a:endParaRPr>
          </a:p>
        </p:txBody>
      </p:sp>
      <p:pic>
        <p:nvPicPr>
          <p:cNvPr id="36870" name="Picture 7" descr="fig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908050"/>
            <a:ext cx="75612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8"/>
          <p:cNvSpPr txBox="1">
            <a:spLocks noChangeArrowheads="1"/>
          </p:cNvSpPr>
          <p:nvPr/>
        </p:nvSpPr>
        <p:spPr bwMode="auto">
          <a:xfrm>
            <a:off x="5111750" y="4554538"/>
            <a:ext cx="1212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rgbClr val="00FF00"/>
                </a:solidFill>
              </a:rPr>
              <a:t>Tachoklína</a:t>
            </a:r>
          </a:p>
        </p:txBody>
      </p:sp>
      <p:sp>
        <p:nvSpPr>
          <p:cNvPr id="36872" name="Line 9"/>
          <p:cNvSpPr>
            <a:spLocks noChangeShapeType="1"/>
          </p:cNvSpPr>
          <p:nvPr/>
        </p:nvSpPr>
        <p:spPr bwMode="auto">
          <a:xfrm flipV="1">
            <a:off x="5786438" y="3698875"/>
            <a:ext cx="406400" cy="765175"/>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6873" name="Line 10"/>
          <p:cNvSpPr>
            <a:spLocks noChangeShapeType="1"/>
          </p:cNvSpPr>
          <p:nvPr/>
        </p:nvSpPr>
        <p:spPr bwMode="auto">
          <a:xfrm flipH="1" flipV="1">
            <a:off x="2681288" y="3698875"/>
            <a:ext cx="2520950" cy="855663"/>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6874" name="Line 11"/>
          <p:cNvSpPr>
            <a:spLocks noChangeShapeType="1"/>
          </p:cNvSpPr>
          <p:nvPr/>
        </p:nvSpPr>
        <p:spPr bwMode="auto">
          <a:xfrm flipH="1">
            <a:off x="3176588" y="4778375"/>
            <a:ext cx="1844675" cy="315913"/>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6875" name="Oval 12"/>
          <p:cNvSpPr>
            <a:spLocks noChangeArrowheads="1"/>
          </p:cNvSpPr>
          <p:nvPr/>
        </p:nvSpPr>
        <p:spPr bwMode="auto">
          <a:xfrm>
            <a:off x="5021263" y="4464050"/>
            <a:ext cx="1350962" cy="584200"/>
          </a:xfrm>
          <a:prstGeom prst="ellipse">
            <a:avLst/>
          </a:prstGeom>
          <a:solidFill>
            <a:schemeClr val="accent1">
              <a:alpha val="14117"/>
            </a:schemeClr>
          </a:solid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spTree>
    <p:extLst>
      <p:ext uri="{BB962C8B-B14F-4D97-AF65-F5344CB8AC3E}">
        <p14:creationId xmlns:p14="http://schemas.microsoft.com/office/powerpoint/2010/main" val="4194236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6686550" y="3429000"/>
            <a:ext cx="22510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Az ellentétes polaritású foltból a mágneses fluxus rövidebb úton, könnyebben juthat el a pólusig, ezzel magyarázzák az ellentétes polaritású mágneses fluxusok vándorlását a pólusokig. </a:t>
            </a:r>
          </a:p>
        </p:txBody>
      </p:sp>
      <p:sp>
        <p:nvSpPr>
          <p:cNvPr id="38915" name="Text Box 5"/>
          <p:cNvSpPr txBox="1">
            <a:spLocks noChangeArrowheads="1"/>
          </p:cNvSpPr>
          <p:nvPr/>
        </p:nvSpPr>
        <p:spPr bwMode="auto">
          <a:xfrm>
            <a:off x="2678113" y="188913"/>
            <a:ext cx="3786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400">
                <a:solidFill>
                  <a:srgbClr val="0066FF"/>
                </a:solidFill>
              </a:rPr>
              <a:t>Mágneses pillangó diagramm</a:t>
            </a:r>
          </a:p>
        </p:txBody>
      </p:sp>
      <p:sp>
        <p:nvSpPr>
          <p:cNvPr id="38916" name="Text Box 6"/>
          <p:cNvSpPr txBox="1">
            <a:spLocks noChangeArrowheads="1"/>
          </p:cNvSpPr>
          <p:nvPr/>
        </p:nvSpPr>
        <p:spPr bwMode="auto">
          <a:xfrm>
            <a:off x="385763" y="1223963"/>
            <a:ext cx="54451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b="1">
                <a:solidFill>
                  <a:schemeClr val="bg1"/>
                </a:solidFill>
              </a:rPr>
              <a:t>Joy törvény:</a:t>
            </a:r>
            <a:r>
              <a:rPr lang="hu-HU" altLang="hu-HU"/>
              <a:t> </a:t>
            </a:r>
            <a:r>
              <a:rPr lang="hu-HU" altLang="hu-HU">
                <a:solidFill>
                  <a:schemeClr val="accent2"/>
                </a:solidFill>
              </a:rPr>
              <a:t>Az ellentétes mágneses polaritású követő napfolt általában nagyobb szélességen tartózkodik, mint a vezető napfolt, amely az egyenlítőhöz közelebb helyezkedik el</a:t>
            </a:r>
            <a:r>
              <a:rPr lang="hu-HU" altLang="hu-HU"/>
              <a:t> </a:t>
            </a:r>
          </a:p>
        </p:txBody>
      </p:sp>
      <p:pic>
        <p:nvPicPr>
          <p:cNvPr id="38917" name="Picture 7" descr="magbf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8763"/>
            <a:ext cx="6502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8" descr="Joy_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88" y="684213"/>
            <a:ext cx="2471737"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419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t>A Naprendszer fizikája</a:t>
            </a: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52401"/>
            <a:ext cx="1725613" cy="63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2514600" y="4572000"/>
            <a:ext cx="58735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3600" dirty="0">
                <a:solidFill>
                  <a:prstClr val="black"/>
                </a:solidFill>
                <a:latin typeface="Calibri"/>
              </a:rPr>
              <a:t>M</a:t>
            </a:r>
            <a:r>
              <a:rPr kumimoji="0" lang="hu-HU" sz="3600" b="0" i="0" u="none" strike="noStrike" kern="1200" cap="none" spc="0" normalizeH="0" baseline="0" noProof="0" dirty="0" err="1" smtClean="0">
                <a:ln>
                  <a:noFill/>
                </a:ln>
                <a:solidFill>
                  <a:prstClr val="black"/>
                </a:solidFill>
                <a:effectLst/>
                <a:uLnTx/>
                <a:uFillTx/>
                <a:latin typeface="Calibri"/>
                <a:ea typeface="+mn-ea"/>
                <a:cs typeface="+mn-cs"/>
              </a:rPr>
              <a:t>ágneses</a:t>
            </a:r>
            <a:r>
              <a:rPr kumimoji="0" lang="hu-HU" sz="3600" b="0" i="0" u="none" strike="noStrike" kern="1200" cap="none" spc="0" normalizeH="0" baseline="0" noProof="0" dirty="0" smtClean="0">
                <a:ln>
                  <a:noFill/>
                </a:ln>
                <a:solidFill>
                  <a:prstClr val="black"/>
                </a:solidFill>
                <a:effectLst/>
                <a:uLnTx/>
                <a:uFillTx/>
                <a:latin typeface="Calibri"/>
                <a:ea typeface="+mn-ea"/>
                <a:cs typeface="+mn-cs"/>
              </a:rPr>
              <a:t> tér</a:t>
            </a:r>
            <a:r>
              <a:rPr kumimoji="0" lang="hu-HU" sz="3600" b="0" i="0" u="none" strike="noStrike" kern="1200" cap="none" spc="0" normalizeH="0" noProof="0" dirty="0" smtClean="0">
                <a:ln>
                  <a:noFill/>
                </a:ln>
                <a:solidFill>
                  <a:prstClr val="black"/>
                </a:solidFill>
                <a:effectLst/>
                <a:uLnTx/>
                <a:uFillTx/>
                <a:latin typeface="Calibri"/>
                <a:ea typeface="+mn-ea"/>
                <a:cs typeface="+mn-cs"/>
              </a:rPr>
              <a:t> a </a:t>
            </a:r>
            <a:r>
              <a:rPr kumimoji="0" lang="hu-HU" sz="3600" b="0" i="0" u="none" strike="noStrike" kern="1200" cap="none" spc="0" normalizeH="0" noProof="0" dirty="0" err="1" smtClean="0">
                <a:ln>
                  <a:noFill/>
                </a:ln>
                <a:solidFill>
                  <a:prstClr val="black"/>
                </a:solidFill>
                <a:effectLst/>
                <a:uLnTx/>
                <a:uFillTx/>
                <a:latin typeface="Calibri"/>
                <a:ea typeface="+mn-ea"/>
                <a:cs typeface="+mn-cs"/>
              </a:rPr>
              <a:t>helioszférában</a:t>
            </a:r>
            <a:endParaRPr kumimoji="0" lang="hu-HU" sz="3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endParaRPr>
          </a:p>
        </p:txBody>
      </p:sp>
      <p:pic>
        <p:nvPicPr>
          <p:cNvPr id="3" name="Kép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784" y="167054"/>
            <a:ext cx="3878096" cy="3871545"/>
          </a:xfrm>
          <a:prstGeom prst="rect">
            <a:avLst/>
          </a:prstGeom>
        </p:spPr>
      </p:pic>
    </p:spTree>
    <p:extLst>
      <p:ext uri="{BB962C8B-B14F-4D97-AF65-F5344CB8AC3E}">
        <p14:creationId xmlns:p14="http://schemas.microsoft.com/office/powerpoint/2010/main" val="1081881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Szövegdoboz 1"/>
          <p:cNvSpPr txBox="1">
            <a:spLocks noChangeArrowheads="1"/>
          </p:cNvSpPr>
          <p:nvPr/>
        </p:nvSpPr>
        <p:spPr bwMode="auto">
          <a:xfrm>
            <a:off x="2527300" y="317500"/>
            <a:ext cx="3938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800">
                <a:solidFill>
                  <a:schemeClr val="bg2"/>
                </a:solidFill>
              </a:rPr>
              <a:t>Mágneses tér a koronában</a:t>
            </a:r>
            <a:endParaRPr lang="en-US" altLang="hu-HU" sz="2800">
              <a:solidFill>
                <a:schemeClr val="bg2"/>
              </a:solidFill>
            </a:endParaRPr>
          </a:p>
        </p:txBody>
      </p:sp>
      <p:pic>
        <p:nvPicPr>
          <p:cNvPr id="39939" name="Kép 2" descr="ecl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1517650"/>
            <a:ext cx="437673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Kép 3" descr="ecl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6450" y="1517650"/>
            <a:ext cx="44005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Szövegdoboz 4"/>
          <p:cNvSpPr txBox="1">
            <a:spLocks noChangeArrowheads="1"/>
          </p:cNvSpPr>
          <p:nvPr/>
        </p:nvSpPr>
        <p:spPr bwMode="auto">
          <a:xfrm>
            <a:off x="1416050" y="5340350"/>
            <a:ext cx="6462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bg2"/>
                </a:solidFill>
              </a:rPr>
              <a:t>Napfolt maximum				Napfolt minimum</a:t>
            </a:r>
            <a:endParaRPr lang="en-US" altLang="hu-HU">
              <a:solidFill>
                <a:schemeClr val="bg2"/>
              </a:solidFill>
            </a:endParaRPr>
          </a:p>
        </p:txBody>
      </p:sp>
    </p:spTree>
    <p:extLst>
      <p:ext uri="{BB962C8B-B14F-4D97-AF65-F5344CB8AC3E}">
        <p14:creationId xmlns:p14="http://schemas.microsoft.com/office/powerpoint/2010/main" val="22297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4" descr="WSO_18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363"/>
            <a:ext cx="756126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descr="WSO-S_18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7763"/>
            <a:ext cx="7586663"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6"/>
          <p:cNvSpPr txBox="1">
            <a:spLocks noChangeArrowheads="1"/>
          </p:cNvSpPr>
          <p:nvPr/>
        </p:nvSpPr>
        <p:spPr bwMode="auto">
          <a:xfrm>
            <a:off x="7612063" y="1089025"/>
            <a:ext cx="15319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i="1">
                <a:solidFill>
                  <a:schemeClr val="bg1"/>
                </a:solidFill>
              </a:rPr>
              <a:t>A  fotoszféra mágneses tere (Wilcox Solar Observatory</a:t>
            </a:r>
            <a:r>
              <a:rPr lang="hu-HU" altLang="hu-HU"/>
              <a:t> </a:t>
            </a:r>
          </a:p>
        </p:txBody>
      </p:sp>
      <p:sp>
        <p:nvSpPr>
          <p:cNvPr id="40965" name="Text Box 7"/>
          <p:cNvSpPr txBox="1">
            <a:spLocks noChangeArrowheads="1"/>
          </p:cNvSpPr>
          <p:nvPr/>
        </p:nvSpPr>
        <p:spPr bwMode="auto">
          <a:xfrm>
            <a:off x="7566025" y="4329113"/>
            <a:ext cx="15779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i="1">
                <a:solidFill>
                  <a:schemeClr val="bg1"/>
                </a:solidFill>
              </a:rPr>
              <a:t>Mágneses tér extrapolációja 2.5 RS távolságra (napszél forrástere)</a:t>
            </a:r>
            <a:r>
              <a:rPr lang="hu-HU" altLang="hu-HU">
                <a:solidFill>
                  <a:schemeClr val="bg1"/>
                </a:solidFill>
              </a:rPr>
              <a:t> </a:t>
            </a:r>
          </a:p>
        </p:txBody>
      </p:sp>
    </p:spTree>
    <p:extLst>
      <p:ext uri="{BB962C8B-B14F-4D97-AF65-F5344CB8AC3E}">
        <p14:creationId xmlns:p14="http://schemas.microsoft.com/office/powerpoint/2010/main" val="4153091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0"/>
            <a:ext cx="8229600" cy="1143000"/>
          </a:xfrm>
        </p:spPr>
        <p:txBody>
          <a:bodyPr/>
          <a:lstStyle/>
          <a:p>
            <a:pPr eaLnBrk="1" hangingPunct="1">
              <a:defRPr/>
            </a:pPr>
            <a:r>
              <a:rPr lang="hu-HU" b="1" smtClean="0">
                <a:solidFill>
                  <a:schemeClr val="bg1"/>
                </a:solidFill>
                <a:effectLst>
                  <a:outerShdw blurRad="38100" dist="38100" dir="2700000" algn="tl">
                    <a:srgbClr val="C0C0C0"/>
                  </a:outerShdw>
                </a:effectLst>
              </a:rPr>
              <a:t>Napfoltok felfedezése</a:t>
            </a:r>
            <a:endParaRPr lang="en-US" b="1" smtClean="0">
              <a:solidFill>
                <a:schemeClr val="bg1"/>
              </a:solidFill>
              <a:effectLst>
                <a:outerShdw blurRad="38100" dist="38100" dir="2700000" algn="tl">
                  <a:srgbClr val="C0C0C0"/>
                </a:outerShdw>
              </a:effectLst>
            </a:endParaRPr>
          </a:p>
        </p:txBody>
      </p:sp>
      <p:pic>
        <p:nvPicPr>
          <p:cNvPr id="13315" name="Picture 3" descr="ThomasHarriot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223963"/>
            <a:ext cx="2051050"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Galileo-1613-Pt2-63.jpg"/>
          <p:cNvPicPr>
            <a:picLocks noChangeAspect="1"/>
          </p:cNvPicPr>
          <p:nvPr/>
        </p:nvPicPr>
        <p:blipFill>
          <a:blip r:embed="rId3" cstate="print">
            <a:extLst>
              <a:ext uri="{28A0092B-C50C-407E-A947-70E740481C1C}">
                <a14:useLocalDpi xmlns:a14="http://schemas.microsoft.com/office/drawing/2010/main" val="0"/>
              </a:ext>
            </a:extLst>
          </a:blip>
          <a:srcRect l="9877" t="15556" r="6790" b="24445"/>
          <a:stretch>
            <a:fillRect/>
          </a:stretch>
        </p:blipFill>
        <p:spPr bwMode="auto">
          <a:xfrm>
            <a:off x="250825" y="4194175"/>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HarriotSunspots.jpg"/>
          <p:cNvPicPr>
            <a:picLocks noChangeAspect="1"/>
          </p:cNvPicPr>
          <p:nvPr/>
        </p:nvPicPr>
        <p:blipFill>
          <a:blip r:embed="rId4" cstate="print">
            <a:extLst>
              <a:ext uri="{28A0092B-C50C-407E-A947-70E740481C1C}">
                <a14:useLocalDpi xmlns:a14="http://schemas.microsoft.com/office/drawing/2010/main" val="0"/>
              </a:ext>
            </a:extLst>
          </a:blip>
          <a:srcRect b="51111"/>
          <a:stretch>
            <a:fillRect/>
          </a:stretch>
        </p:blipFill>
        <p:spPr bwMode="auto">
          <a:xfrm>
            <a:off x="5472113" y="4194175"/>
            <a:ext cx="32766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743200" y="1219200"/>
            <a:ext cx="3733800" cy="366713"/>
          </a:xfrm>
          <a:prstGeom prst="rect">
            <a:avLst/>
          </a:prstGeom>
          <a:noFill/>
        </p:spPr>
        <p:txBody>
          <a:bodyPr>
            <a:spAutoFit/>
          </a:bodyPr>
          <a:lstStyle/>
          <a:p>
            <a:pPr>
              <a:defRPr/>
            </a:pPr>
            <a:endParaRPr lang="hu-HU" b="1">
              <a:solidFill>
                <a:schemeClr val="bg1"/>
              </a:solidFill>
              <a:effectLst>
                <a:outerShdw blurRad="38100" dist="38100" dir="2700000" algn="tl">
                  <a:srgbClr val="C0C0C0"/>
                </a:outerShdw>
              </a:effectLst>
              <a:latin typeface="Arial" charset="0"/>
            </a:endParaRPr>
          </a:p>
        </p:txBody>
      </p:sp>
      <p:sp>
        <p:nvSpPr>
          <p:cNvPr id="8" name="TextBox 7"/>
          <p:cNvSpPr txBox="1"/>
          <p:nvPr/>
        </p:nvSpPr>
        <p:spPr>
          <a:xfrm>
            <a:off x="482600" y="3833813"/>
            <a:ext cx="1533525" cy="336550"/>
          </a:xfrm>
          <a:prstGeom prst="rect">
            <a:avLst/>
          </a:prstGeom>
          <a:noFill/>
        </p:spPr>
        <p:txBody>
          <a:bodyPr wrap="none">
            <a:spAutoFit/>
          </a:bodyPr>
          <a:lstStyle/>
          <a:p>
            <a:pPr algn="ctr">
              <a:defRPr/>
            </a:pPr>
            <a:r>
              <a:rPr lang="en-US" sz="1600" b="1" dirty="0">
                <a:solidFill>
                  <a:schemeClr val="bg1"/>
                </a:solidFill>
                <a:effectLst>
                  <a:outerShdw blurRad="38100" dist="38100" dir="2700000" algn="tl">
                    <a:srgbClr val="000000">
                      <a:alpha val="43137"/>
                    </a:srgbClr>
                  </a:outerShdw>
                </a:effectLst>
                <a:latin typeface="Arial" charset="0"/>
              </a:rPr>
              <a:t>Galileo </a:t>
            </a:r>
            <a:r>
              <a:rPr lang="en-US" sz="1600" b="1" dirty="0" err="1">
                <a:solidFill>
                  <a:schemeClr val="bg1"/>
                </a:solidFill>
                <a:effectLst>
                  <a:outerShdw blurRad="38100" dist="38100" dir="2700000" algn="tl">
                    <a:srgbClr val="000000">
                      <a:alpha val="43137"/>
                    </a:srgbClr>
                  </a:outerShdw>
                </a:effectLst>
                <a:latin typeface="Arial" charset="0"/>
              </a:rPr>
              <a:t>Galilei</a:t>
            </a:r>
            <a:endParaRPr lang="en-US" sz="1600" b="1" dirty="0">
              <a:solidFill>
                <a:schemeClr val="bg1"/>
              </a:solidFill>
              <a:effectLst>
                <a:outerShdw blurRad="38100" dist="38100" dir="2700000" algn="tl">
                  <a:srgbClr val="000000">
                    <a:alpha val="43137"/>
                  </a:srgbClr>
                </a:outerShdw>
              </a:effectLst>
              <a:latin typeface="Arial" charset="0"/>
            </a:endParaRPr>
          </a:p>
        </p:txBody>
      </p:sp>
      <p:sp>
        <p:nvSpPr>
          <p:cNvPr id="9" name="TextBox 8"/>
          <p:cNvSpPr txBox="1"/>
          <p:nvPr/>
        </p:nvSpPr>
        <p:spPr>
          <a:xfrm>
            <a:off x="6964363" y="3878263"/>
            <a:ext cx="1685925" cy="336550"/>
          </a:xfrm>
          <a:prstGeom prst="rect">
            <a:avLst/>
          </a:prstGeom>
          <a:noFill/>
        </p:spPr>
        <p:txBody>
          <a:bodyPr wrap="none">
            <a:spAutoFit/>
          </a:bodyPr>
          <a:lstStyle/>
          <a:p>
            <a:pPr algn="ctr">
              <a:defRPr/>
            </a:pPr>
            <a:r>
              <a:rPr lang="en-US" sz="1600" b="1" dirty="0">
                <a:solidFill>
                  <a:schemeClr val="bg1"/>
                </a:solidFill>
                <a:effectLst>
                  <a:outerShdw blurRad="38100" dist="38100" dir="2700000" algn="tl">
                    <a:srgbClr val="000000">
                      <a:alpha val="43137"/>
                    </a:srgbClr>
                  </a:outerShdw>
                </a:effectLst>
                <a:latin typeface="Arial" charset="0"/>
              </a:rPr>
              <a:t>Thomas </a:t>
            </a:r>
            <a:r>
              <a:rPr lang="en-US" sz="1600" b="1" dirty="0" err="1">
                <a:solidFill>
                  <a:schemeClr val="bg1"/>
                </a:solidFill>
                <a:effectLst>
                  <a:outerShdw blurRad="38100" dist="38100" dir="2700000" algn="tl">
                    <a:srgbClr val="000000">
                      <a:alpha val="43137"/>
                    </a:srgbClr>
                  </a:outerShdw>
                </a:effectLst>
                <a:latin typeface="Arial" charset="0"/>
              </a:rPr>
              <a:t>Harriot</a:t>
            </a:r>
            <a:endParaRPr lang="en-US" sz="1600" b="1" dirty="0">
              <a:solidFill>
                <a:schemeClr val="bg1"/>
              </a:solidFill>
              <a:effectLst>
                <a:outerShdw blurRad="38100" dist="38100" dir="2700000" algn="tl">
                  <a:srgbClr val="000000">
                    <a:alpha val="43137"/>
                  </a:srgbClr>
                </a:outerShdw>
              </a:effectLst>
              <a:latin typeface="Arial" charset="0"/>
            </a:endParaRPr>
          </a:p>
        </p:txBody>
      </p:sp>
      <p:sp>
        <p:nvSpPr>
          <p:cNvPr id="13321" name="Text Box 9"/>
          <p:cNvSpPr txBox="1">
            <a:spLocks noChangeArrowheads="1"/>
          </p:cNvSpPr>
          <p:nvPr/>
        </p:nvSpPr>
        <p:spPr bwMode="auto">
          <a:xfrm>
            <a:off x="2501900" y="1403350"/>
            <a:ext cx="3937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Arisztotelesztől Shakespeare-ig:  </a:t>
            </a:r>
            <a:endParaRPr lang="en-US" altLang="hu-HU">
              <a:solidFill>
                <a:schemeClr val="accent2"/>
              </a:solidFill>
            </a:endParaRPr>
          </a:p>
          <a:p>
            <a:pPr eaLnBrk="1" hangingPunct="1"/>
            <a:r>
              <a:rPr lang="hu-HU" altLang="hu-HU">
                <a:solidFill>
                  <a:schemeClr val="accent2"/>
                </a:solidFill>
              </a:rPr>
              <a:t>A Nap egy makulátlan mennybéli test</a:t>
            </a:r>
          </a:p>
          <a:p>
            <a:pPr eaLnBrk="1" hangingPunct="1"/>
            <a:r>
              <a:rPr lang="hu-HU" altLang="hu-HU">
                <a:solidFill>
                  <a:schemeClr val="accent2"/>
                </a:solidFill>
              </a:rPr>
              <a:t> </a:t>
            </a:r>
          </a:p>
          <a:p>
            <a:pPr eaLnBrk="1" hangingPunct="1"/>
            <a:r>
              <a:rPr lang="hu-HU" altLang="hu-HU">
                <a:solidFill>
                  <a:schemeClr val="accent2"/>
                </a:solidFill>
              </a:rPr>
              <a:t>Távcső feltalálása 1609-ben:  Galilei megvizsgálta a „menyországot”.</a:t>
            </a:r>
          </a:p>
          <a:p>
            <a:pPr eaLnBrk="1" hangingPunct="1"/>
            <a:endParaRPr lang="hu-HU" altLang="hu-HU">
              <a:solidFill>
                <a:schemeClr val="accent2"/>
              </a:solidFill>
            </a:endParaRPr>
          </a:p>
          <a:p>
            <a:pPr eaLnBrk="1" hangingPunct="1"/>
            <a:r>
              <a:rPr lang="hu-HU" altLang="hu-HU">
                <a:solidFill>
                  <a:schemeClr val="accent2"/>
                </a:solidFill>
              </a:rPr>
              <a:t>A napfoltok sötét területek a Nap felszínén (nem felhő, bolygó, madártoll). </a:t>
            </a:r>
            <a:endParaRPr lang="hu-HU" altLang="hu-HU"/>
          </a:p>
        </p:txBody>
      </p:sp>
      <p:pic>
        <p:nvPicPr>
          <p:cNvPr id="13322" name="Picture 10" descr="Galile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223963"/>
            <a:ext cx="20193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063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2" descr="Riley_ApJ_06_fig_1"/>
          <p:cNvPicPr>
            <a:picLocks noChangeAspect="1" noChangeArrowheads="1"/>
          </p:cNvPicPr>
          <p:nvPr/>
        </p:nvPicPr>
        <p:blipFill>
          <a:blip r:embed="rId3">
            <a:extLst>
              <a:ext uri="{28A0092B-C50C-407E-A947-70E740481C1C}">
                <a14:useLocalDpi xmlns:a14="http://schemas.microsoft.com/office/drawing/2010/main" val="0"/>
              </a:ext>
            </a:extLst>
          </a:blip>
          <a:srcRect t="51941"/>
          <a:stretch>
            <a:fillRect/>
          </a:stretch>
        </p:blipFill>
        <p:spPr bwMode="auto">
          <a:xfrm>
            <a:off x="161925" y="4508500"/>
            <a:ext cx="346551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Riley_ApJ_06_fig_1"/>
          <p:cNvPicPr>
            <a:picLocks noChangeAspect="1" noChangeArrowheads="1"/>
          </p:cNvPicPr>
          <p:nvPr/>
        </p:nvPicPr>
        <p:blipFill>
          <a:blip r:embed="rId4">
            <a:extLst>
              <a:ext uri="{28A0092B-C50C-407E-A947-70E740481C1C}">
                <a14:useLocalDpi xmlns:a14="http://schemas.microsoft.com/office/drawing/2010/main" val="0"/>
              </a:ext>
            </a:extLst>
          </a:blip>
          <a:srcRect b="48109"/>
          <a:stretch>
            <a:fillRect/>
          </a:stretch>
        </p:blipFill>
        <p:spPr bwMode="auto">
          <a:xfrm>
            <a:off x="161925" y="2493963"/>
            <a:ext cx="337502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6438" y="2393950"/>
            <a:ext cx="3195637"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1988" y="4329113"/>
            <a:ext cx="32861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6"/>
          <p:cNvSpPr>
            <a:spLocks noChangeArrowheads="1"/>
          </p:cNvSpPr>
          <p:nvPr/>
        </p:nvSpPr>
        <p:spPr bwMode="auto">
          <a:xfrm>
            <a:off x="457200" y="142875"/>
            <a:ext cx="8229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hu-HU" altLang="hu-HU" sz="2800">
                <a:solidFill>
                  <a:schemeClr val="bg1"/>
                </a:solidFill>
              </a:rPr>
              <a:t>Hogyan kerül a mágneses tér a helioszférába?</a:t>
            </a:r>
            <a:endParaRPr lang="en-GB" altLang="hu-HU" sz="2800">
              <a:solidFill>
                <a:schemeClr val="bg1"/>
              </a:solidFill>
            </a:endParaRPr>
          </a:p>
        </p:txBody>
      </p:sp>
      <p:sp>
        <p:nvSpPr>
          <p:cNvPr id="41991" name="Text Box 7"/>
          <p:cNvSpPr txBox="1">
            <a:spLocks noChangeArrowheads="1"/>
          </p:cNvSpPr>
          <p:nvPr/>
        </p:nvSpPr>
        <p:spPr bwMode="auto">
          <a:xfrm>
            <a:off x="0" y="6399213"/>
            <a:ext cx="3248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GB" altLang="hu-HU" sz="1400" i="1">
                <a:solidFill>
                  <a:srgbClr val="00FF00"/>
                </a:solidFill>
                <a:latin typeface="Arial" panose="020B0604020202020204" pitchFamily="34" charset="0"/>
                <a:cs typeface="Arial" panose="020B0604020202020204" pitchFamily="34" charset="0"/>
              </a:rPr>
              <a:t>Riley et al., ApJ, </a:t>
            </a:r>
            <a:r>
              <a:rPr lang="en-GB" altLang="hu-HU" sz="1400" b="1" i="1">
                <a:solidFill>
                  <a:srgbClr val="00FF00"/>
                </a:solidFill>
                <a:latin typeface="Arial" panose="020B0604020202020204" pitchFamily="34" charset="0"/>
                <a:cs typeface="Arial" panose="020B0604020202020204" pitchFamily="34" charset="0"/>
              </a:rPr>
              <a:t>653</a:t>
            </a:r>
            <a:r>
              <a:rPr lang="en-GB" altLang="hu-HU" sz="1400" i="1">
                <a:solidFill>
                  <a:srgbClr val="00FF00"/>
                </a:solidFill>
                <a:latin typeface="Arial" panose="020B0604020202020204" pitchFamily="34" charset="0"/>
                <a:cs typeface="Arial" panose="020B0604020202020204" pitchFamily="34" charset="0"/>
              </a:rPr>
              <a:t>, 1510-1516, 2006</a:t>
            </a:r>
          </a:p>
        </p:txBody>
      </p:sp>
      <p:sp>
        <p:nvSpPr>
          <p:cNvPr id="41992" name="Text Box 8"/>
          <p:cNvSpPr txBox="1">
            <a:spLocks noChangeArrowheads="1"/>
          </p:cNvSpPr>
          <p:nvPr/>
        </p:nvSpPr>
        <p:spPr bwMode="auto">
          <a:xfrm>
            <a:off x="385763" y="819150"/>
            <a:ext cx="8596312"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1600">
                <a:solidFill>
                  <a:schemeClr val="bg1"/>
                </a:solidFill>
                <a:latin typeface="Arial" panose="020B0604020202020204" pitchFamily="34" charset="0"/>
                <a:cs typeface="Arial" panose="020B0604020202020204" pitchFamily="34" charset="0"/>
              </a:rPr>
              <a:t>Fotoszféra		</a:t>
            </a:r>
            <a:r>
              <a:rPr lang="hu-HU" altLang="hu-HU" sz="1600">
                <a:solidFill>
                  <a:schemeClr val="bg1"/>
                </a:solidFill>
                <a:latin typeface="Arial" panose="020B0604020202020204" pitchFamily="34" charset="0"/>
                <a:cs typeface="Arial" panose="020B0604020202020204" pitchFamily="34" charset="0"/>
                <a:sym typeface="Symbol" panose="05050102010706020507" pitchFamily="18" charset="2"/>
              </a:rPr>
              <a:t>		Forrástér (</a:t>
            </a:r>
            <a:r>
              <a:rPr lang="hu-HU" altLang="hu-HU" sz="1200">
                <a:solidFill>
                  <a:schemeClr val="bg1"/>
                </a:solidFill>
                <a:latin typeface="Arial" panose="020B0604020202020204" pitchFamily="34" charset="0"/>
                <a:cs typeface="Arial" panose="020B0604020202020204" pitchFamily="34" charset="0"/>
              </a:rPr>
              <a:t>néhány R</a:t>
            </a:r>
            <a:r>
              <a:rPr lang="hu-HU" altLang="hu-HU" sz="1200" baseline="-25000">
                <a:solidFill>
                  <a:schemeClr val="bg1"/>
                </a:solidFill>
                <a:latin typeface="Arial" panose="020B0604020202020204" pitchFamily="34" charset="0"/>
                <a:cs typeface="Arial" panose="020B0604020202020204" pitchFamily="34" charset="0"/>
              </a:rPr>
              <a:t>S</a:t>
            </a:r>
            <a:r>
              <a:rPr lang="hu-HU" altLang="hu-HU" sz="1200">
                <a:solidFill>
                  <a:schemeClr val="bg1"/>
                </a:solidFill>
                <a:latin typeface="Arial" panose="020B0604020202020204" pitchFamily="34" charset="0"/>
                <a:cs typeface="Arial" panose="020B0604020202020204" pitchFamily="34" charset="0"/>
              </a:rPr>
              <a:t> távolság a felszíntől).</a:t>
            </a:r>
          </a:p>
          <a:p>
            <a:pPr eaLnBrk="1" hangingPunct="1"/>
            <a:endParaRPr lang="hu-HU" altLang="hu-HU" sz="1200">
              <a:solidFill>
                <a:schemeClr val="bg1"/>
              </a:solidFill>
              <a:latin typeface="Arial" panose="020B0604020202020204" pitchFamily="34" charset="0"/>
              <a:cs typeface="Arial" panose="020B0604020202020204" pitchFamily="34" charset="0"/>
              <a:sym typeface="Symbol" panose="05050102010706020507" pitchFamily="18" charset="2"/>
            </a:endParaRPr>
          </a:p>
          <a:p>
            <a:pPr eaLnBrk="1" hangingPunct="1"/>
            <a:r>
              <a:rPr lang="hu-HU" altLang="hu-HU" sz="1600">
                <a:solidFill>
                  <a:schemeClr val="bg1"/>
                </a:solidFill>
                <a:latin typeface="Arial" panose="020B0604020202020204" pitchFamily="34" charset="0"/>
                <a:cs typeface="Arial" panose="020B0604020202020204" pitchFamily="34" charset="0"/>
                <a:sym typeface="Symbol" panose="05050102010706020507" pitchFamily="18" charset="2"/>
              </a:rPr>
              <a:t>Mérés		Modellezés (MHD, PFSS)	Mágneses tér befagyása a napszélbe.</a:t>
            </a:r>
          </a:p>
          <a:p>
            <a:pPr eaLnBrk="1" hangingPunct="1"/>
            <a:r>
              <a:rPr lang="hu-HU" altLang="hu-HU" sz="1600">
                <a:solidFill>
                  <a:schemeClr val="bg1"/>
                </a:solidFill>
                <a:latin typeface="Arial" panose="020B0604020202020204" pitchFamily="34" charset="0"/>
                <a:cs typeface="Arial" panose="020B0604020202020204" pitchFamily="34" charset="0"/>
              </a:rPr>
              <a:t>						Kétféle mágneses polaritást elválasztó 						semleges vonal: hullámos, amelynek 						amplitúdója a napciklus szerint változik</a:t>
            </a:r>
          </a:p>
        </p:txBody>
      </p:sp>
      <p:sp>
        <p:nvSpPr>
          <p:cNvPr id="41993" name="Text Box 9"/>
          <p:cNvSpPr txBox="1">
            <a:spLocks noChangeArrowheads="1"/>
          </p:cNvSpPr>
          <p:nvPr/>
        </p:nvSpPr>
        <p:spPr bwMode="auto">
          <a:xfrm>
            <a:off x="5786438" y="3968750"/>
            <a:ext cx="1538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GB" altLang="hu-HU" sz="1600">
                <a:solidFill>
                  <a:schemeClr val="bg1"/>
                </a:solidFill>
                <a:latin typeface="Arial" panose="020B0604020202020204" pitchFamily="34" charset="0"/>
                <a:cs typeface="Arial" panose="020B0604020202020204" pitchFamily="34" charset="0"/>
              </a:rPr>
              <a:t>Solar minimum</a:t>
            </a:r>
          </a:p>
        </p:txBody>
      </p:sp>
      <p:sp>
        <p:nvSpPr>
          <p:cNvPr id="41994" name="Text Box 10"/>
          <p:cNvSpPr txBox="1">
            <a:spLocks noChangeArrowheads="1"/>
          </p:cNvSpPr>
          <p:nvPr/>
        </p:nvSpPr>
        <p:spPr bwMode="auto">
          <a:xfrm>
            <a:off x="5786438" y="5994400"/>
            <a:ext cx="1595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GB" altLang="hu-HU" sz="1600">
                <a:solidFill>
                  <a:schemeClr val="bg1"/>
                </a:solidFill>
                <a:latin typeface="Arial" panose="020B0604020202020204" pitchFamily="34" charset="0"/>
                <a:cs typeface="Arial" panose="020B0604020202020204" pitchFamily="34" charset="0"/>
              </a:rPr>
              <a:t>Solar maximum</a:t>
            </a:r>
          </a:p>
        </p:txBody>
      </p:sp>
      <p:sp>
        <p:nvSpPr>
          <p:cNvPr id="41995" name="Text Box 11"/>
          <p:cNvSpPr txBox="1">
            <a:spLocks noChangeArrowheads="1"/>
          </p:cNvSpPr>
          <p:nvPr/>
        </p:nvSpPr>
        <p:spPr bwMode="auto">
          <a:xfrm>
            <a:off x="6507163" y="6399213"/>
            <a:ext cx="2185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1400" i="1">
                <a:solidFill>
                  <a:srgbClr val="00FF00"/>
                </a:solidFill>
                <a:latin typeface="Arial" panose="020B0604020202020204" pitchFamily="34" charset="0"/>
                <a:cs typeface="Arial" panose="020B0604020202020204" pitchFamily="34" charset="0"/>
              </a:rPr>
              <a:t>Wilcox Solar Observatory</a:t>
            </a:r>
          </a:p>
        </p:txBody>
      </p:sp>
      <p:pic>
        <p:nvPicPr>
          <p:cNvPr id="41996" name="Picture 12" descr="ec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1525" y="2587625"/>
            <a:ext cx="2236788"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3" descr="ecl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1525" y="4508500"/>
            <a:ext cx="22669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Text Box 14"/>
          <p:cNvSpPr txBox="1">
            <a:spLocks noChangeArrowheads="1"/>
          </p:cNvSpPr>
          <p:nvPr/>
        </p:nvSpPr>
        <p:spPr bwMode="auto">
          <a:xfrm>
            <a:off x="3716338" y="6399213"/>
            <a:ext cx="145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1400" i="1">
                <a:solidFill>
                  <a:srgbClr val="00FF00"/>
                </a:solidFill>
                <a:latin typeface="Arial" panose="020B0604020202020204" pitchFamily="34" charset="0"/>
                <a:cs typeface="Arial" panose="020B0604020202020204" pitchFamily="34" charset="0"/>
              </a:rPr>
              <a:t>Napfogyatkozás</a:t>
            </a:r>
          </a:p>
        </p:txBody>
      </p:sp>
    </p:spTree>
    <p:extLst>
      <p:ext uri="{BB962C8B-B14F-4D97-AF65-F5344CB8AC3E}">
        <p14:creationId xmlns:p14="http://schemas.microsoft.com/office/powerpoint/2010/main" val="2921788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02" name="Picture 4" descr="PAR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33363"/>
            <a:ext cx="5184775"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ext Box 6"/>
          <p:cNvSpPr txBox="1">
            <a:spLocks noChangeArrowheads="1"/>
          </p:cNvSpPr>
          <p:nvPr/>
        </p:nvSpPr>
        <p:spPr bwMode="auto">
          <a:xfrm>
            <a:off x="4572000" y="4733925"/>
            <a:ext cx="2047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000">
                <a:solidFill>
                  <a:schemeClr val="bg1"/>
                </a:solidFill>
              </a:rPr>
              <a:t>A</a:t>
            </a:r>
            <a:r>
              <a:rPr lang="hu-HU" altLang="hu-HU" sz="2000" baseline="-25000">
                <a:solidFill>
                  <a:schemeClr val="bg1"/>
                </a:solidFill>
              </a:rPr>
              <a:t>r</a:t>
            </a:r>
            <a:r>
              <a:rPr lang="hu-HU" altLang="hu-HU" sz="2000">
                <a:solidFill>
                  <a:schemeClr val="bg1"/>
                </a:solidFill>
              </a:rPr>
              <a:t> </a:t>
            </a:r>
            <a:r>
              <a:rPr lang="hu-HU" altLang="hu-HU" sz="2000">
                <a:solidFill>
                  <a:schemeClr val="bg1"/>
                </a:solidFill>
                <a:sym typeface="Symbol" panose="05050102010706020507" pitchFamily="18" charset="2"/>
              </a:rPr>
              <a:t> r</a:t>
            </a:r>
            <a:r>
              <a:rPr lang="hu-HU" altLang="hu-HU" sz="2000" baseline="30000">
                <a:solidFill>
                  <a:schemeClr val="bg1"/>
                </a:solidFill>
                <a:sym typeface="Symbol" panose="05050102010706020507" pitchFamily="18" charset="2"/>
              </a:rPr>
              <a:t>2</a:t>
            </a:r>
            <a:r>
              <a:rPr lang="hu-HU" altLang="hu-HU" sz="2000">
                <a:solidFill>
                  <a:schemeClr val="bg1"/>
                </a:solidFill>
                <a:sym typeface="Symbol" panose="05050102010706020507" pitchFamily="18" charset="2"/>
              </a:rPr>
              <a:t>   B</a:t>
            </a:r>
            <a:r>
              <a:rPr lang="hu-HU" altLang="hu-HU" sz="2000" baseline="-25000">
                <a:solidFill>
                  <a:schemeClr val="bg1"/>
                </a:solidFill>
                <a:sym typeface="Symbol" panose="05050102010706020507" pitchFamily="18" charset="2"/>
              </a:rPr>
              <a:t>r</a:t>
            </a:r>
            <a:r>
              <a:rPr lang="hu-HU" altLang="hu-HU" sz="2000">
                <a:solidFill>
                  <a:schemeClr val="bg1"/>
                </a:solidFill>
                <a:sym typeface="Symbol" panose="05050102010706020507" pitchFamily="18" charset="2"/>
              </a:rPr>
              <a:t>  r</a:t>
            </a:r>
            <a:r>
              <a:rPr lang="hu-HU" altLang="hu-HU" sz="2000" baseline="30000">
                <a:solidFill>
                  <a:schemeClr val="bg1"/>
                </a:solidFill>
                <a:sym typeface="Symbol" panose="05050102010706020507" pitchFamily="18" charset="2"/>
              </a:rPr>
              <a:t>2</a:t>
            </a:r>
          </a:p>
        </p:txBody>
      </p:sp>
      <p:sp>
        <p:nvSpPr>
          <p:cNvPr id="8204" name="Text Box 7"/>
          <p:cNvSpPr txBox="1">
            <a:spLocks noChangeArrowheads="1"/>
          </p:cNvSpPr>
          <p:nvPr/>
        </p:nvSpPr>
        <p:spPr bwMode="auto">
          <a:xfrm>
            <a:off x="2276475" y="4778375"/>
            <a:ext cx="1922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bg1"/>
                </a:solidFill>
              </a:rPr>
              <a:t>A</a:t>
            </a:r>
            <a:r>
              <a:rPr lang="hu-HU" altLang="hu-HU" baseline="-25000">
                <a:solidFill>
                  <a:schemeClr val="bg1"/>
                </a:solidFill>
                <a:sym typeface="Symbol" panose="05050102010706020507" pitchFamily="18" charset="2"/>
              </a:rPr>
              <a:t></a:t>
            </a:r>
            <a:r>
              <a:rPr lang="hu-HU" altLang="hu-HU">
                <a:solidFill>
                  <a:schemeClr val="bg1"/>
                </a:solidFill>
              </a:rPr>
              <a:t> </a:t>
            </a:r>
            <a:r>
              <a:rPr lang="hu-HU" altLang="hu-HU">
                <a:solidFill>
                  <a:schemeClr val="bg1"/>
                </a:solidFill>
                <a:sym typeface="Symbol" panose="05050102010706020507" pitchFamily="18" charset="2"/>
              </a:rPr>
              <a:t> r   B</a:t>
            </a:r>
            <a:r>
              <a:rPr lang="hu-HU" altLang="hu-HU" baseline="-25000">
                <a:solidFill>
                  <a:schemeClr val="bg1"/>
                </a:solidFill>
                <a:sym typeface="Symbol" panose="05050102010706020507" pitchFamily="18" charset="2"/>
              </a:rPr>
              <a:t></a:t>
            </a:r>
            <a:r>
              <a:rPr lang="hu-HU" altLang="hu-HU">
                <a:solidFill>
                  <a:schemeClr val="bg1"/>
                </a:solidFill>
                <a:sym typeface="Symbol" panose="05050102010706020507" pitchFamily="18" charset="2"/>
              </a:rPr>
              <a:t>  r</a:t>
            </a:r>
            <a:r>
              <a:rPr lang="hu-HU" altLang="hu-HU" baseline="30000">
                <a:solidFill>
                  <a:schemeClr val="bg1"/>
                </a:solidFill>
                <a:sym typeface="Symbol" panose="05050102010706020507" pitchFamily="18" charset="2"/>
              </a:rPr>
              <a:t>1</a:t>
            </a:r>
            <a:endParaRPr lang="hu-HU" altLang="hu-HU" baseline="30000">
              <a:solidFill>
                <a:schemeClr val="bg1"/>
              </a:solidFill>
            </a:endParaRPr>
          </a:p>
        </p:txBody>
      </p:sp>
      <p:graphicFrame>
        <p:nvGraphicFramePr>
          <p:cNvPr id="8194" name="Object 8"/>
          <p:cNvGraphicFramePr>
            <a:graphicFrameLocks noChangeAspect="1"/>
          </p:cNvGraphicFramePr>
          <p:nvPr/>
        </p:nvGraphicFramePr>
        <p:xfrm>
          <a:off x="6667500" y="233363"/>
          <a:ext cx="2020888" cy="1703387"/>
        </p:xfrm>
        <a:graphic>
          <a:graphicData uri="http://schemas.openxmlformats.org/presentationml/2006/ole">
            <mc:AlternateContent xmlns:mc="http://schemas.openxmlformats.org/markup-compatibility/2006">
              <mc:Choice xmlns:v="urn:schemas-microsoft-com:vml" Requires="v">
                <p:oleObj spid="_x0000_s14642" name="Equation" r:id="rId4" imgW="1333500" imgH="1117600" progId="Equation.3">
                  <p:embed/>
                </p:oleObj>
              </mc:Choice>
              <mc:Fallback>
                <p:oleObj name="Equation" r:id="rId4" imgW="1333500" imgH="1117600" progId="Equation.3">
                  <p:embed/>
                  <p:pic>
                    <p:nvPicPr>
                      <p:cNvPr id="8194"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00" y="233363"/>
                        <a:ext cx="202088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05" name="Text Box 9"/>
          <p:cNvSpPr txBox="1">
            <a:spLocks noChangeArrowheads="1"/>
          </p:cNvSpPr>
          <p:nvPr/>
        </p:nvSpPr>
        <p:spPr bwMode="auto">
          <a:xfrm>
            <a:off x="3560763" y="142875"/>
            <a:ext cx="20208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800">
                <a:solidFill>
                  <a:schemeClr val="bg1"/>
                </a:solidFill>
              </a:rPr>
              <a:t>Parker-spirál</a:t>
            </a:r>
          </a:p>
        </p:txBody>
      </p:sp>
      <p:sp>
        <p:nvSpPr>
          <p:cNvPr id="8206" name="Text Box 10"/>
          <p:cNvSpPr txBox="1">
            <a:spLocks noChangeArrowheads="1"/>
          </p:cNvSpPr>
          <p:nvPr/>
        </p:nvSpPr>
        <p:spPr bwMode="auto">
          <a:xfrm>
            <a:off x="476250" y="5543550"/>
            <a:ext cx="76152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bg1"/>
                </a:solidFill>
              </a:rPr>
              <a:t>Napszél forrásfelületén  (</a:t>
            </a:r>
            <a:r>
              <a:rPr lang="hu-HU" altLang="hu-HU">
                <a:solidFill>
                  <a:schemeClr val="bg1"/>
                </a:solidFill>
                <a:sym typeface="Symbol" panose="05050102010706020507" pitchFamily="18" charset="2"/>
              </a:rPr>
              <a:t>10 R</a:t>
            </a:r>
            <a:r>
              <a:rPr lang="hu-HU" altLang="hu-HU" baseline="-25000">
                <a:solidFill>
                  <a:schemeClr val="bg1"/>
                </a:solidFill>
                <a:sym typeface="Symbol" panose="05050102010706020507" pitchFamily="18" charset="2"/>
              </a:rPr>
              <a:t>S</a:t>
            </a:r>
            <a:r>
              <a:rPr lang="hu-HU" altLang="hu-HU">
                <a:solidFill>
                  <a:schemeClr val="bg1"/>
                </a:solidFill>
                <a:sym typeface="Symbol" panose="05050102010706020507" pitchFamily="18" charset="2"/>
              </a:rPr>
              <a:t>)  u’ párhuzamos B-vel  (B nem pontosan radiális)</a:t>
            </a:r>
          </a:p>
          <a:p>
            <a:pPr eaLnBrk="1" hangingPunct="1"/>
            <a:r>
              <a:rPr lang="hu-HU" altLang="hu-HU">
                <a:solidFill>
                  <a:schemeClr val="bg1"/>
                </a:solidFill>
                <a:sym typeface="Symbol" panose="05050102010706020507" pitchFamily="18" charset="2"/>
              </a:rPr>
              <a:t>Ha B radiális lenne a forrásfelületen, akkor B</a:t>
            </a:r>
            <a:r>
              <a:rPr lang="hu-HU" altLang="hu-HU" baseline="-25000">
                <a:solidFill>
                  <a:schemeClr val="bg1"/>
                </a:solidFill>
                <a:sym typeface="Symbol" panose="05050102010706020507" pitchFamily="18" charset="2"/>
              </a:rPr>
              <a:t></a:t>
            </a:r>
            <a:r>
              <a:rPr lang="hu-HU" altLang="hu-HU">
                <a:solidFill>
                  <a:schemeClr val="bg1"/>
                </a:solidFill>
                <a:sym typeface="Symbol" panose="05050102010706020507" pitchFamily="18" charset="2"/>
              </a:rPr>
              <a:t> mindenütt nulla lenne.</a:t>
            </a:r>
          </a:p>
        </p:txBody>
      </p:sp>
      <p:sp>
        <p:nvSpPr>
          <p:cNvPr id="8207" name="Line 11"/>
          <p:cNvSpPr>
            <a:spLocks noChangeShapeType="1"/>
          </p:cNvSpPr>
          <p:nvPr/>
        </p:nvSpPr>
        <p:spPr bwMode="auto">
          <a:xfrm flipH="1" flipV="1">
            <a:off x="4751388" y="3429000"/>
            <a:ext cx="0" cy="1304925"/>
          </a:xfrm>
          <a:prstGeom prst="line">
            <a:avLst/>
          </a:prstGeom>
          <a:noFill/>
          <a:ln w="952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208" name="Line 12"/>
          <p:cNvSpPr>
            <a:spLocks noChangeShapeType="1"/>
          </p:cNvSpPr>
          <p:nvPr/>
        </p:nvSpPr>
        <p:spPr bwMode="auto">
          <a:xfrm flipV="1">
            <a:off x="2592388" y="3429000"/>
            <a:ext cx="1800225" cy="1349375"/>
          </a:xfrm>
          <a:prstGeom prst="line">
            <a:avLst/>
          </a:prstGeom>
          <a:noFill/>
          <a:ln w="952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209" name="Oval 13"/>
          <p:cNvSpPr>
            <a:spLocks noChangeArrowheads="1"/>
          </p:cNvSpPr>
          <p:nvPr/>
        </p:nvSpPr>
        <p:spPr bwMode="auto">
          <a:xfrm>
            <a:off x="6011863" y="2708275"/>
            <a:ext cx="720725" cy="720725"/>
          </a:xfrm>
          <a:prstGeom prst="ellipse">
            <a:avLst/>
          </a:prstGeom>
          <a:solidFill>
            <a:schemeClr val="accent1">
              <a:alpha val="0"/>
            </a:schemeClr>
          </a:solidFill>
          <a:ln w="9525">
            <a:solidFill>
              <a:srgbClr val="FF0000"/>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sp>
        <p:nvSpPr>
          <p:cNvPr id="8210" name="Line 14"/>
          <p:cNvSpPr>
            <a:spLocks noChangeShapeType="1"/>
          </p:cNvSpPr>
          <p:nvPr/>
        </p:nvSpPr>
        <p:spPr bwMode="auto">
          <a:xfrm>
            <a:off x="6732588" y="3068638"/>
            <a:ext cx="630237" cy="0"/>
          </a:xfrm>
          <a:prstGeom prst="line">
            <a:avLst/>
          </a:prstGeom>
          <a:noFill/>
          <a:ln w="952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211" name="Line 15"/>
          <p:cNvSpPr>
            <a:spLocks noChangeShapeType="1"/>
          </p:cNvSpPr>
          <p:nvPr/>
        </p:nvSpPr>
        <p:spPr bwMode="auto">
          <a:xfrm>
            <a:off x="7316788" y="3068638"/>
            <a:ext cx="0" cy="225425"/>
          </a:xfrm>
          <a:prstGeom prst="line">
            <a:avLst/>
          </a:prstGeom>
          <a:noFill/>
          <a:ln w="952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graphicFrame>
        <p:nvGraphicFramePr>
          <p:cNvPr id="8195" name="Object 16"/>
          <p:cNvGraphicFramePr>
            <a:graphicFrameLocks noChangeAspect="1"/>
          </p:cNvGraphicFramePr>
          <p:nvPr/>
        </p:nvGraphicFramePr>
        <p:xfrm>
          <a:off x="6904038" y="2746375"/>
          <a:ext cx="269875" cy="323850"/>
        </p:xfrm>
        <a:graphic>
          <a:graphicData uri="http://schemas.openxmlformats.org/presentationml/2006/ole">
            <mc:AlternateContent xmlns:mc="http://schemas.openxmlformats.org/markup-compatibility/2006">
              <mc:Choice xmlns:v="urn:schemas-microsoft-com:vml" Requires="v">
                <p:oleObj spid="_x0000_s14643" name="Equation" r:id="rId6" imgW="190500" imgH="228600" progId="Equation.3">
                  <p:embed/>
                </p:oleObj>
              </mc:Choice>
              <mc:Fallback>
                <p:oleObj name="Equation" r:id="rId6" imgW="190500" imgH="228600" progId="Equation.3">
                  <p:embed/>
                  <p:pic>
                    <p:nvPicPr>
                      <p:cNvPr id="8195"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4038" y="2746375"/>
                        <a:ext cx="269875"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6" name="Object 17"/>
          <p:cNvGraphicFramePr>
            <a:graphicFrameLocks noChangeAspect="1"/>
          </p:cNvGraphicFramePr>
          <p:nvPr/>
        </p:nvGraphicFramePr>
        <p:xfrm>
          <a:off x="6911975" y="2393950"/>
          <a:ext cx="309563" cy="350838"/>
        </p:xfrm>
        <a:graphic>
          <a:graphicData uri="http://schemas.openxmlformats.org/presentationml/2006/ole">
            <mc:AlternateContent xmlns:mc="http://schemas.openxmlformats.org/markup-compatibility/2006">
              <mc:Choice xmlns:v="urn:schemas-microsoft-com:vml" Requires="v">
                <p:oleObj spid="_x0000_s14644" name="Equation" r:id="rId8" imgW="190335" imgH="215713" progId="Equation.3">
                  <p:embed/>
                </p:oleObj>
              </mc:Choice>
              <mc:Fallback>
                <p:oleObj name="Equation" r:id="rId8" imgW="190335" imgH="215713" progId="Equation.3">
                  <p:embed/>
                  <p:pic>
                    <p:nvPicPr>
                      <p:cNvPr id="8196"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1975" y="2393950"/>
                        <a:ext cx="309563"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7" name="Object 18"/>
          <p:cNvGraphicFramePr>
            <a:graphicFrameLocks noChangeAspect="1"/>
          </p:cNvGraphicFramePr>
          <p:nvPr/>
        </p:nvGraphicFramePr>
        <p:xfrm>
          <a:off x="5840413" y="2349500"/>
          <a:ext cx="646112" cy="363538"/>
        </p:xfrm>
        <a:graphic>
          <a:graphicData uri="http://schemas.openxmlformats.org/presentationml/2006/ole">
            <mc:AlternateContent xmlns:mc="http://schemas.openxmlformats.org/markup-compatibility/2006">
              <mc:Choice xmlns:v="urn:schemas-microsoft-com:vml" Requires="v">
                <p:oleObj spid="_x0000_s14645" name="Equation" r:id="rId10" imgW="406224" imgH="228501" progId="Equation.3">
                  <p:embed/>
                </p:oleObj>
              </mc:Choice>
              <mc:Fallback>
                <p:oleObj name="Equation" r:id="rId10" imgW="406224" imgH="228501" progId="Equation.3">
                  <p:embed/>
                  <p:pic>
                    <p:nvPicPr>
                      <p:cNvPr id="8197" name="Object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0413" y="2349500"/>
                        <a:ext cx="646112"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8" name="Object 19"/>
          <p:cNvGraphicFramePr>
            <a:graphicFrameLocks noChangeAspect="1"/>
          </p:cNvGraphicFramePr>
          <p:nvPr/>
        </p:nvGraphicFramePr>
        <p:xfrm>
          <a:off x="7542213" y="2754313"/>
          <a:ext cx="450850" cy="352425"/>
        </p:xfrm>
        <a:graphic>
          <a:graphicData uri="http://schemas.openxmlformats.org/presentationml/2006/ole">
            <mc:AlternateContent xmlns:mc="http://schemas.openxmlformats.org/markup-compatibility/2006">
              <mc:Choice xmlns:v="urn:schemas-microsoft-com:vml" Requires="v">
                <p:oleObj spid="_x0000_s14646" name="Equation" r:id="rId12" imgW="291973" imgH="228501" progId="Equation.3">
                  <p:embed/>
                </p:oleObj>
              </mc:Choice>
              <mc:Fallback>
                <p:oleObj name="Equation" r:id="rId12" imgW="291973" imgH="228501" progId="Equation.3">
                  <p:embed/>
                  <p:pic>
                    <p:nvPicPr>
                      <p:cNvPr id="8198" name="Object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2213" y="2754313"/>
                        <a:ext cx="45085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9" name="Object 20"/>
          <p:cNvGraphicFramePr>
            <a:graphicFrameLocks noChangeAspect="1"/>
          </p:cNvGraphicFramePr>
          <p:nvPr/>
        </p:nvGraphicFramePr>
        <p:xfrm>
          <a:off x="7497763" y="3046413"/>
          <a:ext cx="444500" cy="382587"/>
        </p:xfrm>
        <a:graphic>
          <a:graphicData uri="http://schemas.openxmlformats.org/presentationml/2006/ole">
            <mc:AlternateContent xmlns:mc="http://schemas.openxmlformats.org/markup-compatibility/2006">
              <mc:Choice xmlns:v="urn:schemas-microsoft-com:vml" Requires="v">
                <p:oleObj spid="_x0000_s14647" name="Equation" r:id="rId14" imgW="266584" imgH="228501" progId="Equation.3">
                  <p:embed/>
                </p:oleObj>
              </mc:Choice>
              <mc:Fallback>
                <p:oleObj name="Equation" r:id="rId14" imgW="266584" imgH="228501" progId="Equation.3">
                  <p:embed/>
                  <p:pic>
                    <p:nvPicPr>
                      <p:cNvPr id="8199" name="Object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97763" y="3046413"/>
                        <a:ext cx="444500" cy="38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0" name="Object 21"/>
          <p:cNvGraphicFramePr>
            <a:graphicFrameLocks noChangeAspect="1"/>
          </p:cNvGraphicFramePr>
          <p:nvPr/>
        </p:nvGraphicFramePr>
        <p:xfrm>
          <a:off x="5832475" y="3789363"/>
          <a:ext cx="1035050" cy="606425"/>
        </p:xfrm>
        <a:graphic>
          <a:graphicData uri="http://schemas.openxmlformats.org/presentationml/2006/ole">
            <mc:AlternateContent xmlns:mc="http://schemas.openxmlformats.org/markup-compatibility/2006">
              <mc:Choice xmlns:v="urn:schemas-microsoft-com:vml" Requires="v">
                <p:oleObj spid="_x0000_s14648" name="Equation" r:id="rId16" imgW="736600" imgH="431800" progId="Equation.3">
                  <p:embed/>
                </p:oleObj>
              </mc:Choice>
              <mc:Fallback>
                <p:oleObj name="Equation" r:id="rId16" imgW="736600" imgH="431800" progId="Equation.3">
                  <p:embed/>
                  <p:pic>
                    <p:nvPicPr>
                      <p:cNvPr id="8200" name="Object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32475" y="3789363"/>
                        <a:ext cx="1035050"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1" name="Object 22"/>
          <p:cNvGraphicFramePr>
            <a:graphicFrameLocks noChangeAspect="1"/>
          </p:cNvGraphicFramePr>
          <p:nvPr/>
        </p:nvGraphicFramePr>
        <p:xfrm>
          <a:off x="7721600" y="3789363"/>
          <a:ext cx="1214438" cy="598487"/>
        </p:xfrm>
        <a:graphic>
          <a:graphicData uri="http://schemas.openxmlformats.org/presentationml/2006/ole">
            <mc:AlternateContent xmlns:mc="http://schemas.openxmlformats.org/markup-compatibility/2006">
              <mc:Choice xmlns:v="urn:schemas-microsoft-com:vml" Requires="v">
                <p:oleObj spid="_x0000_s14649" name="Equation" r:id="rId18" imgW="876300" imgH="431800" progId="Equation.3">
                  <p:embed/>
                </p:oleObj>
              </mc:Choice>
              <mc:Fallback>
                <p:oleObj name="Equation" r:id="rId18" imgW="876300" imgH="431800" progId="Equation.3">
                  <p:embed/>
                  <p:pic>
                    <p:nvPicPr>
                      <p:cNvPr id="8201" name="Object 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21600" y="3789363"/>
                        <a:ext cx="1214438" cy="598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12" name="Line 23"/>
          <p:cNvSpPr>
            <a:spLocks noChangeShapeType="1"/>
          </p:cNvSpPr>
          <p:nvPr/>
        </p:nvSpPr>
        <p:spPr bwMode="auto">
          <a:xfrm>
            <a:off x="7046913" y="4059238"/>
            <a:ext cx="495300" cy="0"/>
          </a:xfrm>
          <a:prstGeom prst="line">
            <a:avLst/>
          </a:prstGeom>
          <a:noFill/>
          <a:ln w="952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2726455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hu-HU" altLang="hu-HU"/>
          </a:p>
        </p:txBody>
      </p:sp>
      <p:graphicFrame>
        <p:nvGraphicFramePr>
          <p:cNvPr id="9218" name="Object 3"/>
          <p:cNvGraphicFramePr>
            <a:graphicFrameLocks noChangeAspect="1"/>
          </p:cNvGraphicFramePr>
          <p:nvPr/>
        </p:nvGraphicFramePr>
        <p:xfrm>
          <a:off x="409575" y="4689475"/>
          <a:ext cx="2341563" cy="1973263"/>
        </p:xfrm>
        <a:graphic>
          <a:graphicData uri="http://schemas.openxmlformats.org/presentationml/2006/ole">
            <mc:AlternateContent xmlns:mc="http://schemas.openxmlformats.org/markup-compatibility/2006">
              <mc:Choice xmlns:v="urn:schemas-microsoft-com:vml" Requires="v">
                <p:oleObj spid="_x0000_s15400" name="Equation" r:id="rId3" imgW="1333500" imgH="1117600" progId="Equation.3">
                  <p:embed/>
                </p:oleObj>
              </mc:Choice>
              <mc:Fallback>
                <p:oleObj name="Equation" r:id="rId3" imgW="1333500" imgH="1117600" progId="Equation.3">
                  <p:embed/>
                  <p:pic>
                    <p:nvPicPr>
                      <p:cNvPr id="921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 y="4689475"/>
                        <a:ext cx="2341563"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0" name="Text Box 4"/>
          <p:cNvSpPr txBox="1">
            <a:spLocks noChangeArrowheads="1"/>
          </p:cNvSpPr>
          <p:nvPr/>
        </p:nvSpPr>
        <p:spPr bwMode="auto">
          <a:xfrm>
            <a:off x="1960563" y="142875"/>
            <a:ext cx="5221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400">
                <a:solidFill>
                  <a:schemeClr val="bg1"/>
                </a:solidFill>
                <a:latin typeface="Arial" panose="020B0604020202020204" pitchFamily="34" charset="0"/>
                <a:cs typeface="Arial" panose="020B0604020202020204" pitchFamily="34" charset="0"/>
              </a:rPr>
              <a:t>Parker-spirális mágneses erővonalak</a:t>
            </a:r>
          </a:p>
        </p:txBody>
      </p:sp>
      <p:pic>
        <p:nvPicPr>
          <p:cNvPr id="182277" name="Picture 5" descr="chag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8413" y="684213"/>
            <a:ext cx="4065587" cy="617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8" name="Picture 6" descr="Kazetta_N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8738" y="3854450"/>
            <a:ext cx="4005262"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PARKSP_c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738" y="1179513"/>
            <a:ext cx="3509962"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385763" y="728663"/>
            <a:ext cx="3876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bg1"/>
                </a:solidFill>
                <a:latin typeface="Arial" panose="020B0604020202020204" pitchFamily="34" charset="0"/>
                <a:cs typeface="Arial" panose="020B0604020202020204" pitchFamily="34" charset="0"/>
              </a:rPr>
              <a:t>Forrástér   </a:t>
            </a:r>
            <a:r>
              <a:rPr lang="hu-HU" altLang="hu-HU">
                <a:solidFill>
                  <a:schemeClr val="bg1"/>
                </a:solidFill>
                <a:latin typeface="Arial" panose="020B0604020202020204" pitchFamily="34" charset="0"/>
                <a:cs typeface="Arial" panose="020B0604020202020204" pitchFamily="34" charset="0"/>
                <a:sym typeface="Symbol" panose="05050102010706020507" pitchFamily="18" charset="2"/>
              </a:rPr>
              <a:t>   Helioszféra (Ulysses)</a:t>
            </a:r>
            <a:endParaRPr lang="hu-HU" altLang="hu-HU">
              <a:solidFill>
                <a:schemeClr val="bg1"/>
              </a:solidFill>
              <a:latin typeface="Arial" panose="020B0604020202020204" pitchFamily="34" charset="0"/>
              <a:cs typeface="Arial" panose="020B0604020202020204" pitchFamily="34" charset="0"/>
            </a:endParaRPr>
          </a:p>
        </p:txBody>
      </p:sp>
      <p:sp>
        <p:nvSpPr>
          <p:cNvPr id="9225" name="Text Box 9"/>
          <p:cNvSpPr txBox="1">
            <a:spLocks noChangeArrowheads="1"/>
          </p:cNvSpPr>
          <p:nvPr/>
        </p:nvSpPr>
        <p:spPr bwMode="auto">
          <a:xfrm>
            <a:off x="2862263" y="4733925"/>
            <a:ext cx="19716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400">
                <a:solidFill>
                  <a:srgbClr val="00FF00"/>
                </a:solidFill>
                <a:latin typeface="Freestyle Script" panose="030804020302050B0404" pitchFamily="66" charset="0"/>
              </a:rPr>
              <a:t>Házi feladat:</a:t>
            </a:r>
          </a:p>
          <a:p>
            <a:pPr eaLnBrk="1" hangingPunct="1"/>
            <a:r>
              <a:rPr lang="hu-HU" altLang="hu-HU" sz="2400">
                <a:solidFill>
                  <a:srgbClr val="00FF00"/>
                </a:solidFill>
                <a:latin typeface="Freestyle Script" panose="030804020302050B0404" pitchFamily="66" charset="0"/>
              </a:rPr>
              <a:t>Milyen az áramsürüség</a:t>
            </a:r>
          </a:p>
          <a:p>
            <a:pPr eaLnBrk="1" hangingPunct="1"/>
            <a:r>
              <a:rPr lang="hu-HU" altLang="hu-HU" sz="2400">
                <a:solidFill>
                  <a:srgbClr val="00FF00"/>
                </a:solidFill>
                <a:latin typeface="Freestyle Script" panose="030804020302050B0404" pitchFamily="66" charset="0"/>
              </a:rPr>
              <a:t>a helioszférában?</a:t>
            </a:r>
          </a:p>
        </p:txBody>
      </p:sp>
    </p:spTree>
    <p:extLst>
      <p:ext uri="{BB962C8B-B14F-4D97-AF65-F5344CB8AC3E}">
        <p14:creationId xmlns:p14="http://schemas.microsoft.com/office/powerpoint/2010/main" val="2385045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82277"/>
                                        </p:tgtEl>
                                        <p:attrNameLst>
                                          <p:attrName>style.visibility</p:attrName>
                                        </p:attrNameLst>
                                      </p:cBhvr>
                                      <p:to>
                                        <p:strVal val="visible"/>
                                      </p:to>
                                    </p:set>
                                    <p:anim calcmode="lin" valueType="num">
                                      <p:cBhvr>
                                        <p:cTn id="7" dur="500" fill="hold"/>
                                        <p:tgtEl>
                                          <p:spTgt spid="182277"/>
                                        </p:tgtEl>
                                        <p:attrNameLst>
                                          <p:attrName>ppt_w</p:attrName>
                                        </p:attrNameLst>
                                      </p:cBhvr>
                                      <p:tavLst>
                                        <p:tav tm="0">
                                          <p:val>
                                            <p:fltVal val="0"/>
                                          </p:val>
                                        </p:tav>
                                        <p:tav tm="100000">
                                          <p:val>
                                            <p:strVal val="#ppt_w"/>
                                          </p:val>
                                        </p:tav>
                                      </p:tavLst>
                                    </p:anim>
                                    <p:anim calcmode="lin" valueType="num">
                                      <p:cBhvr>
                                        <p:cTn id="8" dur="500" fill="hold"/>
                                        <p:tgtEl>
                                          <p:spTgt spid="182277"/>
                                        </p:tgtEl>
                                        <p:attrNameLst>
                                          <p:attrName>ppt_h</p:attrName>
                                        </p:attrNameLst>
                                      </p:cBhvr>
                                      <p:tavLst>
                                        <p:tav tm="0">
                                          <p:val>
                                            <p:fltVal val="0"/>
                                          </p:val>
                                        </p:tav>
                                        <p:tav tm="100000">
                                          <p:val>
                                            <p:strVal val="#ppt_h"/>
                                          </p:val>
                                        </p:tav>
                                      </p:tavLst>
                                    </p:anim>
                                    <p:animEffect transition="in" filter="fade">
                                      <p:cBhvr>
                                        <p:cTn id="9" dur="500"/>
                                        <p:tgtEl>
                                          <p:spTgt spid="18227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182278"/>
                                        </p:tgtEl>
                                        <p:attrNameLst>
                                          <p:attrName>style.visibility</p:attrName>
                                        </p:attrNameLst>
                                      </p:cBhvr>
                                      <p:to>
                                        <p:strVal val="visible"/>
                                      </p:to>
                                    </p:set>
                                    <p:animEffect transition="in" filter="dissolve">
                                      <p:cBhvr>
                                        <p:cTn id="14" dur="1000"/>
                                        <p:tgtEl>
                                          <p:spTgt spid="182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041650" y="188913"/>
            <a:ext cx="306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400">
                <a:latin typeface="Arial" panose="020B0604020202020204" pitchFamily="34" charset="0"/>
                <a:cs typeface="Arial" panose="020B0604020202020204" pitchFamily="34" charset="0"/>
              </a:rPr>
              <a:t>Mágneses szektorok</a:t>
            </a:r>
          </a:p>
        </p:txBody>
      </p:sp>
      <p:pic>
        <p:nvPicPr>
          <p:cNvPr id="43011" name="Picture 3" descr="WSO-S_18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4300"/>
            <a:ext cx="6462713"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p:cNvSpPr txBox="1">
            <a:spLocks noChangeArrowheads="1"/>
          </p:cNvSpPr>
          <p:nvPr/>
        </p:nvSpPr>
        <p:spPr bwMode="auto">
          <a:xfrm>
            <a:off x="6821488" y="1042988"/>
            <a:ext cx="192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latin typeface="Arial" panose="020B0604020202020204" pitchFamily="34" charset="0"/>
                <a:cs typeface="Arial" panose="020B0604020202020204" pitchFamily="34" charset="0"/>
              </a:rPr>
              <a:t>Balerina szoknya</a:t>
            </a:r>
          </a:p>
        </p:txBody>
      </p:sp>
      <p:pic>
        <p:nvPicPr>
          <p:cNvPr id="183301" name="Picture 5" descr="degas_etoile_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925" y="1538288"/>
            <a:ext cx="275907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Currentsh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975" y="954088"/>
            <a:ext cx="4140200"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13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300"/>
                                        </p:tgtEl>
                                        <p:attrNameLst>
                                          <p:attrName>style.visibility</p:attrName>
                                        </p:attrNameLst>
                                      </p:cBhvr>
                                      <p:to>
                                        <p:strVal val="visible"/>
                                      </p:to>
                                    </p:set>
                                  </p:childTnLst>
                                </p:cTn>
                              </p:par>
                            </p:childTnLst>
                          </p:cTn>
                        </p:par>
                        <p:par>
                          <p:cTn id="7" fill="hold" nodeType="afterGroup">
                            <p:stCondLst>
                              <p:cond delay="0"/>
                            </p:stCondLst>
                            <p:childTnLst>
                              <p:par>
                                <p:cTn id="8" presetID="35" presetClass="entr" presetSubtype="0" fill="hold" nodeType="afterEffect">
                                  <p:stCondLst>
                                    <p:cond delay="0"/>
                                  </p:stCondLst>
                                  <p:childTnLst>
                                    <p:set>
                                      <p:cBhvr>
                                        <p:cTn id="9" dur="1" fill="hold">
                                          <p:stCondLst>
                                            <p:cond delay="0"/>
                                          </p:stCondLst>
                                        </p:cTn>
                                        <p:tgtEl>
                                          <p:spTgt spid="183301"/>
                                        </p:tgtEl>
                                        <p:attrNameLst>
                                          <p:attrName>style.visibility</p:attrName>
                                        </p:attrNameLst>
                                      </p:cBhvr>
                                      <p:to>
                                        <p:strVal val="visible"/>
                                      </p:to>
                                    </p:set>
                                    <p:animEffect transition="in" filter="fade">
                                      <p:cBhvr>
                                        <p:cTn id="10" dur="2000"/>
                                        <p:tgtEl>
                                          <p:spTgt spid="183301"/>
                                        </p:tgtEl>
                                      </p:cBhvr>
                                    </p:animEffect>
                                    <p:anim calcmode="lin" valueType="num">
                                      <p:cBhvr>
                                        <p:cTn id="11" dur="2000" fill="hold"/>
                                        <p:tgtEl>
                                          <p:spTgt spid="183301"/>
                                        </p:tgtEl>
                                        <p:attrNameLst>
                                          <p:attrName>style.rotation</p:attrName>
                                        </p:attrNameLst>
                                      </p:cBhvr>
                                      <p:tavLst>
                                        <p:tav tm="0">
                                          <p:val>
                                            <p:fltVal val="720"/>
                                          </p:val>
                                        </p:tav>
                                        <p:tav tm="100000">
                                          <p:val>
                                            <p:fltVal val="0"/>
                                          </p:val>
                                        </p:tav>
                                      </p:tavLst>
                                    </p:anim>
                                    <p:anim calcmode="lin" valueType="num">
                                      <p:cBhvr>
                                        <p:cTn id="12" dur="2000" fill="hold"/>
                                        <p:tgtEl>
                                          <p:spTgt spid="183301"/>
                                        </p:tgtEl>
                                        <p:attrNameLst>
                                          <p:attrName>ppt_h</p:attrName>
                                        </p:attrNameLst>
                                      </p:cBhvr>
                                      <p:tavLst>
                                        <p:tav tm="0">
                                          <p:val>
                                            <p:fltVal val="0"/>
                                          </p:val>
                                        </p:tav>
                                        <p:tav tm="100000">
                                          <p:val>
                                            <p:strVal val="#ppt_h"/>
                                          </p:val>
                                        </p:tav>
                                      </p:tavLst>
                                    </p:anim>
                                    <p:anim calcmode="lin" valueType="num">
                                      <p:cBhvr>
                                        <p:cTn id="13" dur="2000" fill="hold"/>
                                        <p:tgtEl>
                                          <p:spTgt spid="18330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2" descr="FAST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0"/>
            <a:ext cx="7019925"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5111750" y="4238625"/>
            <a:ext cx="3744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3200">
                <a:solidFill>
                  <a:schemeClr val="accent2"/>
                </a:solidFill>
                <a:cs typeface="Times New Roman" panose="02020603050405020304" pitchFamily="18" charset="0"/>
              </a:rPr>
              <a:t>Mágneses pólusváltás</a:t>
            </a:r>
          </a:p>
        </p:txBody>
      </p:sp>
      <p:sp>
        <p:nvSpPr>
          <p:cNvPr id="44036" name="Text Box 4"/>
          <p:cNvSpPr txBox="1">
            <a:spLocks noChangeArrowheads="1"/>
          </p:cNvSpPr>
          <p:nvPr/>
        </p:nvSpPr>
        <p:spPr bwMode="auto">
          <a:xfrm>
            <a:off x="5202238" y="4824413"/>
            <a:ext cx="3600450" cy="10064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000" dirty="0">
                <a:solidFill>
                  <a:srgbClr val="0070C0"/>
                </a:solidFill>
                <a:latin typeface="Segoe Script" panose="030B0504020000000003" pitchFamily="66" charset="0"/>
                <a:cs typeface="Arial" panose="020B0604020202020204" pitchFamily="34" charset="0"/>
              </a:rPr>
              <a:t>az áramlepel átfordulásával történt 2001-ben </a:t>
            </a:r>
          </a:p>
        </p:txBody>
      </p:sp>
      <p:pic>
        <p:nvPicPr>
          <p:cNvPr id="44037" name="Picture 5" descr="Suns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38"/>
            <a:ext cx="4681538"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Line 6"/>
          <p:cNvSpPr>
            <a:spLocks noChangeShapeType="1"/>
          </p:cNvSpPr>
          <p:nvPr/>
        </p:nvSpPr>
        <p:spPr bwMode="auto">
          <a:xfrm flipV="1">
            <a:off x="792163" y="2528888"/>
            <a:ext cx="1574800" cy="1214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4039" name="Line 7"/>
          <p:cNvSpPr>
            <a:spLocks noChangeShapeType="1"/>
          </p:cNvSpPr>
          <p:nvPr/>
        </p:nvSpPr>
        <p:spPr bwMode="auto">
          <a:xfrm flipV="1">
            <a:off x="2097088" y="2619375"/>
            <a:ext cx="2879725" cy="17541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4040" name="Line 8"/>
          <p:cNvSpPr>
            <a:spLocks noChangeShapeType="1"/>
          </p:cNvSpPr>
          <p:nvPr/>
        </p:nvSpPr>
        <p:spPr bwMode="auto">
          <a:xfrm flipV="1">
            <a:off x="3446463" y="2754313"/>
            <a:ext cx="4140200" cy="2295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22250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4" descr="ExtCor8May92_I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520825"/>
            <a:ext cx="5175250"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5"/>
          <p:cNvSpPr txBox="1">
            <a:spLocks noChangeArrowheads="1"/>
          </p:cNvSpPr>
          <p:nvPr/>
        </p:nvSpPr>
        <p:spPr bwMode="auto">
          <a:xfrm>
            <a:off x="206375" y="188913"/>
            <a:ext cx="78803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accent2"/>
                </a:solidFill>
              </a:rPr>
              <a:t>Problémák a leegyszerűsített Parker modellel: túl nagy sebességet (2000 km/s) jósol</a:t>
            </a:r>
          </a:p>
          <a:p>
            <a:pPr eaLnBrk="1" hangingPunct="1"/>
            <a:endParaRPr lang="hu-HU" altLang="hu-HU">
              <a:solidFill>
                <a:schemeClr val="accent2"/>
              </a:solidFill>
            </a:endParaRPr>
          </a:p>
          <a:p>
            <a:pPr eaLnBrk="1" hangingPunct="1"/>
            <a:r>
              <a:rPr lang="hu-HU" altLang="hu-HU">
                <a:solidFill>
                  <a:schemeClr val="accent2"/>
                </a:solidFill>
              </a:rPr>
              <a:t>Mágneses tér elhagyása (jxB tag elhagyása, komplex geometria)</a:t>
            </a:r>
          </a:p>
        </p:txBody>
      </p:sp>
      <p:sp>
        <p:nvSpPr>
          <p:cNvPr id="46084" name="Text Box 6"/>
          <p:cNvSpPr txBox="1">
            <a:spLocks noChangeArrowheads="1"/>
          </p:cNvSpPr>
          <p:nvPr/>
        </p:nvSpPr>
        <p:spPr bwMode="auto">
          <a:xfrm>
            <a:off x="5786438" y="1403350"/>
            <a:ext cx="2967037"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400">
                <a:solidFill>
                  <a:schemeClr val="accent2"/>
                </a:solidFill>
              </a:rPr>
              <a:t>Kétféle napszél:</a:t>
            </a:r>
          </a:p>
          <a:p>
            <a:pPr eaLnBrk="1" hangingPunct="1"/>
            <a:endParaRPr lang="hu-HU" altLang="hu-HU" sz="2400">
              <a:solidFill>
                <a:schemeClr val="accent2"/>
              </a:solidFill>
            </a:endParaRPr>
          </a:p>
          <a:p>
            <a:pPr eaLnBrk="1" hangingPunct="1"/>
            <a:r>
              <a:rPr lang="hu-HU" altLang="hu-HU">
                <a:solidFill>
                  <a:schemeClr val="accent2"/>
                </a:solidFill>
              </a:rPr>
              <a:t>Lassú: 	400 km/s</a:t>
            </a:r>
          </a:p>
          <a:p>
            <a:pPr eaLnBrk="1" hangingPunct="1"/>
            <a:r>
              <a:rPr lang="hu-HU" altLang="hu-HU">
                <a:solidFill>
                  <a:schemeClr val="accent2"/>
                </a:solidFill>
              </a:rPr>
              <a:t>	T = 1.5 MK (meleg)</a:t>
            </a:r>
          </a:p>
          <a:p>
            <a:pPr eaLnBrk="1" hangingPunct="1"/>
            <a:r>
              <a:rPr lang="hu-HU" altLang="hu-HU">
                <a:solidFill>
                  <a:schemeClr val="accent2"/>
                </a:solidFill>
              </a:rPr>
              <a:t>	egyenlítőnél</a:t>
            </a:r>
          </a:p>
          <a:p>
            <a:pPr eaLnBrk="1" hangingPunct="1"/>
            <a:r>
              <a:rPr lang="hu-HU" altLang="hu-HU">
                <a:solidFill>
                  <a:schemeClr val="accent2"/>
                </a:solidFill>
              </a:rPr>
              <a:t>Gyors:	750 km/s</a:t>
            </a:r>
          </a:p>
          <a:p>
            <a:pPr eaLnBrk="1" hangingPunct="1"/>
            <a:r>
              <a:rPr lang="hu-HU" altLang="hu-HU">
                <a:solidFill>
                  <a:schemeClr val="accent2"/>
                </a:solidFill>
              </a:rPr>
              <a:t>	T = 1 MK     (hideg)</a:t>
            </a:r>
          </a:p>
          <a:p>
            <a:pPr eaLnBrk="1" hangingPunct="1"/>
            <a:r>
              <a:rPr lang="hu-HU" altLang="hu-HU">
                <a:solidFill>
                  <a:schemeClr val="accent2"/>
                </a:solidFill>
              </a:rPr>
              <a:t>	sarki koronalyuknál</a:t>
            </a:r>
          </a:p>
        </p:txBody>
      </p:sp>
      <p:sp>
        <p:nvSpPr>
          <p:cNvPr id="46085" name="Text Box 7"/>
          <p:cNvSpPr txBox="1">
            <a:spLocks noChangeArrowheads="1"/>
          </p:cNvSpPr>
          <p:nvPr/>
        </p:nvSpPr>
        <p:spPr bwMode="auto">
          <a:xfrm>
            <a:off x="0" y="5543550"/>
            <a:ext cx="5448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i="1">
                <a:solidFill>
                  <a:schemeClr val="accent1"/>
                </a:solidFill>
              </a:rPr>
              <a:t>Yohkoh űrteleszkóp Röntgen felvétele a Nap koronájáról 1992. május 8-án</a:t>
            </a:r>
            <a:r>
              <a:rPr lang="hu-HU" altLang="hu-HU"/>
              <a:t> </a:t>
            </a:r>
          </a:p>
        </p:txBody>
      </p:sp>
      <p:pic>
        <p:nvPicPr>
          <p:cNvPr id="46086" name="Picture 8" descr="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988" y="4022725"/>
            <a:ext cx="29718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546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Szövegdoboz 1"/>
          <p:cNvSpPr txBox="1">
            <a:spLocks noChangeArrowheads="1"/>
          </p:cNvSpPr>
          <p:nvPr/>
        </p:nvSpPr>
        <p:spPr bwMode="auto">
          <a:xfrm>
            <a:off x="304800" y="717550"/>
            <a:ext cx="8447088"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a:solidFill>
                  <a:schemeClr val="bg2"/>
                </a:solidFill>
              </a:rPr>
              <a:t>Napszél: </a:t>
            </a:r>
          </a:p>
          <a:p>
            <a:pPr eaLnBrk="1" hangingPunct="1"/>
            <a:r>
              <a:rPr lang="hu-HU" altLang="hu-HU">
                <a:solidFill>
                  <a:schemeClr val="bg2"/>
                </a:solidFill>
              </a:rPr>
              <a:t>	Nap-Föld kapcsolatok</a:t>
            </a:r>
          </a:p>
          <a:p>
            <a:pPr eaLnBrk="1" hangingPunct="1"/>
            <a:endParaRPr lang="hu-HU" altLang="hu-HU">
              <a:solidFill>
                <a:schemeClr val="bg2"/>
              </a:solidFill>
            </a:endParaRPr>
          </a:p>
          <a:p>
            <a:pPr eaLnBrk="1" hangingPunct="1"/>
            <a:r>
              <a:rPr lang="hu-HU" altLang="hu-HU">
                <a:solidFill>
                  <a:schemeClr val="bg2"/>
                </a:solidFill>
              </a:rPr>
              <a:t>	híg plazma  →  jó vezetőképesség   →  </a:t>
            </a:r>
            <a:r>
              <a:rPr lang="hu-HU" altLang="hu-HU" b="1">
                <a:solidFill>
                  <a:schemeClr val="bg2"/>
                </a:solidFill>
              </a:rPr>
              <a:t>mágneses fluxus befagyása</a:t>
            </a:r>
          </a:p>
          <a:p>
            <a:pPr eaLnBrk="1" hangingPunct="1"/>
            <a:endParaRPr lang="hu-HU" altLang="hu-HU">
              <a:solidFill>
                <a:schemeClr val="bg2"/>
              </a:solidFill>
            </a:endParaRPr>
          </a:p>
          <a:p>
            <a:pPr eaLnBrk="1" hangingPunct="1"/>
            <a:r>
              <a:rPr lang="hu-HU" altLang="hu-HU">
                <a:solidFill>
                  <a:schemeClr val="bg2"/>
                </a:solidFill>
              </a:rPr>
              <a:t>	szuperszonikus    →   turbulencia</a:t>
            </a:r>
          </a:p>
          <a:p>
            <a:pPr eaLnBrk="1" hangingPunct="1"/>
            <a:r>
              <a:rPr lang="hu-HU" altLang="hu-HU">
                <a:solidFill>
                  <a:schemeClr val="bg2"/>
                </a:solidFill>
              </a:rPr>
              <a:t>		            →   </a:t>
            </a:r>
            <a:r>
              <a:rPr lang="hu-HU" altLang="hu-HU" b="1">
                <a:solidFill>
                  <a:schemeClr val="bg2"/>
                </a:solidFill>
              </a:rPr>
              <a:t>lökéshullámok</a:t>
            </a:r>
          </a:p>
          <a:p>
            <a:pPr eaLnBrk="1" hangingPunct="1"/>
            <a:r>
              <a:rPr lang="hu-HU" altLang="hu-HU">
                <a:solidFill>
                  <a:schemeClr val="bg2"/>
                </a:solidFill>
              </a:rPr>
              <a:t>		            →   hatások kifelé terjednek</a:t>
            </a:r>
          </a:p>
          <a:p>
            <a:pPr eaLnBrk="1" hangingPunct="1"/>
            <a:r>
              <a:rPr lang="hu-HU" altLang="hu-HU">
                <a:solidFill>
                  <a:schemeClr val="bg2"/>
                </a:solidFill>
              </a:rPr>
              <a:t>	kétféle napszél    →   együttforgó kölcsönhatási tartományok (CIR)</a:t>
            </a:r>
          </a:p>
          <a:p>
            <a:pPr eaLnBrk="1" hangingPunct="1"/>
            <a:endParaRPr lang="hu-HU" altLang="hu-HU">
              <a:solidFill>
                <a:schemeClr val="bg2"/>
              </a:solidFill>
            </a:endParaRPr>
          </a:p>
          <a:p>
            <a:pPr eaLnBrk="1" hangingPunct="1"/>
            <a:r>
              <a:rPr lang="hu-HU" altLang="hu-HU">
                <a:solidFill>
                  <a:schemeClr val="bg2"/>
                </a:solidFill>
              </a:rPr>
              <a:t>Mágneses tér:</a:t>
            </a:r>
          </a:p>
          <a:p>
            <a:pPr eaLnBrk="1" hangingPunct="1"/>
            <a:r>
              <a:rPr lang="hu-HU" altLang="hu-HU">
                <a:solidFill>
                  <a:schemeClr val="bg2"/>
                </a:solidFill>
              </a:rPr>
              <a:t>	dinamó → </a:t>
            </a:r>
            <a:r>
              <a:rPr lang="hu-HU" altLang="hu-HU" b="1">
                <a:solidFill>
                  <a:schemeClr val="bg2"/>
                </a:solidFill>
              </a:rPr>
              <a:t>mágneses rekonnekció </a:t>
            </a:r>
            <a:r>
              <a:rPr lang="hu-HU" altLang="hu-HU">
                <a:solidFill>
                  <a:schemeClr val="bg2"/>
                </a:solidFill>
              </a:rPr>
              <a:t>→ fler → napciklus → időbeli változások</a:t>
            </a:r>
          </a:p>
          <a:p>
            <a:pPr eaLnBrk="1" hangingPunct="1"/>
            <a:r>
              <a:rPr lang="hu-HU" altLang="hu-HU">
                <a:solidFill>
                  <a:schemeClr val="bg2"/>
                </a:solidFill>
              </a:rPr>
              <a:t>					     (11 éves ciklus, Maunder minimum)</a:t>
            </a:r>
          </a:p>
          <a:p>
            <a:pPr eaLnBrk="1" hangingPunct="1"/>
            <a:r>
              <a:rPr lang="hu-HU" altLang="hu-HU">
                <a:solidFill>
                  <a:schemeClr val="bg2"/>
                </a:solidFill>
              </a:rPr>
              <a:t>					     →  részecskegyorsítás</a:t>
            </a:r>
          </a:p>
          <a:p>
            <a:pPr eaLnBrk="1" hangingPunct="1"/>
            <a:r>
              <a:rPr lang="hu-HU" altLang="hu-HU">
                <a:solidFill>
                  <a:schemeClr val="bg2"/>
                </a:solidFill>
              </a:rPr>
              <a:t>		        		        → korona-anyag kilökődés (CME)</a:t>
            </a:r>
          </a:p>
          <a:p>
            <a:pPr eaLnBrk="1" hangingPunct="1"/>
            <a:r>
              <a:rPr lang="hu-HU" altLang="hu-HU">
                <a:solidFill>
                  <a:schemeClr val="bg2"/>
                </a:solidFill>
              </a:rPr>
              <a:t>	             → mágneses szektorok</a:t>
            </a:r>
          </a:p>
          <a:p>
            <a:pPr eaLnBrk="1" hangingPunct="1"/>
            <a:r>
              <a:rPr lang="hu-HU" altLang="hu-HU">
                <a:solidFill>
                  <a:schemeClr val="bg2"/>
                </a:solidFill>
              </a:rPr>
              <a:t>	             → mágneses tér átfordulása (22 éves ciklus)</a:t>
            </a:r>
          </a:p>
          <a:p>
            <a:pPr eaLnBrk="1" hangingPunct="1"/>
            <a:r>
              <a:rPr lang="hu-HU" altLang="hu-HU">
                <a:solidFill>
                  <a:schemeClr val="bg2"/>
                </a:solidFill>
              </a:rPr>
              <a:t>		               </a:t>
            </a:r>
            <a:endParaRPr lang="en-US" altLang="hu-HU">
              <a:solidFill>
                <a:schemeClr val="bg2"/>
              </a:solidFill>
            </a:endParaRPr>
          </a:p>
        </p:txBody>
      </p:sp>
    </p:spTree>
    <p:extLst>
      <p:ext uri="{BB962C8B-B14F-4D97-AF65-F5344CB8AC3E}">
        <p14:creationId xmlns:p14="http://schemas.microsoft.com/office/powerpoint/2010/main" val="2591292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Naprendszer"/>
          <p:cNvPicPr>
            <a:picLocks noChangeAspect="1" noChangeArrowheads="1"/>
          </p:cNvPicPr>
          <p:nvPr/>
        </p:nvPicPr>
        <p:blipFill>
          <a:blip r:embed="rId2"/>
          <a:srcRect/>
          <a:stretch>
            <a:fillRect/>
          </a:stretch>
        </p:blipFill>
        <p:spPr bwMode="auto">
          <a:xfrm>
            <a:off x="0" y="838200"/>
            <a:ext cx="9144000" cy="5911851"/>
          </a:xfrm>
          <a:prstGeom prst="rect">
            <a:avLst/>
          </a:prstGeom>
          <a:noFill/>
          <a:ln w="9525">
            <a:noFill/>
            <a:miter lim="800000"/>
            <a:headEnd/>
            <a:tailEnd/>
          </a:ln>
        </p:spPr>
      </p:pic>
      <p:sp>
        <p:nvSpPr>
          <p:cNvPr id="11267" name="Rectangle 2"/>
          <p:cNvSpPr>
            <a:spLocks noChangeArrowheads="1"/>
          </p:cNvSpPr>
          <p:nvPr/>
        </p:nvSpPr>
        <p:spPr bwMode="auto">
          <a:xfrm>
            <a:off x="1371600" y="404813"/>
            <a:ext cx="7772400" cy="1079500"/>
          </a:xfrm>
          <a:prstGeom prst="rect">
            <a:avLst/>
          </a:prstGeom>
          <a:noFill/>
          <a:ln w="9525">
            <a:noFill/>
            <a:miter lim="800000"/>
            <a:headEnd/>
            <a:tailEnd/>
          </a:ln>
        </p:spPr>
        <p:txBody>
          <a:bodyPr anchor="ctr"/>
          <a:lstStyle/>
          <a:p>
            <a:pPr algn="ctr"/>
            <a:r>
              <a:rPr lang="hu-HU" altLang="hu-HU" sz="3200" dirty="0">
                <a:solidFill>
                  <a:srgbClr val="FFFF00"/>
                </a:solidFill>
              </a:rPr>
              <a:t>A NAPRENDSZER FIZIKÁJA</a:t>
            </a:r>
            <a:br>
              <a:rPr lang="hu-HU" altLang="hu-HU" sz="3200" dirty="0">
                <a:solidFill>
                  <a:srgbClr val="FFFF00"/>
                </a:solidFill>
              </a:rPr>
            </a:br>
            <a:r>
              <a:rPr lang="hu-HU" altLang="hu-HU" sz="3200" dirty="0" smtClean="0">
                <a:solidFill>
                  <a:srgbClr val="FFFF00"/>
                </a:solidFill>
              </a:rPr>
              <a:t>2025</a:t>
            </a:r>
            <a:endParaRPr lang="en-US" altLang="hu-HU" sz="3200" dirty="0">
              <a:solidFill>
                <a:schemeClr val="tx2"/>
              </a:solidFill>
            </a:endParaRPr>
          </a:p>
        </p:txBody>
      </p:sp>
      <p:sp>
        <p:nvSpPr>
          <p:cNvPr id="11269" name="Rectangle 8"/>
          <p:cNvSpPr>
            <a:spLocks noChangeArrowheads="1"/>
          </p:cNvSpPr>
          <p:nvPr/>
        </p:nvSpPr>
        <p:spPr bwMode="auto">
          <a:xfrm>
            <a:off x="3429000" y="4724400"/>
            <a:ext cx="5262146" cy="1015663"/>
          </a:xfrm>
          <a:prstGeom prst="rect">
            <a:avLst/>
          </a:prstGeom>
          <a:noFill/>
          <a:ln w="9525">
            <a:noFill/>
            <a:miter lim="800000"/>
            <a:headEnd/>
            <a:tailEnd/>
          </a:ln>
        </p:spPr>
        <p:txBody>
          <a:bodyPr wrap="none" anchor="ctr">
            <a:spAutoFit/>
          </a:bodyPr>
          <a:lstStyle/>
          <a:p>
            <a:pPr algn="ctr"/>
            <a:r>
              <a:rPr lang="hu-HU" sz="2000" b="1" dirty="0" smtClean="0">
                <a:solidFill>
                  <a:srgbClr val="FFFF00"/>
                </a:solidFill>
              </a:rPr>
              <a:t>Király Péter korábbi előadása nyomán</a:t>
            </a:r>
          </a:p>
          <a:p>
            <a:pPr algn="ctr"/>
            <a:endParaRPr lang="hu-HU" sz="2000" b="1" dirty="0">
              <a:solidFill>
                <a:srgbClr val="FFFF00"/>
              </a:solidFill>
            </a:endParaRPr>
          </a:p>
          <a:p>
            <a:pPr algn="ctr"/>
            <a:r>
              <a:rPr lang="hu-HU" sz="2000" b="1" dirty="0" smtClean="0">
                <a:solidFill>
                  <a:srgbClr val="FFFF00"/>
                </a:solidFill>
              </a:rPr>
              <a:t>A jegyzet mezőben további információ található</a:t>
            </a:r>
            <a:endParaRPr lang="en-US" sz="2000" dirty="0">
              <a:solidFill>
                <a:srgbClr val="FFFF00"/>
              </a:solidFill>
            </a:endParaRPr>
          </a:p>
        </p:txBody>
      </p:sp>
      <p:pic>
        <p:nvPicPr>
          <p:cNvPr id="11270" name="Picture 10" descr="Wigner logo"/>
          <p:cNvPicPr>
            <a:picLocks noChangeAspect="1" noChangeArrowheads="1"/>
          </p:cNvPicPr>
          <p:nvPr/>
        </p:nvPicPr>
        <p:blipFill>
          <a:blip r:embed="rId3"/>
          <a:srcRect/>
          <a:stretch>
            <a:fillRect/>
          </a:stretch>
        </p:blipFill>
        <p:spPr bwMode="auto">
          <a:xfrm>
            <a:off x="71438" y="2205038"/>
            <a:ext cx="1763712" cy="649287"/>
          </a:xfrm>
          <a:prstGeom prst="rect">
            <a:avLst/>
          </a:prstGeom>
          <a:noFill/>
          <a:ln w="9525">
            <a:noFill/>
            <a:miter lim="800000"/>
            <a:headEnd/>
            <a:tailEnd/>
          </a:ln>
        </p:spPr>
      </p:pic>
    </p:spTree>
    <p:extLst>
      <p:ext uri="{BB962C8B-B14F-4D97-AF65-F5344CB8AC3E}">
        <p14:creationId xmlns:p14="http://schemas.microsoft.com/office/powerpoint/2010/main" val="110228135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t>A Naprendszer fizikája</a:t>
            </a: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52401"/>
            <a:ext cx="1725613" cy="63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4343400" y="4114800"/>
            <a:ext cx="363464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3600" dirty="0" smtClean="0">
                <a:solidFill>
                  <a:prstClr val="black"/>
                </a:solidFill>
                <a:latin typeface="Calibri"/>
              </a:rPr>
              <a:t>Kozmikus sugárzás</a:t>
            </a:r>
            <a:endParaRPr kumimoji="0" lang="hu-HU" sz="36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endParaRPr>
          </a:p>
        </p:txBody>
      </p:sp>
      <p:pic>
        <p:nvPicPr>
          <p:cNvPr id="5" name="Kép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2401"/>
            <a:ext cx="6231465" cy="3505199"/>
          </a:xfrm>
          <a:prstGeom prst="rect">
            <a:avLst/>
          </a:prstGeom>
        </p:spPr>
      </p:pic>
    </p:spTree>
    <p:extLst>
      <p:ext uri="{BB962C8B-B14F-4D97-AF65-F5344CB8AC3E}">
        <p14:creationId xmlns:p14="http://schemas.microsoft.com/office/powerpoint/2010/main" val="27451819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 Naprendszer fizikája</a:t>
            </a:r>
            <a:endParaRPr lang="en-US"/>
          </a:p>
        </p:txBody>
      </p:sp>
      <p:pic>
        <p:nvPicPr>
          <p:cNvPr id="3" name="Kép 2"/>
          <p:cNvPicPr>
            <a:picLocks noChangeAspect="1"/>
          </p:cNvPicPr>
          <p:nvPr/>
        </p:nvPicPr>
        <p:blipFill>
          <a:blip r:embed="rId3"/>
          <a:stretch>
            <a:fillRect/>
          </a:stretch>
        </p:blipFill>
        <p:spPr>
          <a:xfrm>
            <a:off x="0" y="289764"/>
            <a:ext cx="9144000" cy="6090032"/>
          </a:xfrm>
          <a:prstGeom prst="rect">
            <a:avLst/>
          </a:prstGeom>
        </p:spPr>
      </p:pic>
    </p:spTree>
    <p:extLst>
      <p:ext uri="{BB962C8B-B14F-4D97-AF65-F5344CB8AC3E}">
        <p14:creationId xmlns:p14="http://schemas.microsoft.com/office/powerpoint/2010/main" val="20045353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0"/>
            <a:ext cx="4056063" cy="1143000"/>
          </a:xfrm>
        </p:spPr>
        <p:txBody>
          <a:bodyPr/>
          <a:lstStyle/>
          <a:p>
            <a:pPr eaLnBrk="1" hangingPunct="1">
              <a:defRPr/>
            </a:pPr>
            <a:r>
              <a:rPr lang="hu-HU" b="1" smtClean="0">
                <a:solidFill>
                  <a:schemeClr val="bg1"/>
                </a:solidFill>
                <a:effectLst>
                  <a:outerShdw blurRad="38100" dist="38100" dir="2700000" algn="tl">
                    <a:srgbClr val="C0C0C0"/>
                  </a:outerShdw>
                </a:effectLst>
              </a:rPr>
              <a:t>Napfoltok</a:t>
            </a:r>
            <a:endParaRPr lang="en-US" b="1" smtClean="0">
              <a:solidFill>
                <a:schemeClr val="bg1"/>
              </a:solidFill>
              <a:effectLst>
                <a:outerShdw blurRad="38100" dist="38100" dir="2700000" algn="tl">
                  <a:srgbClr val="C0C0C0"/>
                </a:outerShdw>
              </a:effectLst>
            </a:endParaRPr>
          </a:p>
        </p:txBody>
      </p:sp>
      <p:grpSp>
        <p:nvGrpSpPr>
          <p:cNvPr id="14339" name="Group 7"/>
          <p:cNvGrpSpPr>
            <a:grpSpLocks/>
          </p:cNvGrpSpPr>
          <p:nvPr/>
        </p:nvGrpSpPr>
        <p:grpSpPr bwMode="auto">
          <a:xfrm>
            <a:off x="685800" y="1066800"/>
            <a:ext cx="3429000" cy="5486400"/>
            <a:chOff x="685800" y="1066800"/>
            <a:chExt cx="3429000" cy="5486400"/>
          </a:xfrm>
        </p:grpSpPr>
        <p:pic>
          <p:nvPicPr>
            <p:cNvPr id="14352" name="Picture 3" descr="bbso_wl.gif"/>
            <p:cNvPicPr>
              <a:picLocks noChangeAspect="1"/>
            </p:cNvPicPr>
            <p:nvPr/>
          </p:nvPicPr>
          <p:blipFill>
            <a:blip r:embed="rId2">
              <a:extLst>
                <a:ext uri="{28A0092B-C50C-407E-A947-70E740481C1C}">
                  <a14:useLocalDpi xmlns:a14="http://schemas.microsoft.com/office/drawing/2010/main" val="0"/>
                </a:ext>
              </a:extLst>
            </a:blip>
            <a:srcRect l="11111" t="11111" r="11111" b="11111"/>
            <a:stretch>
              <a:fillRect/>
            </a:stretch>
          </p:blipFill>
          <p:spPr bwMode="auto">
            <a:xfrm>
              <a:off x="685800" y="10668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4" descr="bbso_wl.gif"/>
            <p:cNvPicPr>
              <a:picLocks noChangeAspect="1"/>
            </p:cNvPicPr>
            <p:nvPr/>
          </p:nvPicPr>
          <p:blipFill>
            <a:blip r:embed="rId2">
              <a:extLst>
                <a:ext uri="{28A0092B-C50C-407E-A947-70E740481C1C}">
                  <a14:useLocalDpi xmlns:a14="http://schemas.microsoft.com/office/drawing/2010/main" val="0"/>
                </a:ext>
              </a:extLst>
            </a:blip>
            <a:srcRect l="61560" t="39355" r="25575" b="53210"/>
            <a:stretch>
              <a:fillRect/>
            </a:stretch>
          </p:blipFill>
          <p:spPr bwMode="auto">
            <a:xfrm>
              <a:off x="685800" y="45720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6" descr="clm_earth_mos.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5334000"/>
              <a:ext cx="29368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0" name="Rectangle 8"/>
          <p:cNvSpPr>
            <a:spLocks noChangeArrowheads="1"/>
          </p:cNvSpPr>
          <p:nvPr/>
        </p:nvSpPr>
        <p:spPr bwMode="auto">
          <a:xfrm>
            <a:off x="2895600" y="2362200"/>
            <a:ext cx="533400" cy="228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endParaRPr lang="hu-HU" altLang="hu-HU">
              <a:latin typeface="Arial" panose="020B0604020202020204" pitchFamily="34" charset="0"/>
            </a:endParaRPr>
          </a:p>
        </p:txBody>
      </p:sp>
      <p:cxnSp>
        <p:nvCxnSpPr>
          <p:cNvPr id="14341" name="Straight Connector 10"/>
          <p:cNvCxnSpPr>
            <a:cxnSpLocks noChangeShapeType="1"/>
          </p:cNvCxnSpPr>
          <p:nvPr/>
        </p:nvCxnSpPr>
        <p:spPr bwMode="auto">
          <a:xfrm rot="5400000">
            <a:off x="685800" y="2362200"/>
            <a:ext cx="2209800" cy="2209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42" name="Straight Connector 12"/>
          <p:cNvCxnSpPr>
            <a:cxnSpLocks noChangeShapeType="1"/>
          </p:cNvCxnSpPr>
          <p:nvPr/>
        </p:nvCxnSpPr>
        <p:spPr bwMode="auto">
          <a:xfrm rot="16200000" flipH="1">
            <a:off x="2667000" y="3124200"/>
            <a:ext cx="2209800" cy="685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43" name="Straight Connector 14"/>
          <p:cNvCxnSpPr>
            <a:cxnSpLocks noChangeShapeType="1"/>
          </p:cNvCxnSpPr>
          <p:nvPr/>
        </p:nvCxnSpPr>
        <p:spPr bwMode="auto">
          <a:xfrm rot="5400000">
            <a:off x="1333500" y="3009900"/>
            <a:ext cx="1981200" cy="1143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44" name="Straight Connector 16"/>
          <p:cNvCxnSpPr>
            <a:cxnSpLocks noChangeShapeType="1"/>
          </p:cNvCxnSpPr>
          <p:nvPr/>
        </p:nvCxnSpPr>
        <p:spPr bwMode="auto">
          <a:xfrm rot="16200000" flipH="1">
            <a:off x="2590800" y="3429000"/>
            <a:ext cx="1981200" cy="3048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 name="Straight Connector 18"/>
          <p:cNvCxnSpPr/>
          <p:nvPr/>
        </p:nvCxnSpPr>
        <p:spPr bwMode="auto">
          <a:xfrm rot="5400000">
            <a:off x="762000" y="3962400"/>
            <a:ext cx="533400" cy="5334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22" name="Straight Connector 21"/>
          <p:cNvCxnSpPr/>
          <p:nvPr/>
        </p:nvCxnSpPr>
        <p:spPr bwMode="auto">
          <a:xfrm rot="5400000">
            <a:off x="1790700" y="4381500"/>
            <a:ext cx="152400" cy="762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26" name="Straight Connector 25"/>
          <p:cNvCxnSpPr/>
          <p:nvPr/>
        </p:nvCxnSpPr>
        <p:spPr bwMode="auto">
          <a:xfrm rot="16200000" flipH="1">
            <a:off x="3505200" y="3886200"/>
            <a:ext cx="914400" cy="3048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28" name="Straight Connector 27"/>
          <p:cNvCxnSpPr/>
          <p:nvPr/>
        </p:nvCxnSpPr>
        <p:spPr bwMode="auto">
          <a:xfrm rot="16200000" flipH="1">
            <a:off x="3390900" y="4152900"/>
            <a:ext cx="609600" cy="762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pic>
        <p:nvPicPr>
          <p:cNvPr id="14349" name="Picture 19" descr="scheiner_rosa_ursina2-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73225"/>
            <a:ext cx="435292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 Box 20"/>
          <p:cNvSpPr txBox="1">
            <a:spLocks noChangeArrowheads="1"/>
          </p:cNvSpPr>
          <p:nvPr/>
        </p:nvSpPr>
        <p:spPr bwMode="auto">
          <a:xfrm>
            <a:off x="4572000" y="6264275"/>
            <a:ext cx="4410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GB" altLang="hu-HU" sz="2000" b="1" i="1">
                <a:solidFill>
                  <a:schemeClr val="accent2"/>
                </a:solidFill>
              </a:rPr>
              <a:t>Christoph Scheiner</a:t>
            </a:r>
            <a:r>
              <a:rPr lang="hu-HU" altLang="hu-HU" sz="2000" b="1" i="1">
                <a:solidFill>
                  <a:schemeClr val="accent2"/>
                </a:solidFill>
              </a:rPr>
              <a:t>,</a:t>
            </a:r>
            <a:r>
              <a:rPr lang="en-GB" altLang="hu-HU" sz="2000" b="1" i="1">
                <a:solidFill>
                  <a:schemeClr val="accent2"/>
                </a:solidFill>
              </a:rPr>
              <a:t> </a:t>
            </a:r>
            <a:r>
              <a:rPr lang="en-GB" altLang="hu-HU" sz="2000" i="1">
                <a:solidFill>
                  <a:schemeClr val="accent2"/>
                </a:solidFill>
              </a:rPr>
              <a:t>Rosa Ursina, 1630</a:t>
            </a:r>
            <a:endParaRPr lang="hu-HU" altLang="hu-HU" sz="2000"/>
          </a:p>
        </p:txBody>
      </p:sp>
      <p:sp>
        <p:nvSpPr>
          <p:cNvPr id="14351" name="Text Box 21"/>
          <p:cNvSpPr txBox="1">
            <a:spLocks noChangeArrowheads="1"/>
          </p:cNvSpPr>
          <p:nvPr/>
        </p:nvSpPr>
        <p:spPr bwMode="auto">
          <a:xfrm>
            <a:off x="4706938" y="188913"/>
            <a:ext cx="40290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hu-HU" altLang="hu-HU" sz="2000">
                <a:solidFill>
                  <a:schemeClr val="accent2"/>
                </a:solidFill>
              </a:rPr>
              <a:t>Forgástengely (7</a:t>
            </a:r>
            <a:r>
              <a:rPr lang="hu-HU" altLang="hu-HU" sz="2000">
                <a:solidFill>
                  <a:schemeClr val="accent2"/>
                </a:solidFill>
                <a:sym typeface="Symbol" panose="05050102010706020507" pitchFamily="18" charset="2"/>
              </a:rPr>
              <a:t>15’)</a:t>
            </a:r>
          </a:p>
          <a:p>
            <a:pPr eaLnBrk="1" hangingPunct="1"/>
            <a:r>
              <a:rPr lang="hu-HU" altLang="hu-HU" sz="2000">
                <a:solidFill>
                  <a:schemeClr val="accent2"/>
                </a:solidFill>
                <a:sym typeface="Symbol" panose="05050102010706020507" pitchFamily="18" charset="2"/>
              </a:rPr>
              <a:t>Forgási periódus </a:t>
            </a:r>
            <a:r>
              <a:rPr lang="en-US" altLang="hu-HU" sz="2000">
                <a:solidFill>
                  <a:schemeClr val="accent2"/>
                </a:solidFill>
                <a:sym typeface="Symbol" panose="05050102010706020507" pitchFamily="18" charset="2"/>
              </a:rPr>
              <a:t>25,3802 nap</a:t>
            </a:r>
          </a:p>
          <a:p>
            <a:pPr eaLnBrk="1" hangingPunct="1"/>
            <a:r>
              <a:rPr lang="en-US" altLang="hu-HU" sz="2000">
                <a:solidFill>
                  <a:schemeClr val="accent2"/>
                </a:solidFill>
                <a:sym typeface="Symbol" panose="05050102010706020507" pitchFamily="18" charset="2"/>
              </a:rPr>
              <a:t>Carrington (1863)</a:t>
            </a:r>
            <a:r>
              <a:rPr lang="hu-HU" altLang="hu-HU" sz="2000">
                <a:solidFill>
                  <a:schemeClr val="accent2"/>
                </a:solidFill>
                <a:sym typeface="Symbol" panose="05050102010706020507" pitchFamily="18" charset="2"/>
              </a:rPr>
              <a:t> koordinátarendszer</a:t>
            </a:r>
          </a:p>
          <a:p>
            <a:pPr eaLnBrk="1" hangingPunct="1"/>
            <a:r>
              <a:rPr lang="hu-HU" altLang="hu-HU" sz="2000">
                <a:solidFill>
                  <a:schemeClr val="accent2"/>
                </a:solidFill>
                <a:sym typeface="Symbol" panose="05050102010706020507" pitchFamily="18" charset="2"/>
              </a:rPr>
              <a:t>Differenciális rotáció</a:t>
            </a:r>
            <a:endParaRPr lang="hu-HU" altLang="hu-HU" sz="2000"/>
          </a:p>
        </p:txBody>
      </p:sp>
    </p:spTree>
    <p:extLst>
      <p:ext uri="{BB962C8B-B14F-4D97-AF65-F5344CB8AC3E}">
        <p14:creationId xmlns:p14="http://schemas.microsoft.com/office/powerpoint/2010/main" val="1869616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2"/>
          </p:nvPr>
        </p:nvSpPr>
        <p:spPr/>
        <p:txBody>
          <a:bodyPr/>
          <a:lstStyle/>
          <a:p>
            <a:fld id="{B7ABA357-E473-4BD4-806E-01A4BEB2174C}" type="slidenum">
              <a:rPr lang="hu-HU" smtClean="0"/>
              <a:pPr/>
              <a:t>50</a:t>
            </a:fld>
            <a:endParaRPr lang="hu-HU"/>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39" y="116632"/>
            <a:ext cx="5905841"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ím 1"/>
          <p:cNvSpPr>
            <a:spLocks noGrp="1"/>
          </p:cNvSpPr>
          <p:nvPr>
            <p:ph type="title"/>
          </p:nvPr>
        </p:nvSpPr>
        <p:spPr>
          <a:xfrm>
            <a:off x="569572" y="332656"/>
            <a:ext cx="2080536" cy="1387011"/>
          </a:xfrm>
        </p:spPr>
        <p:txBody>
          <a:bodyPr>
            <a:noAutofit/>
          </a:bodyPr>
          <a:lstStyle/>
          <a:p>
            <a:r>
              <a:rPr lang="hu-HU" sz="3600" b="1" dirty="0" smtClean="0"/>
              <a:t>Kozmikus sugárzás</a:t>
            </a:r>
            <a:endParaRPr lang="hu-HU" sz="3600" b="1" dirty="0"/>
          </a:p>
        </p:txBody>
      </p:sp>
      <p:sp>
        <p:nvSpPr>
          <p:cNvPr id="5" name="Téglalap 4"/>
          <p:cNvSpPr/>
          <p:nvPr/>
        </p:nvSpPr>
        <p:spPr>
          <a:xfrm>
            <a:off x="683568" y="3487316"/>
            <a:ext cx="2000741" cy="400110"/>
          </a:xfrm>
          <a:prstGeom prst="rect">
            <a:avLst/>
          </a:prstGeom>
        </p:spPr>
        <p:txBody>
          <a:bodyPr wrap="none">
            <a:spAutoFit/>
          </a:bodyPr>
          <a:lstStyle/>
          <a:p>
            <a:r>
              <a:rPr lang="hu-HU" sz="2000" dirty="0" smtClean="0"/>
              <a:t>hatványspektrum</a:t>
            </a:r>
            <a:endParaRPr lang="hu-HU" sz="2000" dirty="0"/>
          </a:p>
        </p:txBody>
      </p:sp>
      <p:sp>
        <p:nvSpPr>
          <p:cNvPr id="2" name="Rectangle 1"/>
          <p:cNvSpPr/>
          <p:nvPr/>
        </p:nvSpPr>
        <p:spPr>
          <a:xfrm>
            <a:off x="2123728" y="6430940"/>
            <a:ext cx="4572000" cy="369332"/>
          </a:xfrm>
          <a:prstGeom prst="rect">
            <a:avLst/>
          </a:prstGeom>
        </p:spPr>
        <p:txBody>
          <a:bodyPr>
            <a:spAutoFit/>
          </a:bodyPr>
          <a:lstStyle/>
          <a:p>
            <a:pPr algn="ctr"/>
            <a:r>
              <a:rPr lang="hu-HU" dirty="0"/>
              <a:t>A Naprendszer fizikája </a:t>
            </a:r>
            <a:r>
              <a:rPr lang="en-US" dirty="0" smtClean="0"/>
              <a:t>20</a:t>
            </a:r>
            <a:r>
              <a:rPr lang="hu-HU" dirty="0" smtClean="0"/>
              <a:t>25</a:t>
            </a:r>
            <a:endParaRPr lang="hu-HU" dirty="0">
              <a:solidFill>
                <a:schemeClr val="tx2">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6516216" y="2320573"/>
            <a:ext cx="1109214" cy="369332"/>
          </a:xfrm>
          <a:prstGeom prst="rect">
            <a:avLst/>
          </a:prstGeom>
        </p:spPr>
        <p:txBody>
          <a:bodyPr wrap="none">
            <a:spAutoFit/>
          </a:bodyPr>
          <a:lstStyle/>
          <a:p>
            <a:r>
              <a:rPr lang="hu-HU" dirty="0" smtClean="0"/>
              <a:t>galaktikus</a:t>
            </a:r>
            <a:endParaRPr lang="hu-HU" dirty="0"/>
          </a:p>
        </p:txBody>
      </p:sp>
    </p:spTree>
    <p:extLst>
      <p:ext uri="{BB962C8B-B14F-4D97-AF65-F5344CB8AC3E}">
        <p14:creationId xmlns:p14="http://schemas.microsoft.com/office/powerpoint/2010/main" val="3597293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5536" y="0"/>
            <a:ext cx="8229600" cy="836712"/>
          </a:xfrm>
        </p:spPr>
        <p:txBody>
          <a:bodyPr>
            <a:noAutofit/>
          </a:bodyPr>
          <a:lstStyle/>
          <a:p>
            <a:r>
              <a:rPr lang="hu-HU" sz="3600" b="1" dirty="0" smtClean="0"/>
              <a:t>Töltött részecskék a </a:t>
            </a:r>
            <a:r>
              <a:rPr lang="hu-HU" sz="3600" b="1" dirty="0" err="1" smtClean="0"/>
              <a:t>Helioszférában</a:t>
            </a:r>
            <a:endParaRPr lang="hu-HU" sz="3600" b="1"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65574"/>
            <a:ext cx="4608512" cy="4917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églalap 4"/>
          <p:cNvSpPr/>
          <p:nvPr/>
        </p:nvSpPr>
        <p:spPr>
          <a:xfrm>
            <a:off x="0" y="6488668"/>
            <a:ext cx="9144000" cy="584775"/>
          </a:xfrm>
          <a:prstGeom prst="rect">
            <a:avLst/>
          </a:prstGeom>
        </p:spPr>
        <p:txBody>
          <a:bodyPr wrap="square">
            <a:spAutoFit/>
          </a:bodyPr>
          <a:lstStyle/>
          <a:p>
            <a:pPr algn="ctr"/>
            <a:r>
              <a:rPr lang="hu-HU" sz="1600" dirty="0"/>
              <a:t>A Naprendszer fizikája </a:t>
            </a:r>
            <a:r>
              <a:rPr lang="en-US" sz="1600" dirty="0" smtClean="0"/>
              <a:t>20</a:t>
            </a:r>
            <a:r>
              <a:rPr lang="hu-HU" sz="1600" dirty="0" smtClean="0"/>
              <a:t>25</a:t>
            </a:r>
            <a:endParaRPr lang="hu-HU" sz="1600" dirty="0">
              <a:solidFill>
                <a:schemeClr val="tx2">
                  <a:lumMod val="75000"/>
                </a:schemeClr>
              </a:solidFill>
              <a:latin typeface="Arial" panose="020B0604020202020204" pitchFamily="34" charset="0"/>
              <a:cs typeface="Arial" panose="020B0604020202020204" pitchFamily="34" charset="0"/>
            </a:endParaRPr>
          </a:p>
          <a:p>
            <a:pPr algn="ctr"/>
            <a:endParaRPr lang="hu-HU" sz="1600" dirty="0">
              <a:solidFill>
                <a:schemeClr val="tx2">
                  <a:lumMod val="75000"/>
                </a:schemeClr>
              </a:solidFill>
              <a:latin typeface="Arial" panose="020B0604020202020204" pitchFamily="34" charset="0"/>
              <a:cs typeface="Arial" panose="020B0604020202020204" pitchFamily="34" charset="0"/>
            </a:endParaRPr>
          </a:p>
        </p:txBody>
      </p:sp>
      <p:sp>
        <p:nvSpPr>
          <p:cNvPr id="3" name="Téglalap 2"/>
          <p:cNvSpPr/>
          <p:nvPr/>
        </p:nvSpPr>
        <p:spPr>
          <a:xfrm>
            <a:off x="5010134" y="1700808"/>
            <a:ext cx="3829638" cy="3293209"/>
          </a:xfrm>
          <a:prstGeom prst="rect">
            <a:avLst/>
          </a:prstGeom>
        </p:spPr>
        <p:txBody>
          <a:bodyPr wrap="none">
            <a:spAutoFit/>
          </a:bodyPr>
          <a:lstStyle/>
          <a:p>
            <a:r>
              <a:rPr lang="hu-HU" sz="2000" dirty="0" err="1" smtClean="0"/>
              <a:t>termális</a:t>
            </a:r>
            <a:r>
              <a:rPr lang="hu-HU" sz="2000" dirty="0" smtClean="0"/>
              <a:t>: napszél – Maxwell (stabil)</a:t>
            </a:r>
          </a:p>
          <a:p>
            <a:r>
              <a:rPr lang="hu-HU" sz="2000" dirty="0" smtClean="0"/>
              <a:t>szupratermális:</a:t>
            </a:r>
          </a:p>
          <a:p>
            <a:r>
              <a:rPr lang="hu-HU" sz="2000" dirty="0" smtClean="0"/>
              <a:t>felkapott (</a:t>
            </a:r>
            <a:r>
              <a:rPr lang="hu-HU" sz="2000" dirty="0" err="1" smtClean="0"/>
              <a:t>pickup</a:t>
            </a:r>
            <a:r>
              <a:rPr lang="hu-HU" sz="2000" dirty="0" smtClean="0"/>
              <a:t>) ionok</a:t>
            </a:r>
          </a:p>
          <a:p>
            <a:r>
              <a:rPr lang="hu-HU" sz="2000" dirty="0" smtClean="0">
                <a:solidFill>
                  <a:srgbClr val="FF0000"/>
                </a:solidFill>
              </a:rPr>
              <a:t>SEP 6-8 nagyságrend változás</a:t>
            </a:r>
          </a:p>
          <a:p>
            <a:r>
              <a:rPr lang="hu-HU" sz="2000" dirty="0" smtClean="0">
                <a:solidFill>
                  <a:srgbClr val="FF0000"/>
                </a:solidFill>
              </a:rPr>
              <a:t>ESP lökéshullámon gyorsult</a:t>
            </a:r>
          </a:p>
          <a:p>
            <a:r>
              <a:rPr lang="hu-HU" sz="2000" dirty="0" smtClean="0">
                <a:solidFill>
                  <a:srgbClr val="FF0000"/>
                </a:solidFill>
              </a:rPr>
              <a:t>CIR gyorsított</a:t>
            </a:r>
          </a:p>
          <a:p>
            <a:r>
              <a:rPr lang="hu-HU" sz="2000" dirty="0" smtClean="0"/>
              <a:t>anomális </a:t>
            </a:r>
            <a:r>
              <a:rPr lang="hu-HU" sz="2000" dirty="0" err="1" smtClean="0"/>
              <a:t>kozm</a:t>
            </a:r>
            <a:r>
              <a:rPr lang="hu-HU" sz="2000" dirty="0" smtClean="0"/>
              <a:t>. </a:t>
            </a:r>
            <a:r>
              <a:rPr lang="hu-HU" sz="2000" dirty="0" err="1" smtClean="0"/>
              <a:t>sug</a:t>
            </a:r>
            <a:r>
              <a:rPr lang="hu-HU" sz="2000" dirty="0" smtClean="0"/>
              <a:t>. </a:t>
            </a:r>
            <a:r>
              <a:rPr lang="hu-HU" sz="2000" dirty="0"/>
              <a:t>(stabil</a:t>
            </a:r>
            <a:r>
              <a:rPr lang="hu-HU" sz="2000" dirty="0" smtClean="0"/>
              <a:t>)</a:t>
            </a:r>
          </a:p>
          <a:p>
            <a:r>
              <a:rPr lang="hu-HU" sz="2000" dirty="0" smtClean="0"/>
              <a:t>galaktikus </a:t>
            </a:r>
            <a:r>
              <a:rPr lang="hu-HU" sz="2000" dirty="0" err="1"/>
              <a:t>kozm</a:t>
            </a:r>
            <a:r>
              <a:rPr lang="hu-HU" sz="2000" dirty="0"/>
              <a:t>. </a:t>
            </a:r>
            <a:r>
              <a:rPr lang="hu-HU" sz="2000" dirty="0" err="1" smtClean="0"/>
              <a:t>sug</a:t>
            </a:r>
            <a:r>
              <a:rPr lang="hu-HU" sz="2000" dirty="0" smtClean="0"/>
              <a:t>. (stabil)</a:t>
            </a:r>
          </a:p>
          <a:p>
            <a:endParaRPr lang="hu-HU" sz="800" dirty="0"/>
          </a:p>
          <a:p>
            <a:r>
              <a:rPr lang="hu-HU" sz="2000" dirty="0" smtClean="0"/>
              <a:t>energiaspektrum:  E</a:t>
            </a:r>
            <a:r>
              <a:rPr lang="hu-HU" sz="2400" b="1" baseline="40000" dirty="0" smtClean="0"/>
              <a:t>-</a:t>
            </a:r>
            <a:r>
              <a:rPr lang="hu-HU" sz="2400" b="1" baseline="40000" dirty="0" smtClean="0">
                <a:latin typeface="Symbol" panose="05050102010706020507" pitchFamily="18" charset="2"/>
              </a:rPr>
              <a:t>g</a:t>
            </a:r>
            <a:endParaRPr lang="hu-HU" sz="2400" b="1" baseline="40000" dirty="0">
              <a:latin typeface="Symbol" panose="05050102010706020507" pitchFamily="18" charset="2"/>
            </a:endParaRPr>
          </a:p>
          <a:p>
            <a:r>
              <a:rPr lang="hu-HU" sz="2000" dirty="0" smtClean="0">
                <a:latin typeface="Symbol" panose="05050102010706020507" pitchFamily="18" charset="2"/>
              </a:rPr>
              <a:t>2 </a:t>
            </a:r>
            <a:r>
              <a:rPr lang="en-US" sz="2000" dirty="0" smtClean="0">
                <a:latin typeface="Symbol" panose="05050102010706020507" pitchFamily="18" charset="2"/>
              </a:rPr>
              <a:t>&lt; </a:t>
            </a:r>
            <a:r>
              <a:rPr lang="hu-HU" sz="2000" dirty="0" smtClean="0">
                <a:latin typeface="Symbol" panose="05050102010706020507" pitchFamily="18" charset="2"/>
              </a:rPr>
              <a:t>g</a:t>
            </a:r>
            <a:r>
              <a:rPr lang="hu-HU" sz="2000" dirty="0" smtClean="0"/>
              <a:t> </a:t>
            </a:r>
            <a:r>
              <a:rPr lang="en-US" sz="2000" dirty="0" smtClean="0"/>
              <a:t>&lt;</a:t>
            </a:r>
            <a:r>
              <a:rPr lang="hu-HU" sz="2000" dirty="0" smtClean="0"/>
              <a:t> 3 </a:t>
            </a:r>
            <a:endParaRPr lang="hu-HU" sz="2000" dirty="0"/>
          </a:p>
        </p:txBody>
      </p:sp>
      <p:sp>
        <p:nvSpPr>
          <p:cNvPr id="4" name="Slide Number Placeholder 3"/>
          <p:cNvSpPr>
            <a:spLocks noGrp="1"/>
          </p:cNvSpPr>
          <p:nvPr>
            <p:ph type="sldNum" sz="quarter" idx="12"/>
          </p:nvPr>
        </p:nvSpPr>
        <p:spPr/>
        <p:txBody>
          <a:bodyPr/>
          <a:lstStyle/>
          <a:p>
            <a:fld id="{B7ABA357-E473-4BD4-806E-01A4BEB2174C}" type="slidenum">
              <a:rPr lang="hu-HU" smtClean="0"/>
              <a:pPr/>
              <a:t>51</a:t>
            </a:fld>
            <a:endParaRPr lang="hu-HU"/>
          </a:p>
        </p:txBody>
      </p:sp>
    </p:spTree>
    <p:extLst>
      <p:ext uri="{BB962C8B-B14F-4D97-AF65-F5344CB8AC3E}">
        <p14:creationId xmlns:p14="http://schemas.microsoft.com/office/powerpoint/2010/main" val="8501315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p:cNvSpPr>
            <a:spLocks noGrp="1"/>
          </p:cNvSpPr>
          <p:nvPr>
            <p:ph type="ftr" sz="quarter" idx="11"/>
          </p:nvPr>
        </p:nvSpPr>
        <p:spPr/>
        <p:txBody>
          <a:bodyPr/>
          <a:lstStyle/>
          <a:p>
            <a:r>
              <a:rPr lang="en-US" smtClean="0"/>
              <a:t>A Naprendszer fizikája</a:t>
            </a:r>
            <a:endParaRPr lang="en-US"/>
          </a:p>
        </p:txBody>
      </p:sp>
      <p:pic>
        <p:nvPicPr>
          <p:cNvPr id="3" name="Kép 2"/>
          <p:cNvPicPr>
            <a:picLocks noChangeAspect="1"/>
          </p:cNvPicPr>
          <p:nvPr/>
        </p:nvPicPr>
        <p:blipFill>
          <a:blip r:embed="rId2"/>
          <a:stretch>
            <a:fillRect/>
          </a:stretch>
        </p:blipFill>
        <p:spPr>
          <a:xfrm>
            <a:off x="0" y="304800"/>
            <a:ext cx="9144000" cy="5421105"/>
          </a:xfrm>
          <a:prstGeom prst="rect">
            <a:avLst/>
          </a:prstGeom>
        </p:spPr>
      </p:pic>
    </p:spTree>
    <p:extLst>
      <p:ext uri="{BB962C8B-B14F-4D97-AF65-F5344CB8AC3E}">
        <p14:creationId xmlns:p14="http://schemas.microsoft.com/office/powerpoint/2010/main" val="1272246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p:cNvSpPr>
            <a:spLocks noGrp="1"/>
          </p:cNvSpPr>
          <p:nvPr>
            <p:ph type="ftr" sz="quarter" idx="11"/>
          </p:nvPr>
        </p:nvSpPr>
        <p:spPr/>
        <p:txBody>
          <a:bodyPr/>
          <a:lstStyle/>
          <a:p>
            <a:r>
              <a:rPr lang="en-US" smtClean="0"/>
              <a:t>A Naprendszer fizikája</a:t>
            </a:r>
            <a:endParaRPr lang="en-US"/>
          </a:p>
        </p:txBody>
      </p:sp>
      <p:pic>
        <p:nvPicPr>
          <p:cNvPr id="3" name="Kép 2"/>
          <p:cNvPicPr>
            <a:picLocks noChangeAspect="1"/>
          </p:cNvPicPr>
          <p:nvPr/>
        </p:nvPicPr>
        <p:blipFill>
          <a:blip r:embed="rId3"/>
          <a:stretch>
            <a:fillRect/>
          </a:stretch>
        </p:blipFill>
        <p:spPr>
          <a:xfrm>
            <a:off x="-27432" y="718447"/>
            <a:ext cx="9144000" cy="5421105"/>
          </a:xfrm>
          <a:prstGeom prst="rect">
            <a:avLst/>
          </a:prstGeom>
        </p:spPr>
      </p:pic>
    </p:spTree>
    <p:extLst>
      <p:ext uri="{BB962C8B-B14F-4D97-AF65-F5344CB8AC3E}">
        <p14:creationId xmlns:p14="http://schemas.microsoft.com/office/powerpoint/2010/main" val="1058603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p:cNvSpPr>
            <a:spLocks noGrp="1"/>
          </p:cNvSpPr>
          <p:nvPr>
            <p:ph type="ftr" sz="quarter" idx="11"/>
          </p:nvPr>
        </p:nvSpPr>
        <p:spPr/>
        <p:txBody>
          <a:bodyPr/>
          <a:lstStyle/>
          <a:p>
            <a:r>
              <a:rPr lang="en-US" smtClean="0"/>
              <a:t>A Naprendszer fizikája</a:t>
            </a:r>
            <a:endParaRPr lang="en-US"/>
          </a:p>
        </p:txBody>
      </p:sp>
      <p:pic>
        <p:nvPicPr>
          <p:cNvPr id="3" name="Kép 2"/>
          <p:cNvPicPr>
            <a:picLocks noChangeAspect="1"/>
          </p:cNvPicPr>
          <p:nvPr/>
        </p:nvPicPr>
        <p:blipFill>
          <a:blip r:embed="rId2"/>
          <a:stretch>
            <a:fillRect/>
          </a:stretch>
        </p:blipFill>
        <p:spPr>
          <a:xfrm>
            <a:off x="4546612" y="3422650"/>
            <a:ext cx="50775" cy="12700"/>
          </a:xfrm>
          <a:prstGeom prst="rect">
            <a:avLst/>
          </a:prstGeom>
        </p:spPr>
      </p:pic>
      <p:pic>
        <p:nvPicPr>
          <p:cNvPr id="4" name="Kép 3"/>
          <p:cNvPicPr>
            <a:picLocks noChangeAspect="1"/>
          </p:cNvPicPr>
          <p:nvPr/>
        </p:nvPicPr>
        <p:blipFill>
          <a:blip r:embed="rId2"/>
          <a:stretch>
            <a:fillRect/>
          </a:stretch>
        </p:blipFill>
        <p:spPr>
          <a:xfrm>
            <a:off x="4699012" y="3575050"/>
            <a:ext cx="50775" cy="12700"/>
          </a:xfrm>
          <a:prstGeom prst="rect">
            <a:avLst/>
          </a:prstGeom>
        </p:spPr>
      </p:pic>
      <p:pic>
        <p:nvPicPr>
          <p:cNvPr id="5" name="Kép 4"/>
          <p:cNvPicPr>
            <a:picLocks noChangeAspect="1"/>
          </p:cNvPicPr>
          <p:nvPr/>
        </p:nvPicPr>
        <p:blipFill>
          <a:blip r:embed="rId3"/>
          <a:stretch>
            <a:fillRect/>
          </a:stretch>
        </p:blipFill>
        <p:spPr>
          <a:xfrm>
            <a:off x="25387" y="0"/>
            <a:ext cx="9144000" cy="6303541"/>
          </a:xfrm>
          <a:prstGeom prst="rect">
            <a:avLst/>
          </a:prstGeom>
        </p:spPr>
      </p:pic>
    </p:spTree>
    <p:extLst>
      <p:ext uri="{BB962C8B-B14F-4D97-AF65-F5344CB8AC3E}">
        <p14:creationId xmlns:p14="http://schemas.microsoft.com/office/powerpoint/2010/main" val="30288326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p:cNvSpPr>
            <a:spLocks noGrp="1"/>
          </p:cNvSpPr>
          <p:nvPr>
            <p:ph type="ftr" sz="quarter" idx="11"/>
          </p:nvPr>
        </p:nvSpPr>
        <p:spPr/>
        <p:txBody>
          <a:bodyPr/>
          <a:lstStyle/>
          <a:p>
            <a:r>
              <a:rPr lang="en-US" smtClean="0"/>
              <a:t>A Naprendszer fizikája</a:t>
            </a:r>
            <a:endParaRPr lang="en-US"/>
          </a:p>
        </p:txBody>
      </p:sp>
      <p:pic>
        <p:nvPicPr>
          <p:cNvPr id="3" name="Kép 2"/>
          <p:cNvPicPr>
            <a:picLocks noChangeAspect="1"/>
          </p:cNvPicPr>
          <p:nvPr/>
        </p:nvPicPr>
        <p:blipFill>
          <a:blip r:embed="rId2"/>
          <a:stretch>
            <a:fillRect/>
          </a:stretch>
        </p:blipFill>
        <p:spPr>
          <a:xfrm>
            <a:off x="0" y="381000"/>
            <a:ext cx="9144000" cy="5421105"/>
          </a:xfrm>
          <a:prstGeom prst="rect">
            <a:avLst/>
          </a:prstGeom>
        </p:spPr>
      </p:pic>
    </p:spTree>
    <p:extLst>
      <p:ext uri="{BB962C8B-B14F-4D97-AF65-F5344CB8AC3E}">
        <p14:creationId xmlns:p14="http://schemas.microsoft.com/office/powerpoint/2010/main" val="12311125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p:cNvSpPr>
            <a:spLocks noGrp="1"/>
          </p:cNvSpPr>
          <p:nvPr>
            <p:ph type="ftr" sz="quarter" idx="11"/>
          </p:nvPr>
        </p:nvSpPr>
        <p:spPr/>
        <p:txBody>
          <a:bodyPr/>
          <a:lstStyle/>
          <a:p>
            <a:r>
              <a:rPr lang="en-US" smtClean="0"/>
              <a:t>A Naprendszer fizikája</a:t>
            </a:r>
            <a:endParaRPr lang="en-US"/>
          </a:p>
        </p:txBody>
      </p:sp>
      <p:pic>
        <p:nvPicPr>
          <p:cNvPr id="3" name="Kép 2"/>
          <p:cNvPicPr>
            <a:picLocks noChangeAspect="1"/>
          </p:cNvPicPr>
          <p:nvPr/>
        </p:nvPicPr>
        <p:blipFill>
          <a:blip r:embed="rId2"/>
          <a:stretch>
            <a:fillRect/>
          </a:stretch>
        </p:blipFill>
        <p:spPr>
          <a:xfrm>
            <a:off x="21336" y="-9144"/>
            <a:ext cx="9144000" cy="6263088"/>
          </a:xfrm>
          <a:prstGeom prst="rect">
            <a:avLst/>
          </a:prstGeom>
        </p:spPr>
      </p:pic>
    </p:spTree>
    <p:extLst>
      <p:ext uri="{BB962C8B-B14F-4D97-AF65-F5344CB8AC3E}">
        <p14:creationId xmlns:p14="http://schemas.microsoft.com/office/powerpoint/2010/main" val="22018486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p:cNvSpPr>
            <a:spLocks noGrp="1"/>
          </p:cNvSpPr>
          <p:nvPr>
            <p:ph type="ftr" sz="quarter" idx="11"/>
          </p:nvPr>
        </p:nvSpPr>
        <p:spPr/>
        <p:txBody>
          <a:bodyPr/>
          <a:lstStyle/>
          <a:p>
            <a:r>
              <a:rPr lang="en-US" smtClean="0"/>
              <a:t>A Naprendszer fizikája</a:t>
            </a:r>
            <a:endParaRPr lang="en-US"/>
          </a:p>
        </p:txBody>
      </p:sp>
      <p:pic>
        <p:nvPicPr>
          <p:cNvPr id="3" name="Kép 2"/>
          <p:cNvPicPr>
            <a:picLocks noChangeAspect="1"/>
          </p:cNvPicPr>
          <p:nvPr/>
        </p:nvPicPr>
        <p:blipFill>
          <a:blip r:embed="rId2"/>
          <a:stretch>
            <a:fillRect/>
          </a:stretch>
        </p:blipFill>
        <p:spPr>
          <a:xfrm>
            <a:off x="0" y="27432"/>
            <a:ext cx="9144000" cy="6175983"/>
          </a:xfrm>
          <a:prstGeom prst="rect">
            <a:avLst/>
          </a:prstGeom>
        </p:spPr>
      </p:pic>
    </p:spTree>
    <p:extLst>
      <p:ext uri="{BB962C8B-B14F-4D97-AF65-F5344CB8AC3E}">
        <p14:creationId xmlns:p14="http://schemas.microsoft.com/office/powerpoint/2010/main" val="11956837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p:cNvSpPr>
            <a:spLocks noGrp="1"/>
          </p:cNvSpPr>
          <p:nvPr>
            <p:ph type="ftr" sz="quarter" idx="11"/>
          </p:nvPr>
        </p:nvSpPr>
        <p:spPr/>
        <p:txBody>
          <a:bodyPr/>
          <a:lstStyle/>
          <a:p>
            <a:r>
              <a:rPr lang="en-US" smtClean="0"/>
              <a:t>A Naprendszer fizikája</a:t>
            </a:r>
            <a:endParaRPr lang="en-US"/>
          </a:p>
        </p:txBody>
      </p:sp>
      <p:pic>
        <p:nvPicPr>
          <p:cNvPr id="3" name="Kép 2"/>
          <p:cNvPicPr>
            <a:picLocks noChangeAspect="1"/>
          </p:cNvPicPr>
          <p:nvPr/>
        </p:nvPicPr>
        <p:blipFill>
          <a:blip r:embed="rId2"/>
          <a:stretch>
            <a:fillRect/>
          </a:stretch>
        </p:blipFill>
        <p:spPr>
          <a:xfrm>
            <a:off x="0" y="-30480"/>
            <a:ext cx="9144000" cy="6386830"/>
          </a:xfrm>
          <a:prstGeom prst="rect">
            <a:avLst/>
          </a:prstGeom>
        </p:spPr>
      </p:pic>
    </p:spTree>
    <p:extLst>
      <p:ext uri="{BB962C8B-B14F-4D97-AF65-F5344CB8AC3E}">
        <p14:creationId xmlns:p14="http://schemas.microsoft.com/office/powerpoint/2010/main" val="37062265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p:cNvSpPr>
            <a:spLocks noGrp="1"/>
          </p:cNvSpPr>
          <p:nvPr>
            <p:ph type="ftr" sz="quarter" idx="11"/>
          </p:nvPr>
        </p:nvSpPr>
        <p:spPr/>
        <p:txBody>
          <a:bodyPr/>
          <a:lstStyle/>
          <a:p>
            <a:r>
              <a:rPr lang="en-US" smtClean="0"/>
              <a:t>A Naprendszer fizikája</a:t>
            </a:r>
            <a:endParaRPr lang="en-US"/>
          </a:p>
        </p:txBody>
      </p:sp>
      <p:pic>
        <p:nvPicPr>
          <p:cNvPr id="3" name="Kép 2"/>
          <p:cNvPicPr>
            <a:picLocks noChangeAspect="1"/>
          </p:cNvPicPr>
          <p:nvPr/>
        </p:nvPicPr>
        <p:blipFill>
          <a:blip r:embed="rId2"/>
          <a:stretch>
            <a:fillRect/>
          </a:stretch>
        </p:blipFill>
        <p:spPr>
          <a:xfrm>
            <a:off x="0" y="27432"/>
            <a:ext cx="9144000" cy="6175983"/>
          </a:xfrm>
          <a:prstGeom prst="rect">
            <a:avLst/>
          </a:prstGeom>
        </p:spPr>
      </p:pic>
    </p:spTree>
    <p:extLst>
      <p:ext uri="{BB962C8B-B14F-4D97-AF65-F5344CB8AC3E}">
        <p14:creationId xmlns:p14="http://schemas.microsoft.com/office/powerpoint/2010/main" val="30757552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4879975" cy="1143000"/>
          </a:xfrm>
        </p:spPr>
        <p:txBody>
          <a:bodyPr/>
          <a:lstStyle/>
          <a:p>
            <a:pPr eaLnBrk="1" hangingPunct="1">
              <a:defRPr/>
            </a:pPr>
            <a:r>
              <a:rPr lang="hu-HU" b="1" dirty="0" smtClean="0">
                <a:solidFill>
                  <a:schemeClr val="bg1"/>
                </a:solidFill>
                <a:effectLst>
                  <a:outerShdw blurRad="38100" dist="38100" dir="2700000" algn="tl">
                    <a:srgbClr val="C0C0C0"/>
                  </a:outerShdw>
                </a:effectLst>
              </a:rPr>
              <a:t>Napfoltciklus</a:t>
            </a:r>
            <a:endParaRPr lang="en-US" b="1" dirty="0" smtClean="0">
              <a:solidFill>
                <a:schemeClr val="bg1"/>
              </a:solidFill>
              <a:effectLst>
                <a:outerShdw blurRad="38100" dist="38100" dir="2700000" algn="tl">
                  <a:srgbClr val="C0C0C0"/>
                </a:outerShdw>
              </a:effectLst>
            </a:endParaRPr>
          </a:p>
        </p:txBody>
      </p:sp>
      <p:sp>
        <p:nvSpPr>
          <p:cNvPr id="5" name="TextBox 4"/>
          <p:cNvSpPr txBox="1"/>
          <p:nvPr/>
        </p:nvSpPr>
        <p:spPr>
          <a:xfrm>
            <a:off x="1108075" y="1403350"/>
            <a:ext cx="3463925" cy="1311275"/>
          </a:xfrm>
          <a:prstGeom prst="rect">
            <a:avLst/>
          </a:prstGeom>
          <a:noFill/>
        </p:spPr>
        <p:txBody>
          <a:bodyPr>
            <a:spAutoFit/>
          </a:bodyPr>
          <a:lstStyle/>
          <a:p>
            <a:pPr algn="just">
              <a:defRPr/>
            </a:pPr>
            <a:r>
              <a:rPr lang="en-US" sz="2000">
                <a:solidFill>
                  <a:schemeClr val="bg1"/>
                </a:solidFill>
                <a:effectLst>
                  <a:outerShdw blurRad="38100" dist="38100" dir="2700000" algn="tl">
                    <a:srgbClr val="C0C0C0"/>
                  </a:outerShdw>
                </a:effectLst>
                <a:cs typeface="Times New Roman" pitchFamily="18" charset="0"/>
              </a:rPr>
              <a:t>Heinrich Schwabe</a:t>
            </a:r>
            <a:r>
              <a:rPr lang="hu-HU" sz="2000">
                <a:solidFill>
                  <a:schemeClr val="bg1"/>
                </a:solidFill>
                <a:effectLst>
                  <a:outerShdw blurRad="38100" dist="38100" dir="2700000" algn="tl">
                    <a:srgbClr val="C0C0C0"/>
                  </a:outerShdw>
                </a:effectLst>
                <a:cs typeface="Times New Roman" pitchFamily="18" charset="0"/>
              </a:rPr>
              <a:t> 1844-ben felfedezte, hogy a napfoltok száma 10 éves periódussal hullámzik. </a:t>
            </a:r>
            <a:r>
              <a:rPr lang="en-US" sz="2000">
                <a:solidFill>
                  <a:schemeClr val="bg1"/>
                </a:solidFill>
                <a:effectLst>
                  <a:outerShdw blurRad="38100" dist="38100" dir="2700000" algn="tl">
                    <a:srgbClr val="C0C0C0"/>
                  </a:outerShdw>
                </a:effectLst>
                <a:cs typeface="Times New Roman" pitchFamily="18" charset="0"/>
              </a:rPr>
              <a:t> </a:t>
            </a:r>
          </a:p>
        </p:txBody>
      </p:sp>
      <p:sp>
        <p:nvSpPr>
          <p:cNvPr id="6" name="TextBox 5"/>
          <p:cNvSpPr txBox="1"/>
          <p:nvPr/>
        </p:nvSpPr>
        <p:spPr>
          <a:xfrm>
            <a:off x="522288" y="6038850"/>
            <a:ext cx="3733800" cy="641350"/>
          </a:xfrm>
          <a:prstGeom prst="rect">
            <a:avLst/>
          </a:prstGeom>
          <a:noFill/>
        </p:spPr>
        <p:txBody>
          <a:bodyPr>
            <a:spAutoFit/>
          </a:bodyPr>
          <a:lstStyle/>
          <a:p>
            <a:pPr algn="just">
              <a:defRPr/>
            </a:pPr>
            <a:r>
              <a:rPr lang="en-US">
                <a:solidFill>
                  <a:schemeClr val="bg1"/>
                </a:solidFill>
                <a:effectLst>
                  <a:outerShdw blurRad="38100" dist="38100" dir="2700000" algn="tl">
                    <a:srgbClr val="C0C0C0"/>
                  </a:outerShdw>
                </a:effectLst>
                <a:cs typeface="Times New Roman" pitchFamily="18" charset="0"/>
              </a:rPr>
              <a:t>Schwabe</a:t>
            </a:r>
            <a:r>
              <a:rPr lang="hu-HU">
                <a:solidFill>
                  <a:schemeClr val="bg1"/>
                </a:solidFill>
                <a:effectLst>
                  <a:outerShdw blurRad="38100" dist="38100" dir="2700000" algn="tl">
                    <a:srgbClr val="C0C0C0"/>
                  </a:outerShdw>
                </a:effectLst>
                <a:cs typeface="Times New Roman" pitchFamily="18" charset="0"/>
              </a:rPr>
              <a:t> adatai: napfoltok száma </a:t>
            </a:r>
            <a:r>
              <a:rPr lang="en-US">
                <a:solidFill>
                  <a:schemeClr val="bg1"/>
                </a:solidFill>
                <a:effectLst>
                  <a:outerShdw blurRad="38100" dist="38100" dir="2700000" algn="tl">
                    <a:srgbClr val="C0C0C0"/>
                  </a:outerShdw>
                </a:effectLst>
                <a:cs typeface="Times New Roman" pitchFamily="18" charset="0"/>
              </a:rPr>
              <a:t>1826</a:t>
            </a:r>
            <a:r>
              <a:rPr lang="hu-HU">
                <a:solidFill>
                  <a:schemeClr val="bg1"/>
                </a:solidFill>
                <a:effectLst>
                  <a:outerShdw blurRad="38100" dist="38100" dir="2700000" algn="tl">
                    <a:srgbClr val="C0C0C0"/>
                  </a:outerShdw>
                </a:effectLst>
                <a:cs typeface="Times New Roman" pitchFamily="18" charset="0"/>
              </a:rPr>
              <a:t>-tól </a:t>
            </a:r>
            <a:r>
              <a:rPr lang="en-US">
                <a:solidFill>
                  <a:schemeClr val="bg1"/>
                </a:solidFill>
                <a:effectLst>
                  <a:outerShdw blurRad="38100" dist="38100" dir="2700000" algn="tl">
                    <a:srgbClr val="C0C0C0"/>
                  </a:outerShdw>
                </a:effectLst>
                <a:cs typeface="Times New Roman" pitchFamily="18" charset="0"/>
              </a:rPr>
              <a:t>1843</a:t>
            </a:r>
            <a:r>
              <a:rPr lang="hu-HU">
                <a:solidFill>
                  <a:schemeClr val="bg1"/>
                </a:solidFill>
                <a:effectLst>
                  <a:outerShdw blurRad="38100" dist="38100" dir="2700000" algn="tl">
                    <a:srgbClr val="C0C0C0"/>
                  </a:outerShdw>
                </a:effectLst>
                <a:cs typeface="Times New Roman" pitchFamily="18" charset="0"/>
              </a:rPr>
              <a:t>-ig.</a:t>
            </a:r>
            <a:endParaRPr lang="en-US">
              <a:solidFill>
                <a:schemeClr val="bg1"/>
              </a:solidFill>
              <a:effectLst>
                <a:outerShdw blurRad="38100" dist="38100" dir="2700000" algn="tl">
                  <a:srgbClr val="C0C0C0"/>
                </a:outerShdw>
              </a:effectLst>
              <a:cs typeface="Times New Roman" pitchFamily="18" charset="0"/>
            </a:endParaRPr>
          </a:p>
        </p:txBody>
      </p:sp>
      <p:pic>
        <p:nvPicPr>
          <p:cNvPr id="15365" name="Picture 6" descr="SchwabeGroup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3" y="3654425"/>
            <a:ext cx="418623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SchwabeSpotlessDay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3652838"/>
            <a:ext cx="4230687"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976813" y="6038850"/>
            <a:ext cx="3733800" cy="641350"/>
          </a:xfrm>
          <a:prstGeom prst="rect">
            <a:avLst/>
          </a:prstGeom>
          <a:noFill/>
        </p:spPr>
        <p:txBody>
          <a:bodyPr>
            <a:spAutoFit/>
          </a:bodyPr>
          <a:lstStyle/>
          <a:p>
            <a:pPr algn="just">
              <a:defRPr/>
            </a:pPr>
            <a:r>
              <a:rPr lang="en-US">
                <a:solidFill>
                  <a:schemeClr val="bg1"/>
                </a:solidFill>
                <a:effectLst>
                  <a:outerShdw blurRad="38100" dist="38100" dir="2700000" algn="tl">
                    <a:srgbClr val="C0C0C0"/>
                  </a:outerShdw>
                </a:effectLst>
                <a:cs typeface="Times New Roman" pitchFamily="18" charset="0"/>
              </a:rPr>
              <a:t>Schwabe</a:t>
            </a:r>
            <a:r>
              <a:rPr lang="hu-HU">
                <a:solidFill>
                  <a:schemeClr val="bg1"/>
                </a:solidFill>
                <a:effectLst>
                  <a:outerShdw blurRad="38100" dist="38100" dir="2700000" algn="tl">
                    <a:srgbClr val="C0C0C0"/>
                  </a:outerShdw>
                </a:effectLst>
                <a:cs typeface="Times New Roman" pitchFamily="18" charset="0"/>
              </a:rPr>
              <a:t> adatai: foltmentes napok száma</a:t>
            </a:r>
            <a:r>
              <a:rPr lang="en-US">
                <a:solidFill>
                  <a:schemeClr val="bg1"/>
                </a:solidFill>
                <a:effectLst>
                  <a:outerShdw blurRad="38100" dist="38100" dir="2700000" algn="tl">
                    <a:srgbClr val="C0C0C0"/>
                  </a:outerShdw>
                </a:effectLst>
                <a:cs typeface="Times New Roman" pitchFamily="18" charset="0"/>
              </a:rPr>
              <a:t> 1826</a:t>
            </a:r>
            <a:r>
              <a:rPr lang="hu-HU">
                <a:solidFill>
                  <a:schemeClr val="bg1"/>
                </a:solidFill>
                <a:effectLst>
                  <a:outerShdw blurRad="38100" dist="38100" dir="2700000" algn="tl">
                    <a:srgbClr val="C0C0C0"/>
                  </a:outerShdw>
                </a:effectLst>
                <a:cs typeface="Times New Roman" pitchFamily="18" charset="0"/>
              </a:rPr>
              <a:t>-tól</a:t>
            </a:r>
            <a:r>
              <a:rPr lang="en-US">
                <a:solidFill>
                  <a:schemeClr val="bg1"/>
                </a:solidFill>
                <a:effectLst>
                  <a:outerShdw blurRad="38100" dist="38100" dir="2700000" algn="tl">
                    <a:srgbClr val="C0C0C0"/>
                  </a:outerShdw>
                </a:effectLst>
                <a:cs typeface="Times New Roman" pitchFamily="18" charset="0"/>
              </a:rPr>
              <a:t> 1843</a:t>
            </a:r>
            <a:r>
              <a:rPr lang="hu-HU">
                <a:solidFill>
                  <a:schemeClr val="bg1"/>
                </a:solidFill>
                <a:effectLst>
                  <a:outerShdw blurRad="38100" dist="38100" dir="2700000" algn="tl">
                    <a:srgbClr val="C0C0C0"/>
                  </a:outerShdw>
                </a:effectLst>
                <a:cs typeface="Times New Roman" pitchFamily="18" charset="0"/>
              </a:rPr>
              <a:t>-ig</a:t>
            </a:r>
            <a:r>
              <a:rPr lang="en-US">
                <a:solidFill>
                  <a:schemeClr val="bg1"/>
                </a:solidFill>
                <a:effectLst>
                  <a:outerShdw blurRad="38100" dist="38100" dir="2700000" algn="tl">
                    <a:srgbClr val="C0C0C0"/>
                  </a:outerShdw>
                </a:effectLst>
                <a:cs typeface="Times New Roman" pitchFamily="18" charset="0"/>
              </a:rPr>
              <a:t>.</a:t>
            </a:r>
          </a:p>
        </p:txBody>
      </p:sp>
      <p:pic>
        <p:nvPicPr>
          <p:cNvPr id="15368" name="Picture 8" descr="H_Schwa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838" y="165100"/>
            <a:ext cx="230505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428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p:cNvSpPr>
            <a:spLocks noGrp="1"/>
          </p:cNvSpPr>
          <p:nvPr>
            <p:ph type="ftr" sz="quarter" idx="11"/>
          </p:nvPr>
        </p:nvSpPr>
        <p:spPr/>
        <p:txBody>
          <a:bodyPr/>
          <a:lstStyle/>
          <a:p>
            <a:r>
              <a:rPr lang="en-US" smtClean="0"/>
              <a:t>A Naprendszer fizikája</a:t>
            </a:r>
            <a:endParaRPr lang="en-US"/>
          </a:p>
        </p:txBody>
      </p:sp>
      <p:pic>
        <p:nvPicPr>
          <p:cNvPr id="3" name="Kép 2"/>
          <p:cNvPicPr>
            <a:picLocks noChangeAspect="1"/>
          </p:cNvPicPr>
          <p:nvPr/>
        </p:nvPicPr>
        <p:blipFill>
          <a:blip r:embed="rId2"/>
          <a:stretch>
            <a:fillRect/>
          </a:stretch>
        </p:blipFill>
        <p:spPr>
          <a:xfrm>
            <a:off x="0" y="-30480"/>
            <a:ext cx="9144000" cy="6233538"/>
          </a:xfrm>
          <a:prstGeom prst="rect">
            <a:avLst/>
          </a:prstGeom>
        </p:spPr>
      </p:pic>
    </p:spTree>
    <p:extLst>
      <p:ext uri="{BB962C8B-B14F-4D97-AF65-F5344CB8AC3E}">
        <p14:creationId xmlns:p14="http://schemas.microsoft.com/office/powerpoint/2010/main" val="29113934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539552" y="764704"/>
            <a:ext cx="6879288" cy="504056"/>
          </a:xfrm>
        </p:spPr>
        <p:txBody>
          <a:bodyPr>
            <a:normAutofit/>
          </a:bodyPr>
          <a:lstStyle/>
          <a:p>
            <a:pPr marL="0" indent="0">
              <a:buNone/>
            </a:pPr>
            <a:r>
              <a:rPr lang="hu-HU" sz="2000" dirty="0" smtClean="0"/>
              <a:t>f(x,p,t</a:t>
            </a:r>
            <a:r>
              <a:rPr lang="hu-HU" sz="2000" dirty="0"/>
              <a:t>) részecske </a:t>
            </a:r>
            <a:r>
              <a:rPr lang="hu-HU" sz="2000" dirty="0" smtClean="0"/>
              <a:t>eloszlásfüggvény (közel izotróp) </a:t>
            </a:r>
          </a:p>
        </p:txBody>
      </p:sp>
      <p:sp>
        <p:nvSpPr>
          <p:cNvPr id="5" name="Téglalap 4"/>
          <p:cNvSpPr/>
          <p:nvPr/>
        </p:nvSpPr>
        <p:spPr>
          <a:xfrm>
            <a:off x="726387" y="2050640"/>
            <a:ext cx="1109599" cy="369332"/>
          </a:xfrm>
          <a:prstGeom prst="rect">
            <a:avLst/>
          </a:prstGeom>
        </p:spPr>
        <p:txBody>
          <a:bodyPr wrap="none">
            <a:spAutoFit/>
          </a:bodyPr>
          <a:lstStyle/>
          <a:p>
            <a:r>
              <a:rPr lang="hu-HU" dirty="0" smtClean="0"/>
              <a:t>konvekció</a:t>
            </a:r>
            <a:endParaRPr lang="hu-HU"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graphicFrame>
        <p:nvGraphicFramePr>
          <p:cNvPr id="8" name="Object 7"/>
          <p:cNvGraphicFramePr>
            <a:graphicFrameLocks noChangeAspect="1"/>
          </p:cNvGraphicFramePr>
          <p:nvPr>
            <p:extLst/>
          </p:nvPr>
        </p:nvGraphicFramePr>
        <p:xfrm>
          <a:off x="594994" y="1256506"/>
          <a:ext cx="8062912" cy="687388"/>
        </p:xfrm>
        <a:graphic>
          <a:graphicData uri="http://schemas.openxmlformats.org/presentationml/2006/ole">
            <mc:AlternateContent xmlns:mc="http://schemas.openxmlformats.org/markup-compatibility/2006">
              <mc:Choice xmlns:v="urn:schemas-microsoft-com:vml" Requires="v">
                <p:oleObj spid="_x0000_s3132" name="Equation" r:id="rId4" imgW="5181480" imgH="444240" progId="Equation.3">
                  <p:embed/>
                </p:oleObj>
              </mc:Choice>
              <mc:Fallback>
                <p:oleObj name="Equation" r:id="rId4" imgW="5181480" imgH="444240" progId="Equation.3">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94" y="1256506"/>
                        <a:ext cx="8062912" cy="687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1835986" y="2028104"/>
            <a:ext cx="1140951" cy="646331"/>
          </a:xfrm>
          <a:prstGeom prst="rect">
            <a:avLst/>
          </a:prstGeom>
        </p:spPr>
        <p:txBody>
          <a:bodyPr wrap="square">
            <a:spAutoFit/>
          </a:bodyPr>
          <a:lstStyle/>
          <a:p>
            <a:r>
              <a:rPr lang="hu-HU" dirty="0"/>
              <a:t>térbeli </a:t>
            </a:r>
            <a:r>
              <a:rPr lang="hu-HU" dirty="0" smtClean="0"/>
              <a:t>diffúzió</a:t>
            </a:r>
            <a:endParaRPr lang="hu-HU" dirty="0"/>
          </a:p>
        </p:txBody>
      </p:sp>
      <p:sp>
        <p:nvSpPr>
          <p:cNvPr id="10" name="Rectangle 9"/>
          <p:cNvSpPr/>
          <p:nvPr/>
        </p:nvSpPr>
        <p:spPr>
          <a:xfrm>
            <a:off x="3946744" y="2050640"/>
            <a:ext cx="1359411" cy="646331"/>
          </a:xfrm>
          <a:prstGeom prst="rect">
            <a:avLst/>
          </a:prstGeom>
        </p:spPr>
        <p:txBody>
          <a:bodyPr wrap="none">
            <a:spAutoFit/>
          </a:bodyPr>
          <a:lstStyle/>
          <a:p>
            <a:r>
              <a:rPr lang="hu-HU" dirty="0"/>
              <a:t>adiabatikus  </a:t>
            </a:r>
            <a:endParaRPr lang="hu-HU" dirty="0" smtClean="0"/>
          </a:p>
          <a:p>
            <a:r>
              <a:rPr lang="hu-HU" dirty="0" smtClean="0"/>
              <a:t>lassulás</a:t>
            </a:r>
            <a:endParaRPr lang="hu-HU" dirty="0"/>
          </a:p>
        </p:txBody>
      </p:sp>
      <p:sp>
        <p:nvSpPr>
          <p:cNvPr id="13" name="Téglalap 4"/>
          <p:cNvSpPr/>
          <p:nvPr/>
        </p:nvSpPr>
        <p:spPr>
          <a:xfrm>
            <a:off x="2823833" y="2020976"/>
            <a:ext cx="1239506" cy="646331"/>
          </a:xfrm>
          <a:prstGeom prst="rect">
            <a:avLst/>
          </a:prstGeom>
        </p:spPr>
        <p:txBody>
          <a:bodyPr wrap="none">
            <a:spAutoFit/>
          </a:bodyPr>
          <a:lstStyle/>
          <a:p>
            <a:r>
              <a:rPr lang="hu-HU" dirty="0" smtClean="0"/>
              <a:t>gradiens és</a:t>
            </a:r>
          </a:p>
          <a:p>
            <a:r>
              <a:rPr lang="hu-HU" dirty="0"/>
              <a:t>g</a:t>
            </a:r>
            <a:r>
              <a:rPr lang="hu-HU" dirty="0" smtClean="0"/>
              <a:t>örb. drift</a:t>
            </a:r>
            <a:endParaRPr lang="hu-HU" dirty="0"/>
          </a:p>
        </p:txBody>
      </p:sp>
      <p:sp>
        <p:nvSpPr>
          <p:cNvPr id="14" name="Rectangle 13"/>
          <p:cNvSpPr/>
          <p:nvPr/>
        </p:nvSpPr>
        <p:spPr>
          <a:xfrm>
            <a:off x="5292079" y="2050640"/>
            <a:ext cx="2000593" cy="923330"/>
          </a:xfrm>
          <a:prstGeom prst="rect">
            <a:avLst/>
          </a:prstGeom>
        </p:spPr>
        <p:txBody>
          <a:bodyPr wrap="square">
            <a:spAutoFit/>
          </a:bodyPr>
          <a:lstStyle/>
          <a:p>
            <a:r>
              <a:rPr lang="hu-HU" dirty="0" smtClean="0"/>
              <a:t>impulzustérbeli diffúzió - </a:t>
            </a:r>
            <a:r>
              <a:rPr lang="hu-HU" dirty="0" err="1" smtClean="0"/>
              <a:t>sztoch</a:t>
            </a:r>
            <a:r>
              <a:rPr lang="hu-HU" dirty="0" smtClean="0"/>
              <a:t>.</a:t>
            </a:r>
          </a:p>
          <a:p>
            <a:r>
              <a:rPr lang="hu-HU" dirty="0" smtClean="0"/>
              <a:t>gyorsítás</a:t>
            </a:r>
            <a:endParaRPr lang="hu-HU" dirty="0"/>
          </a:p>
        </p:txBody>
      </p:sp>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16" name="Rectangle 15"/>
          <p:cNvSpPr/>
          <p:nvPr/>
        </p:nvSpPr>
        <p:spPr>
          <a:xfrm>
            <a:off x="6861698" y="2079692"/>
            <a:ext cx="1085169" cy="369332"/>
          </a:xfrm>
          <a:prstGeom prst="rect">
            <a:avLst/>
          </a:prstGeom>
        </p:spPr>
        <p:txBody>
          <a:bodyPr wrap="none">
            <a:spAutoFit/>
          </a:bodyPr>
          <a:lstStyle/>
          <a:p>
            <a:r>
              <a:rPr lang="hu-HU" dirty="0" smtClean="0"/>
              <a:t>veszteség</a:t>
            </a:r>
            <a:endParaRPr lang="hu-HU" dirty="0"/>
          </a:p>
        </p:txBody>
      </p:sp>
      <p:sp>
        <p:nvSpPr>
          <p:cNvPr id="17" name="Rectangle 16"/>
          <p:cNvSpPr/>
          <p:nvPr/>
        </p:nvSpPr>
        <p:spPr>
          <a:xfrm>
            <a:off x="1835986" y="20072"/>
            <a:ext cx="5456687" cy="646331"/>
          </a:xfrm>
          <a:prstGeom prst="rect">
            <a:avLst/>
          </a:prstGeom>
        </p:spPr>
        <p:txBody>
          <a:bodyPr wrap="none">
            <a:spAutoFit/>
          </a:bodyPr>
          <a:lstStyle/>
          <a:p>
            <a:r>
              <a:rPr lang="hu-HU" sz="3600" b="1" dirty="0"/>
              <a:t> Parker </a:t>
            </a:r>
            <a:r>
              <a:rPr lang="hu-HU" sz="3600" b="1" dirty="0" smtClean="0"/>
              <a:t>transzport egyenlet </a:t>
            </a:r>
            <a:endParaRPr lang="hu-HU" sz="3600" b="1" dirty="0"/>
          </a:p>
        </p:txBody>
      </p:sp>
      <p:sp>
        <p:nvSpPr>
          <p:cNvPr id="20" name="Rectangle 19"/>
          <p:cNvSpPr/>
          <p:nvPr/>
        </p:nvSpPr>
        <p:spPr>
          <a:xfrm>
            <a:off x="7901300" y="2035268"/>
            <a:ext cx="728084" cy="369332"/>
          </a:xfrm>
          <a:prstGeom prst="rect">
            <a:avLst/>
          </a:prstGeom>
        </p:spPr>
        <p:txBody>
          <a:bodyPr wrap="none">
            <a:spAutoFit/>
          </a:bodyPr>
          <a:lstStyle/>
          <a:p>
            <a:r>
              <a:rPr lang="hu-HU" dirty="0" smtClean="0"/>
              <a:t>forrás</a:t>
            </a:r>
            <a:endParaRPr lang="hu-HU" dirty="0"/>
          </a:p>
        </p:txBody>
      </p:sp>
      <p:sp>
        <p:nvSpPr>
          <p:cNvPr id="18" name="Slide Number Placeholder 17"/>
          <p:cNvSpPr>
            <a:spLocks noGrp="1"/>
          </p:cNvSpPr>
          <p:nvPr>
            <p:ph type="sldNum" sz="quarter" idx="12"/>
          </p:nvPr>
        </p:nvSpPr>
        <p:spPr/>
        <p:txBody>
          <a:bodyPr/>
          <a:lstStyle/>
          <a:p>
            <a:fld id="{B7ABA357-E473-4BD4-806E-01A4BEB2174C}" type="slidenum">
              <a:rPr lang="hu-HU" smtClean="0"/>
              <a:pPr/>
              <a:t>61</a:t>
            </a:fld>
            <a:endParaRPr lang="hu-HU"/>
          </a:p>
        </p:txBody>
      </p:sp>
      <p:sp>
        <p:nvSpPr>
          <p:cNvPr id="22" name="Téglalap 3"/>
          <p:cNvSpPr/>
          <p:nvPr/>
        </p:nvSpPr>
        <p:spPr>
          <a:xfrm>
            <a:off x="0" y="6488668"/>
            <a:ext cx="9144000" cy="584775"/>
          </a:xfrm>
          <a:prstGeom prst="rect">
            <a:avLst/>
          </a:prstGeom>
        </p:spPr>
        <p:txBody>
          <a:bodyPr wrap="square">
            <a:spAutoFit/>
          </a:bodyPr>
          <a:lstStyle/>
          <a:p>
            <a:pPr algn="ctr"/>
            <a:r>
              <a:rPr lang="hu-HU" sz="1600" dirty="0"/>
              <a:t>A Naprendszer fizikája </a:t>
            </a:r>
            <a:r>
              <a:rPr lang="en-US" sz="1600" dirty="0" smtClean="0"/>
              <a:t>20</a:t>
            </a:r>
            <a:r>
              <a:rPr lang="hu-HU" sz="1600" dirty="0" smtClean="0"/>
              <a:t>21</a:t>
            </a:r>
            <a:endParaRPr lang="hu-HU" sz="1600" dirty="0">
              <a:solidFill>
                <a:schemeClr val="tx2">
                  <a:lumMod val="75000"/>
                </a:schemeClr>
              </a:solidFill>
              <a:latin typeface="Arial" panose="020B0604020202020204" pitchFamily="34" charset="0"/>
              <a:cs typeface="Arial" panose="020B0604020202020204" pitchFamily="34" charset="0"/>
            </a:endParaRPr>
          </a:p>
          <a:p>
            <a:pPr algn="ctr"/>
            <a:endParaRPr lang="hu-HU" sz="1600" dirty="0">
              <a:solidFill>
                <a:schemeClr val="tx2">
                  <a:lumMod val="75000"/>
                </a:schemeClr>
              </a:solidFill>
              <a:latin typeface="Arial" panose="020B0604020202020204" pitchFamily="34" charset="0"/>
              <a:cs typeface="Arial" panose="020B0604020202020204" pitchFamily="34" charset="0"/>
            </a:endParaRPr>
          </a:p>
        </p:txBody>
      </p:sp>
      <p:sp>
        <p:nvSpPr>
          <p:cNvPr id="19" name="Tartalom helye 4"/>
          <p:cNvSpPr>
            <a:spLocks noGrp="1"/>
          </p:cNvSpPr>
          <p:nvPr/>
        </p:nvSpPr>
        <p:spPr>
          <a:xfrm>
            <a:off x="454352" y="2924944"/>
            <a:ext cx="7452233" cy="1138773"/>
          </a:xfrm>
          <a:prstGeom prst="rect">
            <a:avLst/>
          </a:prstGeom>
        </p:spPr>
        <p:txBody>
          <a:bodyPr vert="horz" wrap="non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hu-HU" sz="2000" dirty="0" smtClean="0"/>
              <a:t>diffúzió: irányszög szórás    </a:t>
            </a:r>
            <a:r>
              <a:rPr lang="hu-HU" sz="2000" b="1" dirty="0" smtClean="0">
                <a:latin typeface="Symbol" panose="05050102010706020507" pitchFamily="18" charset="2"/>
              </a:rPr>
              <a:t>m</a:t>
            </a:r>
            <a:r>
              <a:rPr lang="hu-HU" sz="2000" b="1" dirty="0" smtClean="0"/>
              <a:t> </a:t>
            </a:r>
            <a:r>
              <a:rPr lang="en-US" sz="2000" b="1" dirty="0" smtClean="0"/>
              <a:t>= cos </a:t>
            </a:r>
            <a:r>
              <a:rPr lang="en-US" sz="2000" b="1" dirty="0" smtClean="0">
                <a:latin typeface="Symbol" panose="05050102010706020507" pitchFamily="18" charset="2"/>
              </a:rPr>
              <a:t>a</a:t>
            </a:r>
            <a:r>
              <a:rPr lang="en-US" sz="2000" dirty="0" smtClean="0"/>
              <a:t>,  </a:t>
            </a:r>
            <a:r>
              <a:rPr lang="en-US" sz="2000" b="1" dirty="0" smtClean="0">
                <a:latin typeface="Symbol" panose="05050102010706020507" pitchFamily="18" charset="2"/>
              </a:rPr>
              <a:t>a</a:t>
            </a:r>
            <a:r>
              <a:rPr lang="en-US" sz="2000" dirty="0" smtClean="0"/>
              <a:t> </a:t>
            </a:r>
            <a:r>
              <a:rPr lang="en-US" sz="2000" dirty="0" err="1" smtClean="0"/>
              <a:t>ir</a:t>
            </a:r>
            <a:r>
              <a:rPr lang="hu-HU" sz="2000" dirty="0" err="1" smtClean="0"/>
              <a:t>ányszög</a:t>
            </a:r>
            <a:r>
              <a:rPr lang="hu-HU" sz="2000" dirty="0" smtClean="0"/>
              <a:t> (</a:t>
            </a:r>
            <a:r>
              <a:rPr lang="hu-HU" sz="2000" u="sng" dirty="0" smtClean="0"/>
              <a:t>v</a:t>
            </a:r>
            <a:r>
              <a:rPr lang="hu-HU" sz="2000" dirty="0" smtClean="0"/>
              <a:t> és </a:t>
            </a:r>
            <a:r>
              <a:rPr lang="hu-HU" sz="2000" u="sng" dirty="0" smtClean="0"/>
              <a:t>B</a:t>
            </a:r>
            <a:r>
              <a:rPr lang="hu-HU" sz="2000" dirty="0" smtClean="0"/>
              <a:t> bezárt szöge)</a:t>
            </a:r>
          </a:p>
          <a:p>
            <a:pPr marL="0" indent="0">
              <a:buNone/>
            </a:pPr>
            <a:r>
              <a:rPr lang="hu-HU" sz="2000" dirty="0" err="1" smtClean="0">
                <a:latin typeface="Symbol" panose="05050102010706020507" pitchFamily="18" charset="2"/>
              </a:rPr>
              <a:t>k</a:t>
            </a:r>
            <a:r>
              <a:rPr lang="hu-HU" sz="2000" baseline="-25000" dirty="0" err="1" smtClean="0"/>
              <a:t>ij</a:t>
            </a:r>
            <a:r>
              <a:rPr lang="hu-HU" sz="2000" dirty="0" smtClean="0"/>
              <a:t> helyett </a:t>
            </a:r>
            <a:r>
              <a:rPr lang="hu-HU" sz="2000" dirty="0" smtClean="0">
                <a:latin typeface="Symbol" panose="05050102010706020507" pitchFamily="18" charset="2"/>
              </a:rPr>
              <a:t>k</a:t>
            </a:r>
            <a:r>
              <a:rPr lang="hu-HU" sz="2000" dirty="0" smtClean="0"/>
              <a:t>(</a:t>
            </a:r>
            <a:r>
              <a:rPr lang="hu-HU" sz="2000" dirty="0" smtClean="0">
                <a:latin typeface="Symbol" panose="05050102010706020507" pitchFamily="18" charset="2"/>
              </a:rPr>
              <a:t>m</a:t>
            </a:r>
            <a:r>
              <a:rPr lang="hu-HU" sz="2000" dirty="0" smtClean="0"/>
              <a:t>) megkapható, ha </a:t>
            </a:r>
            <a:r>
              <a:rPr lang="el-GR" sz="2000" dirty="0"/>
              <a:t>δ</a:t>
            </a:r>
            <a:r>
              <a:rPr lang="hu-HU" sz="2000" dirty="0" smtClean="0"/>
              <a:t>B/</a:t>
            </a:r>
            <a:r>
              <a:rPr lang="hu-HU" sz="2000" dirty="0" err="1" smtClean="0"/>
              <a:t>B</a:t>
            </a:r>
            <a:r>
              <a:rPr lang="hu-HU" sz="2000" dirty="0" smtClean="0"/>
              <a:t> kicsi – </a:t>
            </a:r>
            <a:r>
              <a:rPr lang="hu-HU" sz="2000" dirty="0" err="1" smtClean="0"/>
              <a:t>kvázilineáris</a:t>
            </a:r>
            <a:r>
              <a:rPr lang="hu-HU" sz="2000" dirty="0" smtClean="0"/>
              <a:t> közel</a:t>
            </a:r>
            <a:r>
              <a:rPr lang="en-US" sz="2000" dirty="0" smtClean="0">
                <a:cs typeface="Arial" pitchFamily="34" charset="0"/>
              </a:rPr>
              <a:t>í</a:t>
            </a:r>
            <a:r>
              <a:rPr lang="hu-HU" sz="2000" dirty="0" smtClean="0"/>
              <a:t>tés</a:t>
            </a:r>
          </a:p>
          <a:p>
            <a:pPr marL="0" indent="0">
              <a:buNone/>
            </a:pPr>
            <a:r>
              <a:rPr lang="hu-HU" sz="2000" dirty="0" smtClean="0"/>
              <a:t>a mágneses térrel párhuzamos transzport (diff, konv, adiab)</a:t>
            </a:r>
          </a:p>
        </p:txBody>
      </p:sp>
      <p:pic>
        <p:nvPicPr>
          <p:cNvPr id="5599" name="Picture 4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2246" y="4027456"/>
            <a:ext cx="4783801" cy="83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01" name="Picture 48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9371" y="4944676"/>
            <a:ext cx="2574607" cy="102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55507" y="5082116"/>
            <a:ext cx="1703864" cy="400110"/>
          </a:xfrm>
          <a:prstGeom prst="rect">
            <a:avLst/>
          </a:prstGeom>
        </p:spPr>
        <p:txBody>
          <a:bodyPr wrap="none">
            <a:spAutoFit/>
          </a:bodyPr>
          <a:lstStyle/>
          <a:p>
            <a:r>
              <a:rPr lang="hu-HU" sz="2000" dirty="0" smtClean="0"/>
              <a:t>térbeli diffúzió</a:t>
            </a:r>
            <a:endParaRPr lang="hu-HU" sz="2000" dirty="0"/>
          </a:p>
        </p:txBody>
      </p:sp>
    </p:spTree>
    <p:extLst>
      <p:ext uri="{BB962C8B-B14F-4D97-AF65-F5344CB8AC3E}">
        <p14:creationId xmlns:p14="http://schemas.microsoft.com/office/powerpoint/2010/main" val="19280616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p:cNvSpPr>
            <a:spLocks noGrp="1"/>
          </p:cNvSpPr>
          <p:nvPr>
            <p:ph type="ftr" sz="quarter" idx="11"/>
          </p:nvPr>
        </p:nvSpPr>
        <p:spPr/>
        <p:txBody>
          <a:bodyPr/>
          <a:lstStyle/>
          <a:p>
            <a:r>
              <a:rPr lang="en-US" smtClean="0"/>
              <a:t>A Naprendszer fizikája</a:t>
            </a:r>
            <a:endParaRPr lang="en-US"/>
          </a:p>
        </p:txBody>
      </p:sp>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85928"/>
            <a:ext cx="8606425" cy="6203950"/>
          </a:xfrm>
          <a:prstGeom prst="rect">
            <a:avLst/>
          </a:prstGeom>
        </p:spPr>
      </p:pic>
    </p:spTree>
    <p:extLst>
      <p:ext uri="{BB962C8B-B14F-4D97-AF65-F5344CB8AC3E}">
        <p14:creationId xmlns:p14="http://schemas.microsoft.com/office/powerpoint/2010/main" val="12933056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ím 1"/>
          <p:cNvSpPr>
            <a:spLocks noGrp="1"/>
          </p:cNvSpPr>
          <p:nvPr>
            <p:ph type="ctrTitle"/>
          </p:nvPr>
        </p:nvSpPr>
        <p:spPr>
          <a:xfrm>
            <a:off x="857250" y="214313"/>
            <a:ext cx="7286625" cy="857250"/>
          </a:xfrm>
        </p:spPr>
        <p:txBody>
          <a:bodyPr/>
          <a:lstStyle/>
          <a:p>
            <a:r>
              <a:rPr lang="en-US" altLang="en-US" sz="3200" smtClean="0">
                <a:solidFill>
                  <a:srgbClr val="0070C0"/>
                </a:solidFill>
                <a:latin typeface="Comic Sans MS" panose="030F0702030302020204" pitchFamily="66" charset="0"/>
              </a:rPr>
              <a:t>Modulation of galactic cosmic rays</a:t>
            </a:r>
          </a:p>
        </p:txBody>
      </p:sp>
      <p:pic>
        <p:nvPicPr>
          <p:cNvPr id="38915" name="Picture 3" descr="Zurich_and_Climax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1000125"/>
            <a:ext cx="6910387"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ím 1"/>
          <p:cNvSpPr txBox="1">
            <a:spLocks/>
          </p:cNvSpPr>
          <p:nvPr/>
        </p:nvSpPr>
        <p:spPr bwMode="auto">
          <a:xfrm>
            <a:off x="714375" y="5500688"/>
            <a:ext cx="7358063" cy="857250"/>
          </a:xfrm>
          <a:prstGeom prst="rect">
            <a:avLst/>
          </a:prstGeom>
          <a:noFill/>
          <a:ln w="9525">
            <a:noFill/>
            <a:miter lim="800000"/>
            <a:headEnd/>
            <a:tailEnd/>
          </a:ln>
        </p:spPr>
        <p:txBody>
          <a:bodyPr anchor="ctr"/>
          <a:lstStyle/>
          <a:p>
            <a:pPr eaLnBrk="0" hangingPunct="0">
              <a:defRPr/>
            </a:pPr>
            <a:r>
              <a:rPr lang="en-US" sz="2000" kern="0" dirty="0">
                <a:solidFill>
                  <a:srgbClr val="0070C0"/>
                </a:solidFill>
                <a:latin typeface="Comic Sans MS" pitchFamily="66" charset="0"/>
                <a:ea typeface="+mj-ea"/>
                <a:cs typeface="+mj-cs"/>
              </a:rPr>
              <a:t>E</a:t>
            </a:r>
            <a:r>
              <a:rPr lang="en-US" sz="2000" kern="0" dirty="0" err="1">
                <a:solidFill>
                  <a:srgbClr val="0070C0"/>
                </a:solidFill>
                <a:latin typeface="Comic Sans MS" pitchFamily="66" charset="0"/>
                <a:ea typeface="+mj-ea"/>
                <a:cs typeface="+mj-cs"/>
              </a:rPr>
              <a:t>nergy</a:t>
            </a:r>
            <a:r>
              <a:rPr lang="en-US" sz="2000" kern="0" dirty="0">
                <a:solidFill>
                  <a:srgbClr val="0070C0"/>
                </a:solidFill>
                <a:latin typeface="Comic Sans MS" pitchFamily="66" charset="0"/>
                <a:ea typeface="+mj-ea"/>
                <a:cs typeface="+mj-cs"/>
              </a:rPr>
              <a:t> loss in the expanding solar wind (div u negative)</a:t>
            </a:r>
          </a:p>
          <a:p>
            <a:pPr eaLnBrk="0" hangingPunct="0">
              <a:defRPr/>
            </a:pPr>
            <a:r>
              <a:rPr lang="en-US" sz="2000" kern="0" dirty="0">
                <a:solidFill>
                  <a:srgbClr val="0070C0"/>
                </a:solidFill>
                <a:latin typeface="Comic Sans MS" pitchFamily="66" charset="0"/>
                <a:ea typeface="+mj-ea"/>
                <a:cs typeface="+mj-cs"/>
              </a:rPr>
              <a:t>Magnetic cycle effects (drift of particles)</a:t>
            </a:r>
          </a:p>
          <a:p>
            <a:pPr eaLnBrk="0" hangingPunct="0">
              <a:defRPr/>
            </a:pPr>
            <a:r>
              <a:rPr lang="en-US" sz="2000" kern="0" dirty="0">
                <a:solidFill>
                  <a:srgbClr val="0070C0"/>
                </a:solidFill>
                <a:latin typeface="Comic Sans MS" pitchFamily="66" charset="0"/>
                <a:ea typeface="+mj-ea"/>
                <a:cs typeface="+mj-cs"/>
              </a:rPr>
              <a:t>Drop of particle flux at large CME-s (</a:t>
            </a:r>
            <a:r>
              <a:rPr lang="en-US" sz="2000" kern="0" dirty="0" err="1">
                <a:solidFill>
                  <a:srgbClr val="0070C0"/>
                </a:solidFill>
                <a:latin typeface="Comic Sans MS" pitchFamily="66" charset="0"/>
                <a:ea typeface="+mj-ea"/>
                <a:cs typeface="+mj-cs"/>
              </a:rPr>
              <a:t>Forbush</a:t>
            </a:r>
            <a:r>
              <a:rPr lang="en-US" sz="2000" kern="0" dirty="0">
                <a:solidFill>
                  <a:srgbClr val="0070C0"/>
                </a:solidFill>
                <a:latin typeface="Comic Sans MS" pitchFamily="66" charset="0"/>
                <a:ea typeface="+mj-ea"/>
                <a:cs typeface="+mj-cs"/>
              </a:rPr>
              <a:t> decrease)</a:t>
            </a:r>
          </a:p>
        </p:txBody>
      </p:sp>
    </p:spTree>
    <p:extLst>
      <p:ext uri="{BB962C8B-B14F-4D97-AF65-F5344CB8AC3E}">
        <p14:creationId xmlns:p14="http://schemas.microsoft.com/office/powerpoint/2010/main" val="25220438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 Naprendszer fizikája</a:t>
            </a:r>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52401"/>
            <a:ext cx="1725613" cy="63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3124200" y="983720"/>
            <a:ext cx="3458767" cy="646331"/>
          </a:xfrm>
          <a:prstGeom prst="rect">
            <a:avLst/>
          </a:prstGeom>
          <a:noFill/>
        </p:spPr>
        <p:txBody>
          <a:bodyPr wrap="none" rtlCol="0">
            <a:spAutoFit/>
          </a:bodyPr>
          <a:lstStyle/>
          <a:p>
            <a:r>
              <a:rPr lang="hu-HU" sz="3600" dirty="0" smtClean="0"/>
              <a:t>Külső </a:t>
            </a:r>
            <a:r>
              <a:rPr lang="hu-HU" sz="3600" dirty="0" err="1" smtClean="0"/>
              <a:t>Helioszféra</a:t>
            </a:r>
            <a:r>
              <a:rPr lang="hu-HU" sz="3600" dirty="0" smtClean="0"/>
              <a:t> </a:t>
            </a:r>
            <a:endParaRPr lang="hu-HU" sz="3600" i="1" dirty="0" smtClean="0">
              <a:latin typeface="Cambria Math" panose="02040503050406030204" pitchFamily="18" charset="0"/>
            </a:endParaRPr>
          </a:p>
        </p:txBody>
      </p:sp>
      <p:pic>
        <p:nvPicPr>
          <p:cNvPr id="3" name="Kép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828800"/>
            <a:ext cx="8191500" cy="4381500"/>
          </a:xfrm>
          <a:prstGeom prst="rect">
            <a:avLst/>
          </a:prstGeom>
        </p:spPr>
      </p:pic>
    </p:spTree>
    <p:extLst>
      <p:ext uri="{BB962C8B-B14F-4D97-AF65-F5344CB8AC3E}">
        <p14:creationId xmlns:p14="http://schemas.microsoft.com/office/powerpoint/2010/main" val="16760862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p:cNvSpPr>
            <a:spLocks noGrp="1"/>
          </p:cNvSpPr>
          <p:nvPr>
            <p:ph type="ftr" sz="quarter" idx="11"/>
          </p:nvPr>
        </p:nvSpPr>
        <p:spPr/>
        <p:txBody>
          <a:bodyPr/>
          <a:lstStyle/>
          <a:p>
            <a:r>
              <a:rPr lang="en-US" smtClean="0"/>
              <a:t>A Naprendszer fizikája</a:t>
            </a:r>
            <a:endParaRPr lang="en-US"/>
          </a:p>
        </p:txBody>
      </p:sp>
      <p:pic>
        <p:nvPicPr>
          <p:cNvPr id="3" name="Kép 2"/>
          <p:cNvPicPr>
            <a:picLocks noChangeAspect="1"/>
          </p:cNvPicPr>
          <p:nvPr/>
        </p:nvPicPr>
        <p:blipFill>
          <a:blip r:embed="rId3"/>
          <a:stretch>
            <a:fillRect/>
          </a:stretch>
        </p:blipFill>
        <p:spPr>
          <a:xfrm>
            <a:off x="-30480" y="21644"/>
            <a:ext cx="9144000" cy="6365186"/>
          </a:xfrm>
          <a:prstGeom prst="rect">
            <a:avLst/>
          </a:prstGeom>
        </p:spPr>
      </p:pic>
    </p:spTree>
    <p:extLst>
      <p:ext uri="{BB962C8B-B14F-4D97-AF65-F5344CB8AC3E}">
        <p14:creationId xmlns:p14="http://schemas.microsoft.com/office/powerpoint/2010/main" val="40816603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ím 1"/>
          <p:cNvSpPr>
            <a:spLocks noGrp="1"/>
          </p:cNvSpPr>
          <p:nvPr>
            <p:ph type="ctrTitle"/>
          </p:nvPr>
        </p:nvSpPr>
        <p:spPr>
          <a:xfrm>
            <a:off x="2428875" y="285750"/>
            <a:ext cx="4143375" cy="857250"/>
          </a:xfrm>
        </p:spPr>
        <p:txBody>
          <a:bodyPr/>
          <a:lstStyle/>
          <a:p>
            <a:r>
              <a:rPr lang="en-US" altLang="hu-HU" sz="3200" smtClean="0">
                <a:solidFill>
                  <a:srgbClr val="0070C0"/>
                </a:solidFill>
                <a:latin typeface="Comic Sans MS" panose="030F0702030302020204" pitchFamily="66" charset="0"/>
              </a:rPr>
              <a:t>Terminal shock</a:t>
            </a:r>
          </a:p>
        </p:txBody>
      </p:sp>
      <p:sp>
        <p:nvSpPr>
          <p:cNvPr id="39939" name="Alcím 2"/>
          <p:cNvSpPr>
            <a:spLocks noGrp="1"/>
          </p:cNvSpPr>
          <p:nvPr>
            <p:ph type="subTitle" idx="1"/>
          </p:nvPr>
        </p:nvSpPr>
        <p:spPr>
          <a:xfrm>
            <a:off x="285750" y="1357313"/>
            <a:ext cx="8358188" cy="500062"/>
          </a:xfrm>
        </p:spPr>
        <p:txBody>
          <a:bodyPr/>
          <a:lstStyle/>
          <a:p>
            <a:pPr algn="l"/>
            <a:r>
              <a:rPr lang="en-US" altLang="hu-HU" sz="2400" smtClean="0">
                <a:solidFill>
                  <a:srgbClr val="0070C0"/>
                </a:solidFill>
                <a:latin typeface="Comic Sans MS" panose="030F0702030302020204" pitchFamily="66" charset="0"/>
              </a:rPr>
              <a:t>How does the supersonic solar wind terminate?</a:t>
            </a:r>
          </a:p>
        </p:txBody>
      </p:sp>
      <p:sp>
        <p:nvSpPr>
          <p:cNvPr id="4" name="Alcím 2"/>
          <p:cNvSpPr txBox="1">
            <a:spLocks/>
          </p:cNvSpPr>
          <p:nvPr/>
        </p:nvSpPr>
        <p:spPr bwMode="auto">
          <a:xfrm>
            <a:off x="285750" y="2071688"/>
            <a:ext cx="2571750" cy="500062"/>
          </a:xfrm>
          <a:prstGeom prst="rect">
            <a:avLst/>
          </a:prstGeom>
          <a:noFill/>
          <a:ln w="9525">
            <a:noFill/>
            <a:miter lim="800000"/>
            <a:headEnd/>
            <a:tailEnd/>
          </a:ln>
        </p:spPr>
        <p:txBody>
          <a:bodyPr/>
          <a:lstStyle/>
          <a:p>
            <a:pPr eaLnBrk="0" hangingPunct="0">
              <a:spcBef>
                <a:spcPct val="20000"/>
              </a:spcBef>
              <a:defRPr/>
            </a:pPr>
            <a:r>
              <a:rPr lang="en-US" kern="0" dirty="0">
                <a:solidFill>
                  <a:srgbClr val="0070C0"/>
                </a:solidFill>
                <a:latin typeface="Comic Sans MS" pitchFamily="66" charset="0"/>
                <a:cs typeface="+mn-cs"/>
              </a:rPr>
              <a:t>T</a:t>
            </a:r>
            <a:r>
              <a:rPr lang="en-US" kern="0" dirty="0" err="1">
                <a:solidFill>
                  <a:srgbClr val="0070C0"/>
                </a:solidFill>
                <a:latin typeface="Comic Sans MS" pitchFamily="66" charset="0"/>
                <a:cs typeface="+mn-cs"/>
              </a:rPr>
              <a:t>erminal</a:t>
            </a:r>
            <a:r>
              <a:rPr lang="en-US" kern="0" dirty="0">
                <a:solidFill>
                  <a:srgbClr val="0070C0"/>
                </a:solidFill>
                <a:latin typeface="Comic Sans MS" pitchFamily="66" charset="0"/>
                <a:cs typeface="+mn-cs"/>
              </a:rPr>
              <a:t> shock</a:t>
            </a:r>
          </a:p>
        </p:txBody>
      </p:sp>
      <p:pic>
        <p:nvPicPr>
          <p:cNvPr id="5" name="Kép 4" descr="kitchensi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714625"/>
            <a:ext cx="36449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descr="outerhelios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2571750"/>
            <a:ext cx="4452937"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67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 Naprendszer fizikája</a:t>
            </a:r>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52401"/>
            <a:ext cx="1725613" cy="63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Kép 1"/>
          <p:cNvPicPr>
            <a:picLocks noChangeAspect="1"/>
          </p:cNvPicPr>
          <p:nvPr/>
        </p:nvPicPr>
        <p:blipFill>
          <a:blip r:embed="rId4"/>
          <a:stretch>
            <a:fillRect/>
          </a:stretch>
        </p:blipFill>
        <p:spPr>
          <a:xfrm>
            <a:off x="0" y="865232"/>
            <a:ext cx="9144000" cy="6010353"/>
          </a:xfrm>
          <a:prstGeom prst="rect">
            <a:avLst/>
          </a:prstGeom>
        </p:spPr>
      </p:pic>
    </p:spTree>
    <p:extLst>
      <p:ext uri="{BB962C8B-B14F-4D97-AF65-F5344CB8AC3E}">
        <p14:creationId xmlns:p14="http://schemas.microsoft.com/office/powerpoint/2010/main" val="438894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Élőláb helye 1"/>
          <p:cNvSpPr>
            <a:spLocks noGrp="1"/>
          </p:cNvSpPr>
          <p:nvPr>
            <p:ph type="ftr" sz="quarter" idx="11"/>
          </p:nvPr>
        </p:nvSpPr>
        <p:spPr/>
        <p:txBody>
          <a:bodyPr/>
          <a:lstStyle/>
          <a:p>
            <a:r>
              <a:rPr lang="en-US" smtClean="0"/>
              <a:t>A Naprendszer fizikája</a:t>
            </a:r>
            <a:endParaRPr lang="en-US"/>
          </a:p>
        </p:txBody>
      </p:sp>
      <p:pic>
        <p:nvPicPr>
          <p:cNvPr id="91138" name="Picture 2"/>
          <p:cNvPicPr>
            <a:picLocks noChangeAspect="1" noChangeArrowheads="1"/>
          </p:cNvPicPr>
          <p:nvPr/>
        </p:nvPicPr>
        <p:blipFill>
          <a:blip r:embed="rId3"/>
          <a:srcRect/>
          <a:stretch>
            <a:fillRect/>
          </a:stretch>
        </p:blipFill>
        <p:spPr bwMode="auto">
          <a:xfrm>
            <a:off x="152400" y="228600"/>
            <a:ext cx="8904620" cy="59504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 Naprendszer fizikája</a:t>
            </a:r>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52401"/>
            <a:ext cx="1725613" cy="63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zövegdoboz 4"/>
          <p:cNvSpPr txBox="1"/>
          <p:nvPr/>
        </p:nvSpPr>
        <p:spPr>
          <a:xfrm>
            <a:off x="3302165" y="4996816"/>
            <a:ext cx="5435269" cy="646331"/>
          </a:xfrm>
          <a:prstGeom prst="rect">
            <a:avLst/>
          </a:prstGeom>
          <a:noFill/>
        </p:spPr>
        <p:txBody>
          <a:bodyPr wrap="none" rtlCol="0">
            <a:spAutoFit/>
          </a:bodyPr>
          <a:lstStyle/>
          <a:p>
            <a:pPr algn="ctr"/>
            <a:r>
              <a:rPr lang="hu-HU" sz="3600" dirty="0" err="1" smtClean="0">
                <a:latin typeface="Curlz MT" pitchFamily="82" charset="0"/>
              </a:rPr>
              <a:t>Thank</a:t>
            </a:r>
            <a:r>
              <a:rPr lang="hu-HU" sz="3600" dirty="0" smtClean="0">
                <a:latin typeface="Curlz MT" pitchFamily="82" charset="0"/>
              </a:rPr>
              <a:t> </a:t>
            </a:r>
            <a:r>
              <a:rPr lang="hu-HU" sz="3600" dirty="0" err="1" smtClean="0">
                <a:latin typeface="Curlz MT" pitchFamily="82" charset="0"/>
              </a:rPr>
              <a:t>you</a:t>
            </a:r>
            <a:r>
              <a:rPr lang="hu-HU" sz="3600" dirty="0" smtClean="0">
                <a:latin typeface="Curlz MT" pitchFamily="82" charset="0"/>
              </a:rPr>
              <a:t> </a:t>
            </a:r>
            <a:r>
              <a:rPr lang="hu-HU" sz="3600" dirty="0" err="1" smtClean="0">
                <a:latin typeface="Curlz MT" pitchFamily="82" charset="0"/>
              </a:rPr>
              <a:t>for</a:t>
            </a:r>
            <a:r>
              <a:rPr lang="hu-HU" sz="3600" dirty="0" smtClean="0">
                <a:latin typeface="Curlz MT" pitchFamily="82" charset="0"/>
              </a:rPr>
              <a:t> </a:t>
            </a:r>
            <a:r>
              <a:rPr lang="hu-HU" sz="3600" dirty="0" err="1" smtClean="0">
                <a:latin typeface="Curlz MT" pitchFamily="82" charset="0"/>
              </a:rPr>
              <a:t>your</a:t>
            </a:r>
            <a:r>
              <a:rPr lang="hu-HU" sz="3600" dirty="0" smtClean="0">
                <a:latin typeface="Curlz MT" pitchFamily="82" charset="0"/>
              </a:rPr>
              <a:t> </a:t>
            </a:r>
            <a:r>
              <a:rPr lang="hu-HU" sz="3600" dirty="0" err="1" smtClean="0">
                <a:latin typeface="Curlz MT" pitchFamily="82" charset="0"/>
              </a:rPr>
              <a:t>attention</a:t>
            </a:r>
            <a:endParaRPr lang="en-US" sz="3600" dirty="0">
              <a:latin typeface="Curlz MT" pitchFamily="82" charset="0"/>
            </a:endParaRPr>
          </a:p>
        </p:txBody>
      </p:sp>
      <p:pic>
        <p:nvPicPr>
          <p:cNvPr id="2" name="Kép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1"/>
            <a:ext cx="6934200" cy="4160520"/>
          </a:xfrm>
          <a:prstGeom prst="rect">
            <a:avLst/>
          </a:prstGeom>
        </p:spPr>
      </p:pic>
    </p:spTree>
    <p:extLst>
      <p:ext uri="{BB962C8B-B14F-4D97-AF65-F5344CB8AC3E}">
        <p14:creationId xmlns:p14="http://schemas.microsoft.com/office/powerpoint/2010/main" val="1365356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p:spPr>
        <p:txBody>
          <a:bodyPr/>
          <a:lstStyle/>
          <a:p>
            <a:pPr eaLnBrk="1" hangingPunct="1">
              <a:defRPr/>
            </a:pPr>
            <a:r>
              <a:rPr lang="en-US" b="1" dirty="0" smtClean="0">
                <a:solidFill>
                  <a:schemeClr val="bg1"/>
                </a:solidFill>
                <a:effectLst>
                  <a:outerShdw blurRad="38100" dist="38100" dir="2700000" algn="tl">
                    <a:srgbClr val="C0C0C0"/>
                  </a:outerShdw>
                </a:effectLst>
              </a:rPr>
              <a:t>Wolf </a:t>
            </a:r>
            <a:r>
              <a:rPr lang="hu-HU" b="1" dirty="0" smtClean="0">
                <a:solidFill>
                  <a:schemeClr val="bg1"/>
                </a:solidFill>
                <a:effectLst>
                  <a:outerShdw blurRad="38100" dist="38100" dir="2700000" algn="tl">
                    <a:srgbClr val="C0C0C0"/>
                  </a:outerShdw>
                </a:effectLst>
              </a:rPr>
              <a:t>féle n</a:t>
            </a:r>
            <a:r>
              <a:rPr lang="en-US" b="1" dirty="0" err="1" smtClean="0">
                <a:solidFill>
                  <a:schemeClr val="bg1"/>
                </a:solidFill>
                <a:effectLst>
                  <a:outerShdw blurRad="38100" dist="38100" dir="2700000" algn="tl">
                    <a:srgbClr val="C0C0C0"/>
                  </a:outerShdw>
                </a:effectLst>
              </a:rPr>
              <a:t>apfol</a:t>
            </a:r>
            <a:r>
              <a:rPr lang="hu-HU" b="1" dirty="0" err="1" smtClean="0">
                <a:solidFill>
                  <a:schemeClr val="bg1"/>
                </a:solidFill>
                <a:effectLst>
                  <a:outerShdw blurRad="38100" dist="38100" dir="2700000" algn="tl">
                    <a:srgbClr val="C0C0C0"/>
                  </a:outerShdw>
                </a:effectLst>
              </a:rPr>
              <a:t>tszám</a:t>
            </a:r>
            <a:endParaRPr lang="en-US" b="1" dirty="0" smtClean="0">
              <a:solidFill>
                <a:schemeClr val="bg1"/>
              </a:solidFill>
              <a:effectLst>
                <a:outerShdw blurRad="38100" dist="38100" dir="2700000" algn="tl">
                  <a:srgbClr val="C0C0C0"/>
                </a:outerShdw>
              </a:effectLst>
            </a:endParaRPr>
          </a:p>
        </p:txBody>
      </p:sp>
      <p:pic>
        <p:nvPicPr>
          <p:cNvPr id="1028" name="Picture 3" descr="Rudolf_Wol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3" y="1898650"/>
            <a:ext cx="2801937"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38200" y="6172200"/>
            <a:ext cx="2508250" cy="338138"/>
          </a:xfrm>
          <a:prstGeom prst="rect">
            <a:avLst/>
          </a:prstGeom>
          <a:noFill/>
        </p:spPr>
        <p:txBody>
          <a:bodyPr wrap="none">
            <a:spAutoFit/>
          </a:bodyPr>
          <a:lstStyle/>
          <a:p>
            <a:pPr algn="ctr">
              <a:defRPr/>
            </a:pPr>
            <a:r>
              <a:rPr lang="en-US" sz="1600" b="1" dirty="0">
                <a:solidFill>
                  <a:schemeClr val="bg1"/>
                </a:solidFill>
                <a:effectLst>
                  <a:outerShdw blurRad="38100" dist="38100" dir="2700000" algn="tl">
                    <a:srgbClr val="000000">
                      <a:alpha val="43137"/>
                    </a:srgbClr>
                  </a:outerShdw>
                </a:effectLst>
                <a:latin typeface="Arial" charset="0"/>
              </a:rPr>
              <a:t>Rudolf Wolf (1816-1893)</a:t>
            </a:r>
          </a:p>
        </p:txBody>
      </p:sp>
      <p:sp>
        <p:nvSpPr>
          <p:cNvPr id="1030" name="TextBox 5"/>
          <p:cNvSpPr txBox="1">
            <a:spLocks noChangeArrowheads="1"/>
          </p:cNvSpPr>
          <p:nvPr/>
        </p:nvSpPr>
        <p:spPr bwMode="auto">
          <a:xfrm>
            <a:off x="3806825" y="4733925"/>
            <a:ext cx="47228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hu-HU" altLang="hu-HU">
                <a:solidFill>
                  <a:schemeClr val="accent2"/>
                </a:solidFill>
                <a:cs typeface="Times New Roman" panose="02020603050405020304" pitchFamily="18" charset="0"/>
              </a:rPr>
              <a:t>Rudolf Wolf felismerte, hogy a foltokat naponta rendszeresen meg kell figyelni, ezért 1849-től obszervatóriumok hálózatát hozta létre. Bevezette a relatív napfoltszámot, amely más súlyozással veszi figyelembe az önálló és a csoportosan megfigyelhető foltokat.</a:t>
            </a:r>
            <a:endParaRPr lang="en-US" altLang="hu-HU">
              <a:solidFill>
                <a:schemeClr val="bg1"/>
              </a:solidFill>
              <a:cs typeface="Times New Roman" panose="02020603050405020304" pitchFamily="18" charset="0"/>
            </a:endParaRPr>
          </a:p>
        </p:txBody>
      </p:sp>
      <p:graphicFrame>
        <p:nvGraphicFramePr>
          <p:cNvPr id="1026" name="Object 7"/>
          <p:cNvGraphicFramePr>
            <a:graphicFrameLocks noChangeAspect="1"/>
          </p:cNvGraphicFramePr>
          <p:nvPr/>
        </p:nvGraphicFramePr>
        <p:xfrm>
          <a:off x="3897313" y="1584325"/>
          <a:ext cx="2447925" cy="533400"/>
        </p:xfrm>
        <a:graphic>
          <a:graphicData uri="http://schemas.openxmlformats.org/presentationml/2006/ole">
            <mc:AlternateContent xmlns:mc="http://schemas.openxmlformats.org/markup-compatibility/2006">
              <mc:Choice xmlns:v="urn:schemas-microsoft-com:vml" Requires="v">
                <p:oleObj spid="_x0000_s7208" name="Equation" r:id="rId4" imgW="990360" imgH="215640" progId="Equation.3">
                  <p:embed/>
                </p:oleObj>
              </mc:Choice>
              <mc:Fallback>
                <p:oleObj name="Equation" r:id="rId4" imgW="990360" imgH="215640" progId="Equation.3">
                  <p:embed/>
                  <p:pic>
                    <p:nvPicPr>
                      <p:cNvPr id="1026"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313" y="1584325"/>
                        <a:ext cx="24479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1" name="Text Box 8"/>
          <p:cNvSpPr txBox="1">
            <a:spLocks noChangeArrowheads="1"/>
          </p:cNvSpPr>
          <p:nvPr/>
        </p:nvSpPr>
        <p:spPr bwMode="auto">
          <a:xfrm>
            <a:off x="3851275" y="2214563"/>
            <a:ext cx="49514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GB" altLang="hu-HU" sz="2800" i="1">
                <a:solidFill>
                  <a:schemeClr val="bg2"/>
                </a:solidFill>
                <a:cs typeface="Arial" panose="020B0604020202020204" pitchFamily="34" charset="0"/>
              </a:rPr>
              <a:t>R</a:t>
            </a:r>
            <a:r>
              <a:rPr lang="en-GB" altLang="hu-HU" sz="2800" i="1" baseline="-25000">
                <a:solidFill>
                  <a:schemeClr val="bg2"/>
                </a:solidFill>
                <a:cs typeface="Arial" panose="020B0604020202020204" pitchFamily="34" charset="0"/>
              </a:rPr>
              <a:t>Z</a:t>
            </a:r>
            <a:r>
              <a:rPr lang="en-GB" altLang="hu-HU">
                <a:solidFill>
                  <a:schemeClr val="bg2"/>
                </a:solidFill>
                <a:latin typeface="Arial" panose="020B0604020202020204" pitchFamily="34" charset="0"/>
                <a:cs typeface="Arial" panose="020B0604020202020204" pitchFamily="34" charset="0"/>
              </a:rPr>
              <a:t>    	is the daily sunspot number</a:t>
            </a:r>
          </a:p>
          <a:p>
            <a:pPr eaLnBrk="1" hangingPunct="1"/>
            <a:r>
              <a:rPr lang="en-GB" altLang="hu-HU" sz="2800" i="1">
                <a:solidFill>
                  <a:schemeClr val="bg2"/>
                </a:solidFill>
                <a:cs typeface="Arial" panose="020B0604020202020204" pitchFamily="34" charset="0"/>
              </a:rPr>
              <a:t>g</a:t>
            </a:r>
            <a:r>
              <a:rPr lang="en-GB" altLang="hu-HU">
                <a:solidFill>
                  <a:schemeClr val="bg2"/>
                </a:solidFill>
                <a:latin typeface="Arial" panose="020B0604020202020204" pitchFamily="34" charset="0"/>
                <a:cs typeface="Arial" panose="020B0604020202020204" pitchFamily="34" charset="0"/>
              </a:rPr>
              <a:t> 	is the number of sunspot groups</a:t>
            </a:r>
          </a:p>
          <a:p>
            <a:pPr eaLnBrk="1" hangingPunct="1"/>
            <a:r>
              <a:rPr lang="en-GB" altLang="hu-HU" sz="2800" i="1">
                <a:solidFill>
                  <a:schemeClr val="bg2"/>
                </a:solidFill>
                <a:cs typeface="Arial" panose="020B0604020202020204" pitchFamily="34" charset="0"/>
              </a:rPr>
              <a:t>n</a:t>
            </a:r>
            <a:r>
              <a:rPr lang="en-GB" altLang="hu-HU">
                <a:solidFill>
                  <a:schemeClr val="bg2"/>
                </a:solidFill>
                <a:latin typeface="Arial" panose="020B0604020202020204" pitchFamily="34" charset="0"/>
                <a:cs typeface="Arial" panose="020B0604020202020204" pitchFamily="34" charset="0"/>
              </a:rPr>
              <a:t> 	is the number of individual sunspots</a:t>
            </a:r>
          </a:p>
          <a:p>
            <a:pPr eaLnBrk="1" hangingPunct="1"/>
            <a:r>
              <a:rPr lang="en-GB" altLang="hu-HU" sz="2800" i="1">
                <a:solidFill>
                  <a:schemeClr val="bg2"/>
                </a:solidFill>
                <a:cs typeface="Arial" panose="020B0604020202020204" pitchFamily="34" charset="0"/>
              </a:rPr>
              <a:t>k</a:t>
            </a:r>
            <a:r>
              <a:rPr lang="en-GB" altLang="hu-HU">
                <a:solidFill>
                  <a:schemeClr val="bg2"/>
                </a:solidFill>
                <a:latin typeface="Arial" panose="020B0604020202020204" pitchFamily="34" charset="0"/>
                <a:cs typeface="Arial" panose="020B0604020202020204" pitchFamily="34" charset="0"/>
              </a:rPr>
              <a:t> 	is a calibration factor for the observer</a:t>
            </a:r>
          </a:p>
        </p:txBody>
      </p:sp>
    </p:spTree>
    <p:extLst>
      <p:ext uri="{BB962C8B-B14F-4D97-AF65-F5344CB8AC3E}">
        <p14:creationId xmlns:p14="http://schemas.microsoft.com/office/powerpoint/2010/main" val="3685981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85800" y="0"/>
            <a:ext cx="7772400" cy="908050"/>
          </a:xfrm>
        </p:spPr>
        <p:txBody>
          <a:bodyPr/>
          <a:lstStyle/>
          <a:p>
            <a:pPr eaLnBrk="1" hangingPunct="1">
              <a:defRPr/>
            </a:pPr>
            <a:r>
              <a:rPr lang="hu-HU" b="1" dirty="0" err="1" smtClean="0">
                <a:solidFill>
                  <a:schemeClr val="bg1"/>
                </a:solidFill>
                <a:effectLst>
                  <a:outerShdw blurRad="38100" dist="38100" dir="2700000" algn="tl">
                    <a:srgbClr val="C0C0C0"/>
                  </a:outerShdw>
                </a:effectLst>
              </a:rPr>
              <a:t>Geomágneses</a:t>
            </a:r>
            <a:r>
              <a:rPr lang="hu-HU" b="1" dirty="0" smtClean="0">
                <a:solidFill>
                  <a:schemeClr val="bg1"/>
                </a:solidFill>
                <a:effectLst>
                  <a:outerShdw blurRad="38100" dist="38100" dir="2700000" algn="tl">
                    <a:srgbClr val="C0C0C0"/>
                  </a:outerShdw>
                </a:effectLst>
              </a:rPr>
              <a:t> aktivitás</a:t>
            </a:r>
            <a:endParaRPr lang="en-US" b="1" dirty="0" smtClean="0">
              <a:solidFill>
                <a:schemeClr val="bg1"/>
              </a:solidFill>
              <a:effectLst>
                <a:outerShdw blurRad="38100" dist="38100" dir="2700000" algn="tl">
                  <a:srgbClr val="C0C0C0"/>
                </a:outerShdw>
              </a:effectLst>
            </a:endParaRPr>
          </a:p>
        </p:txBody>
      </p:sp>
      <p:pic>
        <p:nvPicPr>
          <p:cNvPr id="16387" name="Picture 3" descr="aa_yearly_and_ssn_vs_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549650" y="984250"/>
            <a:ext cx="5475288" cy="4106863"/>
          </a:xfrm>
        </p:spPr>
      </p:pic>
      <p:sp>
        <p:nvSpPr>
          <p:cNvPr id="110596" name="Text Box 4"/>
          <p:cNvSpPr txBox="1">
            <a:spLocks noChangeArrowheads="1"/>
          </p:cNvSpPr>
          <p:nvPr/>
        </p:nvSpPr>
        <p:spPr bwMode="auto">
          <a:xfrm>
            <a:off x="170229" y="3210658"/>
            <a:ext cx="3556000" cy="1190625"/>
          </a:xfrm>
          <a:prstGeom prst="rect">
            <a:avLst/>
          </a:prstGeom>
          <a:noFill/>
          <a:ln w="9525" algn="ctr">
            <a:noFill/>
            <a:miter lim="800000"/>
            <a:headEnd/>
            <a:tailEnd/>
          </a:ln>
          <a:effectLst/>
        </p:spPr>
        <p:txBody>
          <a:bodyPr>
            <a:spAutoFit/>
          </a:bodyPr>
          <a:lstStyle/>
          <a:p>
            <a:pPr>
              <a:defRPr/>
            </a:pPr>
            <a:r>
              <a:rPr lang="hu-HU" dirty="0">
                <a:solidFill>
                  <a:schemeClr val="bg1"/>
                </a:solidFill>
                <a:effectLst>
                  <a:outerShdw blurRad="38100" dist="38100" dir="2700000" algn="tl">
                    <a:srgbClr val="C0C0C0"/>
                  </a:outerShdw>
                </a:effectLst>
                <a:cs typeface="Times New Roman" pitchFamily="18" charset="0"/>
              </a:rPr>
              <a:t>Edward </a:t>
            </a:r>
            <a:r>
              <a:rPr lang="hu-HU" dirty="0" err="1">
                <a:solidFill>
                  <a:schemeClr val="bg1"/>
                </a:solidFill>
                <a:effectLst>
                  <a:outerShdw blurRad="38100" dist="38100" dir="2700000" algn="tl">
                    <a:srgbClr val="C0C0C0"/>
                  </a:outerShdw>
                </a:effectLst>
                <a:cs typeface="Times New Roman" pitchFamily="18" charset="0"/>
              </a:rPr>
              <a:t>Sabine</a:t>
            </a:r>
            <a:r>
              <a:rPr lang="hu-HU" dirty="0">
                <a:solidFill>
                  <a:schemeClr val="bg1"/>
                </a:solidFill>
                <a:effectLst>
                  <a:outerShdw blurRad="38100" dist="38100" dir="2700000" algn="tl">
                    <a:srgbClr val="C0C0C0"/>
                  </a:outerShdw>
                </a:effectLst>
                <a:cs typeface="Times New Roman" pitchFamily="18" charset="0"/>
              </a:rPr>
              <a:t> 1852-ben felismerte, hogy a </a:t>
            </a:r>
            <a:r>
              <a:rPr lang="hu-HU" dirty="0" err="1">
                <a:solidFill>
                  <a:schemeClr val="bg1"/>
                </a:solidFill>
                <a:effectLst>
                  <a:outerShdw blurRad="38100" dist="38100" dir="2700000" algn="tl">
                    <a:srgbClr val="C0C0C0"/>
                  </a:outerShdw>
                </a:effectLst>
                <a:cs typeface="Times New Roman" pitchFamily="18" charset="0"/>
              </a:rPr>
              <a:t>geomágneses</a:t>
            </a:r>
            <a:r>
              <a:rPr lang="hu-HU" dirty="0">
                <a:solidFill>
                  <a:schemeClr val="bg1"/>
                </a:solidFill>
                <a:effectLst>
                  <a:outerShdw blurRad="38100" dist="38100" dir="2700000" algn="tl">
                    <a:srgbClr val="C0C0C0"/>
                  </a:outerShdw>
                </a:effectLst>
                <a:cs typeface="Times New Roman" pitchFamily="18" charset="0"/>
              </a:rPr>
              <a:t> tér erőssége és irányának változásának gyakorisága szintén 10 éves periódust mutat. </a:t>
            </a:r>
            <a:endParaRPr lang="en-US" dirty="0">
              <a:solidFill>
                <a:schemeClr val="bg1"/>
              </a:solidFill>
              <a:effectLst>
                <a:outerShdw blurRad="38100" dist="38100" dir="2700000" algn="tl">
                  <a:srgbClr val="C0C0C0"/>
                </a:outerShdw>
              </a:effectLst>
              <a:cs typeface="Times New Roman" pitchFamily="18" charset="0"/>
            </a:endParaRPr>
          </a:p>
        </p:txBody>
      </p:sp>
      <p:pic>
        <p:nvPicPr>
          <p:cNvPr id="16389" name="Picture 5" descr="sabin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15900" y="899258"/>
            <a:ext cx="1743075" cy="2311400"/>
          </a:xfrm>
          <a:noFill/>
        </p:spPr>
      </p:pic>
      <p:pic>
        <p:nvPicPr>
          <p:cNvPr id="16390" name="Picture 6" descr="MagDec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5900" y="4629150"/>
            <a:ext cx="2411413"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009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3718" name="Text Box 6"/>
          <p:cNvSpPr txBox="1">
            <a:spLocks noChangeArrowheads="1"/>
          </p:cNvSpPr>
          <p:nvPr/>
        </p:nvSpPr>
        <p:spPr bwMode="auto">
          <a:xfrm>
            <a:off x="5786438" y="4824413"/>
            <a:ext cx="2882900" cy="1190625"/>
          </a:xfrm>
          <a:prstGeom prst="rect">
            <a:avLst/>
          </a:prstGeom>
          <a:noFill/>
          <a:ln w="9525" algn="ctr">
            <a:noFill/>
            <a:miter lim="800000"/>
            <a:headEnd/>
            <a:tailEnd/>
          </a:ln>
          <a:effectLst/>
        </p:spPr>
        <p:txBody>
          <a:bodyPr>
            <a:spAutoFit/>
          </a:bodyPr>
          <a:lstStyle/>
          <a:p>
            <a:pPr algn="just">
              <a:defRPr/>
            </a:pPr>
            <a:r>
              <a:rPr lang="hu-HU" dirty="0">
                <a:solidFill>
                  <a:schemeClr val="bg1"/>
                </a:solidFill>
                <a:effectLst>
                  <a:outerShdw blurRad="38100" dist="38100" dir="2700000" algn="tl">
                    <a:srgbClr val="C0C0C0"/>
                  </a:outerShdw>
                </a:effectLst>
                <a:cs typeface="Times New Roman" pitchFamily="18" charset="0"/>
              </a:rPr>
              <a:t>Wolf a napfoltok számát korábbi megfigyelések alapján időben visszafelé 1749-ig rekonstruálta. </a:t>
            </a:r>
            <a:endParaRPr lang="en-US" dirty="0">
              <a:solidFill>
                <a:schemeClr val="bg1"/>
              </a:solidFill>
              <a:effectLst>
                <a:outerShdw blurRad="38100" dist="38100" dir="2700000" algn="tl">
                  <a:srgbClr val="C0C0C0"/>
                </a:outerShdw>
              </a:effectLst>
              <a:cs typeface="Times New Roman" pitchFamily="18" charset="0"/>
            </a:endParaRPr>
          </a:p>
        </p:txBody>
      </p:sp>
      <p:pic>
        <p:nvPicPr>
          <p:cNvPr id="17411" name="Picture 5" descr="Zurich_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304800"/>
            <a:ext cx="48752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268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2820</TotalTime>
  <Words>2860</Words>
  <Application>Microsoft Office PowerPoint</Application>
  <PresentationFormat>Diavetítés a képernyőre (4:3 oldalarány)</PresentationFormat>
  <Paragraphs>360</Paragraphs>
  <Slides>69</Slides>
  <Notes>24</Notes>
  <HiddenSlides>0</HiddenSlides>
  <MMClips>2</MMClips>
  <ScaleCrop>false</ScaleCrop>
  <HeadingPairs>
    <vt:vector size="8" baseType="variant">
      <vt:variant>
        <vt:lpstr>Használt betűtípusok</vt:lpstr>
      </vt:variant>
      <vt:variant>
        <vt:i4>9</vt:i4>
      </vt:variant>
      <vt:variant>
        <vt:lpstr>Téma</vt:lpstr>
      </vt:variant>
      <vt:variant>
        <vt:i4>2</vt:i4>
      </vt:variant>
      <vt:variant>
        <vt:lpstr>Beágyazott OLE kiszolgálók</vt:lpstr>
      </vt:variant>
      <vt:variant>
        <vt:i4>1</vt:i4>
      </vt:variant>
      <vt:variant>
        <vt:lpstr>Diacímek</vt:lpstr>
      </vt:variant>
      <vt:variant>
        <vt:i4>69</vt:i4>
      </vt:variant>
    </vt:vector>
  </HeadingPairs>
  <TitlesOfParts>
    <vt:vector size="81" baseType="lpstr">
      <vt:lpstr>Arial</vt:lpstr>
      <vt:lpstr>Calibri</vt:lpstr>
      <vt:lpstr>Cambria Math</vt:lpstr>
      <vt:lpstr>Comic Sans MS</vt:lpstr>
      <vt:lpstr>Curlz MT</vt:lpstr>
      <vt:lpstr>Freestyle Script</vt:lpstr>
      <vt:lpstr>Segoe Script</vt:lpstr>
      <vt:lpstr>Symbol</vt:lpstr>
      <vt:lpstr>Times New Roman</vt:lpstr>
      <vt:lpstr>Office Theme</vt:lpstr>
      <vt:lpstr>2_Office Theme</vt:lpstr>
      <vt:lpstr>Equation</vt:lpstr>
      <vt:lpstr>PowerPoint-bemutató</vt:lpstr>
      <vt:lpstr>PowerPoint-bemutató</vt:lpstr>
      <vt:lpstr>PowerPoint-bemutató</vt:lpstr>
      <vt:lpstr>Napfoltok felfedezése</vt:lpstr>
      <vt:lpstr>Napfoltok</vt:lpstr>
      <vt:lpstr>Napfoltciklus</vt:lpstr>
      <vt:lpstr>Wolf féle napfoltszám</vt:lpstr>
      <vt:lpstr>Geomágneses aktivitás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Véletlen egybeesés?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 napfoltok mágneses tere</vt:lpstr>
      <vt:lpstr>A napfoltok szerkezete</vt:lpstr>
      <vt:lpstr>Mágneses polaritás</vt:lpstr>
      <vt:lpstr>PowerPoint-bemutató</vt:lpstr>
      <vt:lpstr>Babcock dinamó elmélete (1961)</vt:lpstr>
      <vt:lpstr>PowerPoint-bemutató</vt:lpstr>
      <vt:lpstr>A mágneses tér eredete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Kozmikus sugárzás</vt:lpstr>
      <vt:lpstr>Töltött részecskék a Helioszférában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Modulation of galactic cosmic rays</vt:lpstr>
      <vt:lpstr>PowerPoint-bemutató</vt:lpstr>
      <vt:lpstr>PowerPoint-bemutató</vt:lpstr>
      <vt:lpstr>Terminal shock</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dc:creator>
  <cp:lastModifiedBy>geza</cp:lastModifiedBy>
  <cp:revision>200</cp:revision>
  <cp:lastPrinted>2016-03-14T16:40:16Z</cp:lastPrinted>
  <dcterms:created xsi:type="dcterms:W3CDTF">2016-03-10T09:30:37Z</dcterms:created>
  <dcterms:modified xsi:type="dcterms:W3CDTF">2025-11-27T19:41:18Z</dcterms:modified>
</cp:coreProperties>
</file>