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1" r:id="rId2"/>
    <p:sldId id="348" r:id="rId3"/>
    <p:sldId id="397" r:id="rId4"/>
    <p:sldId id="398" r:id="rId5"/>
    <p:sldId id="399" r:id="rId6"/>
    <p:sldId id="401" r:id="rId7"/>
    <p:sldId id="406" r:id="rId8"/>
    <p:sldId id="402" r:id="rId9"/>
    <p:sldId id="403" r:id="rId10"/>
    <p:sldId id="408" r:id="rId11"/>
    <p:sldId id="409" r:id="rId12"/>
    <p:sldId id="413" r:id="rId13"/>
    <p:sldId id="410" r:id="rId14"/>
    <p:sldId id="414" r:id="rId15"/>
    <p:sldId id="411" r:id="rId16"/>
    <p:sldId id="412" r:id="rId17"/>
    <p:sldId id="404" r:id="rId18"/>
    <p:sldId id="405" r:id="rId19"/>
    <p:sldId id="415" r:id="rId20"/>
    <p:sldId id="407" r:id="rId21"/>
    <p:sldId id="416" r:id="rId22"/>
    <p:sldId id="419" r:id="rId23"/>
    <p:sldId id="417" r:id="rId24"/>
    <p:sldId id="418" r:id="rId25"/>
    <p:sldId id="420" r:id="rId26"/>
    <p:sldId id="421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0" d="100"/>
          <a:sy n="60" d="100"/>
        </p:scale>
        <p:origin x="2146" y="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2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24FF-6461-4D8D-8684-7A7620D6C83D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2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C8D1-9C44-41E0-85F1-D069E476A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3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C4CF-682B-4922-B719-3506631A5ED8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1F57-6EEE-4CA7-8146-699FDCF59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A2EFA-C46A-42DD-989A-915B526AF5F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33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BF39-6640-4794-B944-7CCDA0DEF8F0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A3B2-5740-4A8B-881F-EE93BD4F7065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7F00-14B7-457F-AAFE-C77F8188D98E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16A8-AD4B-479B-8D9E-026E1B190E83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FD9E-A251-4756-8C50-33F5826ED5B4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1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6888-5D07-4741-9287-9230482ACB40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1173-8D68-46FC-9CA4-3A6F37450932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E188-247F-43F0-B980-3DC3DF2E31AF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52D5-3C60-4212-919E-F9ADE129CF95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4020-8772-4A73-829C-3C2A38AF5829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F850-E451-4ECA-BA28-67B079E8F81E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Naprendszer fizikája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D77B-1F5C-4B20-8315-F985B16CCEB2}" type="datetime1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Naprendszer fizikája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6339-03CE-43D4-AB7C-E4FC746143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292" y="836712"/>
            <a:ext cx="7772400" cy="1752600"/>
          </a:xfrm>
        </p:spPr>
        <p:txBody>
          <a:bodyPr/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Plazmafizikai alapok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8" name="Alcím 7"/>
          <p:cNvSpPr>
            <a:spLocks noGrp="1"/>
          </p:cNvSpPr>
          <p:nvPr>
            <p:ph type="subTitle" idx="1"/>
          </p:nvPr>
        </p:nvSpPr>
        <p:spPr>
          <a:xfrm>
            <a:off x="1371600" y="3857223"/>
            <a:ext cx="6400800" cy="1752600"/>
          </a:xfrm>
        </p:spPr>
        <p:txBody>
          <a:bodyPr/>
          <a:lstStyle/>
          <a:p>
            <a:r>
              <a:rPr lang="hu-HU" dirty="0"/>
              <a:t>Madár Ákos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5467E32-098B-45E9-A5D7-4849CEB3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4" y="4794113"/>
            <a:ext cx="2304256" cy="8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23BCBBFB-1089-434F-9941-832826B3D9E9}"/>
              </a:ext>
            </a:extLst>
          </p:cNvPr>
          <p:cNvSpPr txBox="1"/>
          <p:nvPr/>
        </p:nvSpPr>
        <p:spPr>
          <a:xfrm>
            <a:off x="1028954" y="2739167"/>
            <a:ext cx="708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 Naprendszer fizikája</a:t>
            </a:r>
          </a:p>
        </p:txBody>
      </p:sp>
    </p:spTree>
    <p:extLst>
      <p:ext uri="{BB962C8B-B14F-4D97-AF65-F5344CB8AC3E}">
        <p14:creationId xmlns:p14="http://schemas.microsoft.com/office/powerpoint/2010/main" val="62511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Töltött részecskék mozgása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8FF1426C-13D8-4A6A-828A-24282DC848C5}"/>
                  </a:ext>
                </a:extLst>
              </p:cNvPr>
              <p:cNvSpPr txBox="1"/>
              <p:nvPr/>
            </p:nvSpPr>
            <p:spPr>
              <a:xfrm>
                <a:off x="2286000" y="2420888"/>
                <a:ext cx="4572000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f>
                        <m:fPr>
                          <m:ctrlPr>
                            <a:rPr lang="hu-H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hu-HU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ctrlPr>
                            <a:rPr lang="hu-H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u-H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hu-HU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hu-HU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hu-HU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hu-HU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hu-HU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hu-HU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8FF1426C-13D8-4A6A-828A-24282DC84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420888"/>
                <a:ext cx="457200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>
            <a:extLst>
              <a:ext uri="{FF2B5EF4-FFF2-40B4-BE49-F238E27FC236}">
                <a16:creationId xmlns:a16="http://schemas.microsoft.com/office/drawing/2014/main" id="{BFB57F37-F8C5-43D3-BA30-1F402002F533}"/>
              </a:ext>
            </a:extLst>
          </p:cNvPr>
          <p:cNvSpPr txBox="1"/>
          <p:nvPr/>
        </p:nvSpPr>
        <p:spPr>
          <a:xfrm>
            <a:off x="539552" y="1684691"/>
            <a:ext cx="6318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800" dirty="0"/>
              <a:t>Nézzük meg, mi történik egy töltött részecskével mágneses, elektromos, és gravitációs térben!</a:t>
            </a:r>
          </a:p>
        </p:txBody>
      </p:sp>
    </p:spTree>
    <p:extLst>
      <p:ext uri="{BB962C8B-B14F-4D97-AF65-F5344CB8AC3E}">
        <p14:creationId xmlns:p14="http://schemas.microsoft.com/office/powerpoint/2010/main" val="348596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Töltött részecskék mozgása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566033-E2EC-4E76-AE3C-9169A906F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796" y="1484784"/>
            <a:ext cx="2801588" cy="47627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5986704-FA44-470F-8A10-7871BDC29A91}"/>
              </a:ext>
            </a:extLst>
          </p:cNvPr>
          <p:cNvSpPr txBox="1"/>
          <p:nvPr/>
        </p:nvSpPr>
        <p:spPr>
          <a:xfrm>
            <a:off x="251520" y="2232527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ea typeface="Calibri" panose="020F0502020204030204" pitchFamily="34" charset="0"/>
              </a:rPr>
              <a:t>Mágneses erőtér: ciklotronmozgás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ea typeface="Calibri" panose="020F0502020204030204" pitchFamily="34" charset="0"/>
              </a:rPr>
              <a:t>Többféle erőtér egyidejűleg: </a:t>
            </a:r>
            <a:r>
              <a:rPr lang="hu-HU" sz="1800" dirty="0" err="1">
                <a:effectLst/>
                <a:ea typeface="Calibri" panose="020F0502020204030204" pitchFamily="34" charset="0"/>
              </a:rPr>
              <a:t>driftmozgás</a:t>
            </a:r>
            <a:r>
              <a:rPr lang="hu-HU" sz="1800" dirty="0">
                <a:effectLst/>
                <a:ea typeface="Calibri" panose="020F0502020204030204" pitchFamily="34" charset="0"/>
              </a:rPr>
              <a:t> </a:t>
            </a:r>
            <a:br>
              <a:rPr lang="hu-HU" sz="1800" dirty="0">
                <a:effectLst/>
                <a:ea typeface="Calibri" panose="020F0502020204030204" pitchFamily="34" charset="0"/>
              </a:rPr>
            </a:br>
            <a:r>
              <a:rPr lang="hu-HU" sz="1800" dirty="0">
                <a:effectLst/>
                <a:ea typeface="Calibri" panose="020F0502020204030204" pitchFamily="34" charset="0"/>
              </a:rPr>
              <a:t>	ciklotronmozgás, amelynek vezető-centruma egyenletes sebességgel mozog.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E x B </a:t>
            </a:r>
            <a:r>
              <a:rPr lang="hu-HU" dirty="0" err="1"/>
              <a:t>drift</a:t>
            </a: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Mechanikai </a:t>
            </a:r>
            <a:r>
              <a:rPr lang="hu-HU" dirty="0" err="1"/>
              <a:t>drift</a:t>
            </a: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Gradiens </a:t>
            </a:r>
            <a:r>
              <a:rPr lang="hu-HU" dirty="0" err="1"/>
              <a:t>drift</a:t>
            </a:r>
            <a:endParaRPr lang="hu-HU" dirty="0"/>
          </a:p>
        </p:txBody>
      </p:sp>
      <p:sp>
        <p:nvSpPr>
          <p:cNvPr id="11" name="Jobbra nyíl 9">
            <a:extLst>
              <a:ext uri="{FF2B5EF4-FFF2-40B4-BE49-F238E27FC236}">
                <a16:creationId xmlns:a16="http://schemas.microsoft.com/office/drawing/2014/main" id="{9407A586-6E0C-4852-9CBA-F1BA111EE9D0}"/>
              </a:ext>
            </a:extLst>
          </p:cNvPr>
          <p:cNvSpPr/>
          <p:nvPr/>
        </p:nvSpPr>
        <p:spPr>
          <a:xfrm>
            <a:off x="467544" y="2841372"/>
            <a:ext cx="648072" cy="23773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79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Töltött részecskék mozgása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A4ED94F-CBE9-4EBA-A2B8-AD88E559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66021"/>
            <a:ext cx="4950824" cy="280831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C0AEEB1-689E-4C9A-8160-331C970AD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930" y="2747414"/>
            <a:ext cx="3766683" cy="224552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2ECD25F-1C80-4182-B084-58056D57512A}"/>
              </a:ext>
            </a:extLst>
          </p:cNvPr>
          <p:cNvSpPr txBox="1"/>
          <p:nvPr/>
        </p:nvSpPr>
        <p:spPr>
          <a:xfrm>
            <a:off x="251520" y="161735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Gyűrűáram:</a:t>
            </a:r>
          </a:p>
        </p:txBody>
      </p:sp>
    </p:spTree>
    <p:extLst>
      <p:ext uri="{BB962C8B-B14F-4D97-AF65-F5344CB8AC3E}">
        <p14:creationId xmlns:p14="http://schemas.microsoft.com/office/powerpoint/2010/main" val="319120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Töltött részecskék mozgása:</a:t>
            </a:r>
            <a:br>
              <a:rPr lang="hu-H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6451FC8-E9FF-42E7-9255-A10FF1B75D42}"/>
                  </a:ext>
                </a:extLst>
              </p:cNvPr>
              <p:cNvSpPr txBox="1"/>
              <p:nvPr/>
            </p:nvSpPr>
            <p:spPr>
              <a:xfrm>
                <a:off x="2286000" y="3646831"/>
                <a:ext cx="4572000" cy="790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hu-HU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6451FC8-E9FF-42E7-9255-A10FF1B75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46831"/>
                <a:ext cx="4572000" cy="790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2BFB3B4-2B98-4111-B4CC-8C7F1DE7BD1A}"/>
                  </a:ext>
                </a:extLst>
              </p:cNvPr>
              <p:cNvSpPr txBox="1"/>
              <p:nvPr/>
            </p:nvSpPr>
            <p:spPr>
              <a:xfrm>
                <a:off x="303991" y="1674674"/>
                <a:ext cx="853601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hu-H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Minden olyan konzervatív dinamikai rendszer, melyben periodikus mozgás van, valamely paraméterében történő lassú (a periódushoz képest) változásra mutat egy közelítőleg megmaradó fizikai mennyiséget </a:t>
                </a:r>
                <a:r>
                  <a:rPr lang="hu-H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→ </a:t>
                </a:r>
                <a:r>
                  <a:rPr lang="hu-H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Adiabatikus invariánsok</a:t>
                </a:r>
              </a:p>
              <a:p>
                <a:pPr marL="0" indent="0" algn="just">
                  <a:buNone/>
                </a:pPr>
                <a:endParaRPr lang="hu-H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1800" dirty="0">
                    <a:effectLst/>
                    <a:ea typeface="Calibri" panose="020F0502020204030204" pitchFamily="34" charset="0"/>
                  </a:rPr>
                  <a:t>Az első adiabatikus invariáns a mágneses nyomatékra vonatkozik. Eszerint a mágneses térben ciklotronmozgást végző részecske állandó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hu-HU" sz="1800" dirty="0">
                    <a:effectLst/>
                    <a:ea typeface="Calibri" panose="020F0502020204030204" pitchFamily="34" charset="0"/>
                  </a:rPr>
                  <a:t> mágneses nyomatékkal rendelkezik:</a:t>
                </a:r>
              </a:p>
            </p:txBody>
          </p:sp>
        </mc:Choice>
        <mc:Fallback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2BFB3B4-2B98-4111-B4CC-8C7F1DE7B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91" y="1674674"/>
                <a:ext cx="8536017" cy="1754326"/>
              </a:xfrm>
              <a:prstGeom prst="rect">
                <a:avLst/>
              </a:prstGeom>
              <a:blipFill>
                <a:blip r:embed="rId4"/>
                <a:stretch>
                  <a:fillRect l="-643" t="-2083" r="-571" b="-45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F88D0F8-15FD-4983-9C6F-3B41682FEB55}"/>
                  </a:ext>
                </a:extLst>
              </p:cNvPr>
              <p:cNvSpPr txBox="1"/>
              <p:nvPr/>
            </p:nvSpPr>
            <p:spPr>
              <a:xfrm>
                <a:off x="1981200" y="4654943"/>
                <a:ext cx="4572000" cy="69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1⊥</m:t>
                              </m:r>
                            </m:sub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2⊥</m:t>
                              </m:r>
                            </m:sub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7F88D0F8-15FD-4983-9C6F-3B41682FE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54943"/>
                <a:ext cx="4572000" cy="697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Kép 13">
            <a:extLst>
              <a:ext uri="{FF2B5EF4-FFF2-40B4-BE49-F238E27FC236}">
                <a16:creationId xmlns:a16="http://schemas.microsoft.com/office/drawing/2014/main" id="{C45BF240-46AB-40D0-B231-9A708C48F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9" y="4041971"/>
            <a:ext cx="2208614" cy="20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Töltött részecskék mozgása:</a:t>
            </a:r>
            <a:br>
              <a:rPr lang="hu-H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adiabatikus invariánsok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C55FE2E-462B-4D54-8587-497F4F011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62" y="2913016"/>
            <a:ext cx="5350852" cy="282024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1633BE1-19EC-4505-8F5B-DF6D3FC38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90" y="2276872"/>
            <a:ext cx="3162191" cy="29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Plmazmaleírások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6626866-08B0-411E-B62C-DA4410953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03"/>
          <a:stretch/>
        </p:blipFill>
        <p:spPr>
          <a:xfrm>
            <a:off x="1151620" y="1385565"/>
            <a:ext cx="6840760" cy="499807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35AEF2E9-4345-49AE-89BF-A1F691A36DFB}"/>
              </a:ext>
            </a:extLst>
          </p:cNvPr>
          <p:cNvSpPr/>
          <p:nvPr/>
        </p:nvSpPr>
        <p:spPr>
          <a:xfrm>
            <a:off x="6804248" y="1340768"/>
            <a:ext cx="1368152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DF3B4C6-E2DD-40BE-A508-10F6135C80D7}"/>
              </a:ext>
            </a:extLst>
          </p:cNvPr>
          <p:cNvSpPr/>
          <p:nvPr/>
        </p:nvSpPr>
        <p:spPr>
          <a:xfrm>
            <a:off x="3859320" y="6237312"/>
            <a:ext cx="1368152" cy="119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18E4973A-6E01-4BC3-AE72-C45CA1B44B5A}"/>
              </a:ext>
            </a:extLst>
          </p:cNvPr>
          <p:cNvSpPr/>
          <p:nvPr/>
        </p:nvSpPr>
        <p:spPr>
          <a:xfrm>
            <a:off x="7020392" y="6187435"/>
            <a:ext cx="1152008" cy="25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37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Kinetikus leírás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BC94A5C-A1A4-40A5-BCE4-407B8F364C38}"/>
                  </a:ext>
                </a:extLst>
              </p:cNvPr>
              <p:cNvSpPr txBox="1"/>
              <p:nvPr/>
            </p:nvSpPr>
            <p:spPr>
              <a:xfrm>
                <a:off x="251520" y="1997839"/>
                <a:ext cx="792088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hu-HU" sz="1800" dirty="0"/>
                  <a:t>Statisztikus modell, a sokaság tulajdonságait veszi figyelembe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hu-HU" sz="1800" dirty="0"/>
                  <a:t>Eloszlásfüggvények viselkedését vizsgálja</a:t>
                </a:r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 algn="just">
                  <a:buNone/>
                </a:pPr>
                <a:r>
                  <a:rPr lang="hu-HU" sz="1800" dirty="0">
                    <a:ea typeface="Calibri" panose="020F0502020204030204" pitchFamily="34" charset="0"/>
                  </a:rPr>
                  <a:t>E</a:t>
                </a:r>
                <a:r>
                  <a:rPr lang="hu-HU" sz="1800" dirty="0">
                    <a:effectLst/>
                    <a:ea typeface="Calibri" panose="020F0502020204030204" pitchFamily="34" charset="0"/>
                  </a:rPr>
                  <a:t>loszlásfüggvény: egy olyan 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1800" dirty="0">
                    <a:effectLst/>
                    <a:ea typeface="Times New Roman" panose="02020603050405020304" pitchFamily="18" charset="0"/>
                  </a:rPr>
                  <a:t> függvény, mely megadja az arra vonatkozó valószínűséget, hogy a részecske adott </a:t>
                </a:r>
                <a:r>
                  <a:rPr lang="hu-HU" sz="18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u-HU" sz="1800" dirty="0">
                    <a:effectLst/>
                    <a:ea typeface="Calibri" panose="020F0502020204030204" pitchFamily="34" charset="0"/>
                  </a:rPr>
                  <a:t> időpillanatban </a:t>
                </a:r>
                <a:r>
                  <a:rPr lang="hu-HU" sz="1800" i="1" dirty="0">
                    <a:effectLst/>
                    <a:ea typeface="Calibri" panose="020F0502020204030204" pitchFamily="34" charset="0"/>
                  </a:rPr>
                  <a:t>r</a:t>
                </a:r>
                <a:r>
                  <a:rPr lang="hu-HU" sz="1800" dirty="0">
                    <a:effectLst/>
                    <a:ea typeface="Calibri" panose="020F0502020204030204" pitchFamily="34" charset="0"/>
                  </a:rPr>
                  <a:t> helyen található, és </a:t>
                </a:r>
                <a:r>
                  <a:rPr lang="hu-HU" sz="1800" i="1" dirty="0">
                    <a:effectLst/>
                    <a:ea typeface="Calibri" panose="020F0502020204030204" pitchFamily="34" charset="0"/>
                  </a:rPr>
                  <a:t>v</a:t>
                </a:r>
                <a:r>
                  <a:rPr lang="hu-HU" sz="1800" dirty="0">
                    <a:effectLst/>
                    <a:ea typeface="Calibri" panose="020F0502020204030204" pitchFamily="34" charset="0"/>
                  </a:rPr>
                  <a:t> sebességgel mozog (vagyis a fázistér (</a:t>
                </a:r>
                <a:r>
                  <a:rPr lang="hu-HU" sz="1800" i="1" dirty="0" err="1">
                    <a:effectLst/>
                    <a:ea typeface="Calibri" panose="020F0502020204030204" pitchFamily="34" charset="0"/>
                  </a:rPr>
                  <a:t>r</a:t>
                </a:r>
                <a:r>
                  <a:rPr lang="hu-HU" sz="1800" dirty="0" err="1">
                    <a:effectLst/>
                    <a:ea typeface="Calibri" panose="020F0502020204030204" pitchFamily="34" charset="0"/>
                  </a:rPr>
                  <a:t>,</a:t>
                </a:r>
                <a:r>
                  <a:rPr lang="hu-HU" sz="1800" i="1" dirty="0" err="1">
                    <a:effectLst/>
                    <a:ea typeface="Calibri" panose="020F0502020204030204" pitchFamily="34" charset="0"/>
                  </a:rPr>
                  <a:t>v</a:t>
                </a:r>
                <a:r>
                  <a:rPr lang="hu-HU" sz="1800" dirty="0">
                    <a:effectLst/>
                    <a:ea typeface="Calibri" panose="020F0502020204030204" pitchFamily="34" charset="0"/>
                  </a:rPr>
                  <a:t>) pontjában van)</a:t>
                </a:r>
              </a:p>
            </p:txBody>
          </p:sp>
        </mc:Choice>
        <mc:Fallback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BC94A5C-A1A4-40A5-BCE4-407B8F364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97839"/>
                <a:ext cx="7920880" cy="1754326"/>
              </a:xfrm>
              <a:prstGeom prst="rect">
                <a:avLst/>
              </a:prstGeom>
              <a:blipFill>
                <a:blip r:embed="rId3"/>
                <a:stretch>
                  <a:fillRect l="-615" t="-2083" r="-615" b="-45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31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Kinetikus leírás:</a:t>
            </a:r>
            <a:br>
              <a:rPr lang="hu-H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sebességeloszlások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86861E1-4127-434D-B46A-C4A8FE15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12" y="1844824"/>
            <a:ext cx="7583576" cy="2437578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6C495776-79FA-4572-984F-34947B9FF006}"/>
              </a:ext>
            </a:extLst>
          </p:cNvPr>
          <p:cNvSpPr txBox="1"/>
          <p:nvPr/>
        </p:nvSpPr>
        <p:spPr>
          <a:xfrm>
            <a:off x="2334638" y="4860398"/>
            <a:ext cx="4474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err="1"/>
              <a:t>Bi-maxwell</a:t>
            </a:r>
            <a:r>
              <a:rPr lang="hu-HU" dirty="0"/>
              <a:t> (palacsinta, szivar)</a:t>
            </a:r>
          </a:p>
          <a:p>
            <a:pPr marL="342900" indent="-342900">
              <a:buAutoNum type="arabicPeriod"/>
            </a:pPr>
            <a:r>
              <a:rPr lang="hu-HU" dirty="0" err="1"/>
              <a:t>Driftelő</a:t>
            </a:r>
            <a:r>
              <a:rPr lang="hu-HU" dirty="0"/>
              <a:t> Maxwell</a:t>
            </a:r>
          </a:p>
          <a:p>
            <a:pPr marL="342900" indent="-342900">
              <a:buAutoNum type="arabicPeriod"/>
            </a:pPr>
            <a:r>
              <a:rPr lang="hu-HU" dirty="0"/>
              <a:t>Veszteségi-kúp eloszlás</a:t>
            </a:r>
          </a:p>
        </p:txBody>
      </p:sp>
    </p:spTree>
    <p:extLst>
      <p:ext uri="{BB962C8B-B14F-4D97-AF65-F5344CB8AC3E}">
        <p14:creationId xmlns:p14="http://schemas.microsoft.com/office/powerpoint/2010/main" val="44250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Kinetikus leírás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109CAAA-641E-47EB-B31D-A1C69D355A9C}"/>
                  </a:ext>
                </a:extLst>
              </p:cNvPr>
              <p:cNvSpPr txBox="1"/>
              <p:nvPr/>
            </p:nvSpPr>
            <p:spPr>
              <a:xfrm>
                <a:off x="2123728" y="2671549"/>
                <a:ext cx="4572000" cy="757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𝑐𝑜𝑙𝑙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109CAAA-641E-47EB-B31D-A1C69D35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71549"/>
                <a:ext cx="4572000" cy="757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32A3027A-AF15-4D7F-AD05-690868DD7A86}"/>
              </a:ext>
            </a:extLst>
          </p:cNvPr>
          <p:cNvSpPr txBox="1"/>
          <p:nvPr/>
        </p:nvSpPr>
        <p:spPr>
          <a:xfrm>
            <a:off x="428596" y="1617357"/>
            <a:ext cx="5760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Eloszlásfüggvény fejlődését a Boltzmann-</a:t>
            </a:r>
            <a:r>
              <a:rPr lang="hu-HU" sz="2000" dirty="0" err="1"/>
              <a:t>Vlasov</a:t>
            </a:r>
            <a:r>
              <a:rPr lang="hu-HU" sz="2000" dirty="0"/>
              <a:t> egyenlet írja le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BB76BBE-7BC8-4BD4-A3F4-58A11E39822F}"/>
              </a:ext>
            </a:extLst>
          </p:cNvPr>
          <p:cNvSpPr txBox="1"/>
          <p:nvPr/>
        </p:nvSpPr>
        <p:spPr>
          <a:xfrm>
            <a:off x="428596" y="357301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Ahol a jobb oldal az ütközési tag</a:t>
            </a:r>
          </a:p>
          <a:p>
            <a:r>
              <a:rPr lang="hu-HU" dirty="0"/>
              <a:t>BVE megoldásával számtalan jelenség leírható:</a:t>
            </a:r>
          </a:p>
          <a:p>
            <a:r>
              <a:rPr lang="hu-HU" sz="1800" dirty="0"/>
              <a:t>Plazmafrekvencia </a:t>
            </a:r>
          </a:p>
          <a:p>
            <a:r>
              <a:rPr lang="hu-HU" sz="1800" dirty="0"/>
              <a:t>Hullámterjedés </a:t>
            </a:r>
          </a:p>
          <a:p>
            <a:r>
              <a:rPr lang="hu-HU" sz="1800" dirty="0" err="1"/>
              <a:t>Landau</a:t>
            </a:r>
            <a:r>
              <a:rPr lang="hu-HU" sz="1800" dirty="0"/>
              <a:t>-csillapodás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730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Kinetikus leírás:</a:t>
            </a:r>
            <a:br>
              <a:rPr lang="hu-H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az eloszlásfüggvény momentumai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57EDF71-AE63-4349-AD35-3BBB7D5F72E8}"/>
                  </a:ext>
                </a:extLst>
              </p:cNvPr>
              <p:cNvSpPr txBox="1"/>
              <p:nvPr/>
            </p:nvSpPr>
            <p:spPr>
              <a:xfrm>
                <a:off x="1195024" y="1953595"/>
                <a:ext cx="6696744" cy="2203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hu-HU" sz="1800" dirty="0">
                    <a:effectLst/>
                    <a:ea typeface="Calibri" panose="020F0502020204030204" pitchFamily="34" charset="0"/>
                  </a:rPr>
                  <a:t>Legyen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hu-HU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u-HU" sz="1800" dirty="0">
                    <a:effectLst/>
                    <a:ea typeface="Times New Roman" panose="02020603050405020304" pitchFamily="18" charset="0"/>
                  </a:rPr>
                  <a:t> egy a plazmát jellemző fizikai átlagmennyiség! Szorozzuk be vele a Boltzmann-</a:t>
                </a:r>
                <a:r>
                  <a:rPr lang="hu-HU" sz="1800" dirty="0" err="1">
                    <a:effectLst/>
                    <a:ea typeface="Times New Roman" panose="02020603050405020304" pitchFamily="18" charset="0"/>
                  </a:rPr>
                  <a:t>Vlaszov</a:t>
                </a:r>
                <a:r>
                  <a:rPr lang="hu-HU" sz="1800" dirty="0">
                    <a:effectLst/>
                    <a:ea typeface="Times New Roman" panose="02020603050405020304" pitchFamily="18" charset="0"/>
                  </a:rPr>
                  <a:t> egyenlet mindkét oldalát!</a:t>
                </a:r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  <m:sSup>
                        <m:sSup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𝑐𝑜𝑙𝑙</m:t>
                          </m:r>
                        </m:sub>
                      </m:sSub>
                      <m:sSup>
                        <m:sSup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u-HU" sz="1800" dirty="0"/>
              </a:p>
              <a:p>
                <a:pPr marL="0" indent="0">
                  <a:buNone/>
                </a:pPr>
                <a:endParaRPr lang="hu-HU" sz="1800" dirty="0"/>
              </a:p>
              <a:p>
                <a:pPr marL="0" indent="0" algn="just">
                  <a:buNone/>
                </a:pPr>
                <a:r>
                  <a:rPr lang="hu-HU" sz="1800" dirty="0"/>
                  <a:t>Ez az egyenlet leírja a </a:t>
                </a:r>
                <a:r>
                  <a:rPr lang="hu-HU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hu-HU" sz="1800" dirty="0"/>
                  <a:t> mennyiség átlagértékének változását </a:t>
                </a:r>
                <a:endParaRPr lang="hu-HU" dirty="0"/>
              </a:p>
            </p:txBody>
          </p:sp>
        </mc:Choice>
        <mc:Fallback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57EDF71-AE63-4349-AD35-3BBB7D5F7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24" y="1953595"/>
                <a:ext cx="6696744" cy="2203873"/>
              </a:xfrm>
              <a:prstGeom prst="rect">
                <a:avLst/>
              </a:prstGeom>
              <a:blipFill>
                <a:blip r:embed="rId3"/>
                <a:stretch>
                  <a:fillRect l="-728" t="-1381" r="-728" b="-33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1F0EF0F-99A0-4FD7-B80D-CCBD20C09201}"/>
                  </a:ext>
                </a:extLst>
              </p:cNvPr>
              <p:cNvSpPr txBox="1"/>
              <p:nvPr/>
            </p:nvSpPr>
            <p:spPr>
              <a:xfrm>
                <a:off x="1195024" y="4221088"/>
                <a:ext cx="6473320" cy="1450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hu-HU" sz="1800" dirty="0"/>
                  <a:t>Legyen mondjuk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1800" dirty="0"/>
                  <a:t>!</a:t>
                </a:r>
              </a:p>
              <a:p>
                <a:pPr marL="0" indent="0" algn="just">
                  <a:buNone/>
                </a:pPr>
                <a:r>
                  <a:rPr lang="hu-HU" sz="1800" dirty="0"/>
                  <a:t>Ekkor az egyenlet leegyszerűsödik:</a:t>
                </a:r>
              </a:p>
              <a:p>
                <a:pPr marL="0" indent="0" algn="just">
                  <a:buNone/>
                </a:pPr>
                <a:endParaRPr lang="hu-HU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acc>
                            <m:accPr>
                              <m:chr m:val="̅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hu-HU" sz="1800" dirty="0"/>
              </a:p>
            </p:txBody>
          </p:sp>
        </mc:Choice>
        <mc:Fallback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1F0EF0F-99A0-4FD7-B80D-CCBD20C0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024" y="4221088"/>
                <a:ext cx="6473320" cy="1450012"/>
              </a:xfrm>
              <a:prstGeom prst="rect">
                <a:avLst/>
              </a:prstGeom>
              <a:blipFill>
                <a:blip r:embed="rId4"/>
                <a:stretch>
                  <a:fillRect l="-753" t="-21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05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rtalom helye 16">
            <a:extLst>
              <a:ext uri="{FF2B5EF4-FFF2-40B4-BE49-F238E27FC236}">
                <a16:creationId xmlns:a16="http://schemas.microsoft.com/office/drawing/2014/main" id="{83F0D895-794A-4DEF-A75F-9CEF71DA9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9" b="6945"/>
          <a:stretch/>
        </p:blipFill>
        <p:spPr>
          <a:xfrm>
            <a:off x="631240" y="1484784"/>
            <a:ext cx="7824311" cy="446449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Magnetohidrodinamika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D0D64EB-748A-41DB-9180-B236B6129432}"/>
              </a:ext>
            </a:extLst>
          </p:cNvPr>
          <p:cNvSpPr txBox="1"/>
          <p:nvPr/>
        </p:nvSpPr>
        <p:spPr>
          <a:xfrm>
            <a:off x="323528" y="1617357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plazmát elektromosan vezető folyadéknak tekinti, amelynek mozgása elektromos és mágneses teret kelt.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Hannes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Alfvén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fizikai Nobel-díjat kapott az elmélet kidolgozásáért 1970-ben.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Alapötlet: a mágneses mező egy mozgó vezető folyadékban feszültséget indukál, ami polarizálja a folyadékot, és így megváltoztatja a mágneses mezőt is. Emiatt a plazma nem írható le csak folyadékként, figyelembe kell venni az elektromágneses hatásokat is.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1876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Magnetohidrodinamika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D0D64EB-748A-41DB-9180-B236B6129432}"/>
              </a:ext>
            </a:extLst>
          </p:cNvPr>
          <p:cNvSpPr txBox="1"/>
          <p:nvPr/>
        </p:nvSpPr>
        <p:spPr>
          <a:xfrm>
            <a:off x="323528" y="1617357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plazmát elektromosan vezető folyadéknak tekinti, amelynek mozgása elektromos és mágneses teret kelt.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Hannes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Alfvén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fizikai Nobel-díjat kapott az elmélet kidolgozásáért 1970-ben.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Alapötlet: a mágneses mező egy mozgó vezető folyadékban feszültséget indukál, ami polarizálja a folyadékot, és így megváltoztatja a mágneses mezőt is. Emiatt a plazma nem írható le csak folyadékként, figyelembe kell venni az elektromágneses hatásokat is.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4538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Magnetohidrodinamika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Tartalom helye 32">
            <a:extLst>
              <a:ext uri="{FF2B5EF4-FFF2-40B4-BE49-F238E27FC236}">
                <a16:creationId xmlns:a16="http://schemas.microsoft.com/office/drawing/2014/main" id="{FF4349D3-6556-4BBF-866C-A0CB305B0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7069" y="2153315"/>
            <a:ext cx="3811969" cy="1905985"/>
          </a:xfr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231A2271-8FA5-47A1-965A-26FB68A0484F}"/>
              </a:ext>
            </a:extLst>
          </p:cNvPr>
          <p:cNvSpPr txBox="1"/>
          <p:nvPr/>
        </p:nvSpPr>
        <p:spPr>
          <a:xfrm>
            <a:off x="1662745" y="221561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Kont. egy: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6A96F7C-E277-48D9-8D4D-3EB2EB6CDB32}"/>
              </a:ext>
            </a:extLst>
          </p:cNvPr>
          <p:cNvSpPr txBox="1"/>
          <p:nvPr/>
        </p:nvSpPr>
        <p:spPr>
          <a:xfrm>
            <a:off x="1698464" y="2858093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Impulzus: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E2A0D15-4E64-43D0-B8C0-CDD111CED688}"/>
              </a:ext>
            </a:extLst>
          </p:cNvPr>
          <p:cNvSpPr txBox="1"/>
          <p:nvPr/>
        </p:nvSpPr>
        <p:spPr>
          <a:xfrm>
            <a:off x="1698464" y="3545075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Energia: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F2952E56-3CC1-4081-80BD-F2D4A01C00F2}"/>
              </a:ext>
            </a:extLst>
          </p:cNvPr>
          <p:cNvSpPr txBox="1"/>
          <p:nvPr/>
        </p:nvSpPr>
        <p:spPr>
          <a:xfrm>
            <a:off x="1662745" y="4237889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Indukció: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E0F34DA2-7B95-42EB-90F8-2A6D1C42F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69" y="4167258"/>
            <a:ext cx="4021037" cy="600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D7C38254-A2B7-423C-B5BB-E7A90C458EC7}"/>
                  </a:ext>
                </a:extLst>
              </p:cNvPr>
              <p:cNvSpPr txBox="1"/>
              <p:nvPr/>
            </p:nvSpPr>
            <p:spPr>
              <a:xfrm>
                <a:off x="2267744" y="4800429"/>
                <a:ext cx="4561652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hu-HU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hu-HU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hu-HU" sz="18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hu-HU" sz="18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hu-HU" sz="18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  <m:r>
                        <a:rPr lang="hu-HU" sz="18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hu-H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D7C38254-A2B7-423C-B5BB-E7A90C458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00429"/>
                <a:ext cx="4561652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zövegdoboz 39">
            <a:extLst>
              <a:ext uri="{FF2B5EF4-FFF2-40B4-BE49-F238E27FC236}">
                <a16:creationId xmlns:a16="http://schemas.microsoft.com/office/drawing/2014/main" id="{2E7530BE-C5E8-4C21-A50E-6B58FD93AE6D}"/>
              </a:ext>
            </a:extLst>
          </p:cNvPr>
          <p:cNvSpPr txBox="1"/>
          <p:nvPr/>
        </p:nvSpPr>
        <p:spPr>
          <a:xfrm>
            <a:off x="1662745" y="49790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Anyagi egy.:</a:t>
            </a:r>
          </a:p>
        </p:txBody>
      </p:sp>
    </p:spTree>
    <p:extLst>
      <p:ext uri="{BB962C8B-B14F-4D97-AF65-F5344CB8AC3E}">
        <p14:creationId xmlns:p14="http://schemas.microsoft.com/office/powerpoint/2010/main" val="53191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Magnetohidrodinamika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9678ECCE-2BCC-4831-ABE9-3DBF6B081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52" y="2418975"/>
            <a:ext cx="2484276" cy="1852312"/>
          </a:xfrm>
          <a:prstGeom prst="rect">
            <a:avLst/>
          </a:prstGeom>
        </p:spPr>
      </p:pic>
      <p:sp>
        <p:nvSpPr>
          <p:cNvPr id="23" name="Tartalom helye 22">
            <a:extLst>
              <a:ext uri="{FF2B5EF4-FFF2-40B4-BE49-F238E27FC236}">
                <a16:creationId xmlns:a16="http://schemas.microsoft.com/office/drawing/2014/main" id="{9E0E35C8-EC8F-47E4-B377-30BA9CF1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3" y="1445983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Maxwell egyenletek:</a:t>
            </a:r>
          </a:p>
        </p:txBody>
      </p:sp>
    </p:spTree>
    <p:extLst>
      <p:ext uri="{BB962C8B-B14F-4D97-AF65-F5344CB8AC3E}">
        <p14:creationId xmlns:p14="http://schemas.microsoft.com/office/powerpoint/2010/main" val="85904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Magnetohidrodinamika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hu-H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mágneses befagyás tétele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34E419F-B91C-406E-BE54-62904911DD9B}"/>
              </a:ext>
            </a:extLst>
          </p:cNvPr>
          <p:cNvSpPr txBox="1"/>
          <p:nvPr/>
        </p:nvSpPr>
        <p:spPr>
          <a:xfrm>
            <a:off x="598258" y="2970496"/>
            <a:ext cx="34696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800" dirty="0">
                <a:effectLst/>
                <a:ea typeface="Times New Roman" panose="02020603050405020304" pitchFamily="18" charset="0"/>
              </a:rPr>
              <a:t>Az egyenlet jobb oldali első tagja az indukciós, a második a diffúziós tag.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Ideális esetben az indukciós tag dominál!</a:t>
            </a:r>
          </a:p>
          <a:p>
            <a:pPr marL="0" indent="0">
              <a:buNone/>
            </a:pPr>
            <a:r>
              <a:rPr lang="hu-HU" dirty="0"/>
              <a:t>Mágneses erővonalak és plazma ekkor csak együtt tudnak mozogni!!!</a:t>
            </a:r>
            <a:endParaRPr lang="hu-HU" sz="24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C6BB9B35-585F-4A30-A5F2-DAFD40AFF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63" y="2092150"/>
            <a:ext cx="4021037" cy="60036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99DDC4-DE7A-4E5A-BC4F-28DECD07A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8" y="2533778"/>
            <a:ext cx="4129014" cy="29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MHD hullámok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2153A14-2EDA-4085-896E-71EEC917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42176"/>
            <a:ext cx="7869435" cy="46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4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42766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Köszönöm a figyelmet!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3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66D47458-74EA-4E3E-AD63-226E0FEB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cap="none" dirty="0">
                <a:effectLst/>
                <a:cs typeface="Times New Roman" panose="02020603050405020304" pitchFamily="18" charset="0"/>
              </a:rPr>
              <a:t>Hétköznapi értelemben plazmáról beszélünk, ha egy gáz halmazállapotú anyag részecskéinek (vagy legalább néhány részecskéjének) mozgási energiája elegendően nagy ahhoz, hogy más részecskékkel történő ütközések során a semleges atomok </a:t>
            </a:r>
            <a:r>
              <a:rPr lang="hu-HU" sz="2000" cap="none" dirty="0" err="1">
                <a:effectLst/>
                <a:cs typeface="Times New Roman" panose="02020603050405020304" pitchFamily="18" charset="0"/>
              </a:rPr>
              <a:t>eletronburkáról</a:t>
            </a:r>
            <a:r>
              <a:rPr lang="hu-HU" sz="2000" cap="none" dirty="0">
                <a:effectLst/>
                <a:cs typeface="Times New Roman" panose="02020603050405020304" pitchFamily="18" charset="0"/>
              </a:rPr>
              <a:t> egy vagy több </a:t>
            </a:r>
            <a:r>
              <a:rPr lang="hu-HU" sz="2000" cap="none" dirty="0" err="1">
                <a:effectLst/>
                <a:cs typeface="Times New Roman" panose="02020603050405020304" pitchFamily="18" charset="0"/>
              </a:rPr>
              <a:t>eletron</a:t>
            </a:r>
            <a:r>
              <a:rPr lang="hu-HU" sz="2000" cap="none" dirty="0">
                <a:effectLst/>
                <a:cs typeface="Times New Roman" panose="02020603050405020304" pitchFamily="18" charset="0"/>
              </a:rPr>
              <a:t> leszakadjon, és az elektronok, ionok és atomok keveréke jöjjön létre.</a:t>
            </a:r>
            <a:endParaRPr lang="hu-HU" sz="2000" cap="none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dirty="0">
                <a:cs typeface="Times New Roman" panose="02020603050405020304" pitchFamily="18" charset="0"/>
              </a:rPr>
              <a:t>Veres Gábor: </a:t>
            </a:r>
            <a:r>
              <a:rPr lang="hu-HU" sz="2000" b="1" dirty="0">
                <a:effectLst/>
                <a:cs typeface="Times New Roman" panose="02020603050405020304" pitchFamily="18" charset="0"/>
              </a:rPr>
              <a:t>Bevezetés az elméleti plazmafizikába (2008)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2121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Mi a plazma?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66D47458-74EA-4E3E-AD63-226E0FEB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cap="none" dirty="0">
                <a:effectLst/>
                <a:cs typeface="Times New Roman" panose="02020603050405020304" pitchFamily="18" charset="0"/>
              </a:rPr>
              <a:t>Hétköznapi értelemben plazmáról beszélünk, ha egy gáz halmazállapotú anyag részecskéinek (vagy legalább néhány részecskéjének) mozgási energiája elegendően nagy ahhoz, hogy más részecskékkel történő ütközések során a semleges atomok </a:t>
            </a:r>
            <a:r>
              <a:rPr lang="hu-HU" sz="2000" cap="none" dirty="0" err="1">
                <a:effectLst/>
                <a:cs typeface="Times New Roman" panose="02020603050405020304" pitchFamily="18" charset="0"/>
              </a:rPr>
              <a:t>eletronburkáról</a:t>
            </a:r>
            <a:r>
              <a:rPr lang="hu-HU" sz="2000" cap="none" dirty="0">
                <a:effectLst/>
                <a:cs typeface="Times New Roman" panose="02020603050405020304" pitchFamily="18" charset="0"/>
              </a:rPr>
              <a:t> egy vagy több </a:t>
            </a:r>
            <a:r>
              <a:rPr lang="hu-HU" sz="2000" cap="none" dirty="0" err="1">
                <a:effectLst/>
                <a:cs typeface="Times New Roman" panose="02020603050405020304" pitchFamily="18" charset="0"/>
              </a:rPr>
              <a:t>eletron</a:t>
            </a:r>
            <a:r>
              <a:rPr lang="hu-HU" sz="2000" cap="none" dirty="0">
                <a:effectLst/>
                <a:cs typeface="Times New Roman" panose="02020603050405020304" pitchFamily="18" charset="0"/>
              </a:rPr>
              <a:t> leszakadjon, és az elektronok, ionok és atomok keveréke jöjjön létre.</a:t>
            </a:r>
            <a:endParaRPr lang="hu-HU" sz="2000" cap="none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dirty="0">
                <a:cs typeface="Times New Roman" panose="02020603050405020304" pitchFamily="18" charset="0"/>
              </a:rPr>
              <a:t>Veres Gábor: </a:t>
            </a:r>
            <a:r>
              <a:rPr lang="hu-HU" sz="2000" b="1" dirty="0">
                <a:effectLst/>
                <a:cs typeface="Times New Roman" panose="02020603050405020304" pitchFamily="18" charset="0"/>
              </a:rPr>
              <a:t>Bevezetés az elméleti plazmafizikába (2008)</a:t>
            </a:r>
          </a:p>
          <a:p>
            <a:pPr marL="0" indent="0" algn="just">
              <a:buNone/>
            </a:pPr>
            <a:endParaRPr lang="hu-HU" sz="20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b="1" dirty="0">
              <a:effectLst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cap="none" dirty="0">
                <a:cs typeface="Times New Roman" panose="02020603050405020304" pitchFamily="18" charset="0"/>
              </a:rPr>
              <a:t>A plazma </a:t>
            </a:r>
            <a:r>
              <a:rPr lang="hu-HU" sz="2000" cap="none" dirty="0" err="1">
                <a:cs typeface="Times New Roman" panose="02020603050405020304" pitchFamily="18" charset="0"/>
              </a:rPr>
              <a:t>kvázisemleges</a:t>
            </a:r>
            <a:r>
              <a:rPr lang="hu-HU" sz="2000" cap="none" dirty="0">
                <a:cs typeface="Times New Roman" panose="02020603050405020304" pitchFamily="18" charset="0"/>
              </a:rPr>
              <a:t> ionizált gáz, amely kollektív (és természetes állapotában kvázineutrális) viselkedést mutat.</a:t>
            </a:r>
          </a:p>
          <a:p>
            <a:pPr marL="0" indent="0" algn="just">
              <a:buNone/>
            </a:pPr>
            <a:endParaRPr lang="hu-HU" sz="2000" b="1" dirty="0">
              <a:effectLst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9120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Debye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-féle árnyékolás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6D47458-74EA-4E3E-AD63-226E0FEB00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330824" cy="48531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u-HU" sz="2000" cap="none" dirty="0">
                    <a:effectLst/>
                    <a:cs typeface="Times New Roman" panose="02020603050405020304" pitchFamily="18" charset="0"/>
                  </a:rPr>
                  <a:t>A Coulomb-kölcsönhatás hatótávolsága vákuumban végtelen.</a:t>
                </a:r>
              </a:p>
              <a:p>
                <a:pPr marL="0" indent="0" algn="just">
                  <a:buNone/>
                </a:pPr>
                <a:r>
                  <a:rPr lang="hu-HU" sz="2000" dirty="0">
                    <a:cs typeface="Times New Roman" panose="02020603050405020304" pitchFamily="18" charset="0"/>
                  </a:rPr>
                  <a:t>DE! </a:t>
                </a:r>
                <a:r>
                  <a:rPr lang="hu-HU" sz="2000" dirty="0" err="1">
                    <a:cs typeface="Times New Roman" panose="02020603050405020304" pitchFamily="18" charset="0"/>
                  </a:rPr>
                  <a:t>Töltésátrendeződés</a:t>
                </a:r>
                <a:r>
                  <a:rPr lang="hu-HU" sz="2000" dirty="0">
                    <a:cs typeface="Times New Roman" panose="02020603050405020304" pitchFamily="18" charset="0"/>
                  </a:rPr>
                  <a:t> a próbatöltés körül </a:t>
                </a:r>
                <a:endParaRPr lang="hu-HU" sz="2000" cap="none" dirty="0">
                  <a:effectLst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000" cap="none" dirty="0">
                    <a:cs typeface="Times New Roman" panose="02020603050405020304" pitchFamily="18" charset="0"/>
                  </a:rPr>
                  <a:t>	A </a:t>
                </a:r>
                <a:r>
                  <a:rPr lang="hu-HU" sz="2000" cap="none" dirty="0" err="1">
                    <a:cs typeface="Times New Roman" panose="02020603050405020304" pitchFamily="18" charset="0"/>
                  </a:rPr>
                  <a:t>Coulumb</a:t>
                </a:r>
                <a:r>
                  <a:rPr lang="hu-HU" sz="2000" cap="none" dirty="0">
                    <a:cs typeface="Times New Roman" panose="02020603050405020304" pitchFamily="18" charset="0"/>
                  </a:rPr>
                  <a:t>-tér gyorsabban cseng le, mint vákuumban!</a:t>
                </a:r>
              </a:p>
              <a:p>
                <a:pPr marL="0" indent="0" algn="just">
                  <a:buNone/>
                </a:pPr>
                <a:endParaRPr lang="hu-HU" sz="2000" cap="none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000" cap="non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Debye</a:t>
                </a:r>
                <a:r>
                  <a:rPr lang="hu-HU" sz="20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-potenciál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𝛷</m:t>
                      </m:r>
                      <m:r>
                        <a:rPr lang="hu-H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hu-H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hu-HU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hu-H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hu-HU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hu-H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hu-HU" sz="2000" b="1" dirty="0">
                  <a:effectLst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000" dirty="0"/>
                  <a:t>	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hu-H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hu-HU" sz="2000" dirty="0"/>
              </a:p>
            </p:txBody>
          </p:sp>
        </mc:Choice>
        <mc:Fallback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6D47458-74EA-4E3E-AD63-226E0FEB00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330824" cy="4853136"/>
              </a:xfrm>
              <a:blipFill>
                <a:blip r:embed="rId3"/>
                <a:stretch>
                  <a:fillRect l="-1408" t="-754" r="-1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Tartalom helye 4">
            <a:extLst>
              <a:ext uri="{FF2B5EF4-FFF2-40B4-BE49-F238E27FC236}">
                <a16:creationId xmlns:a16="http://schemas.microsoft.com/office/drawing/2014/main" id="{9E1A6FAF-200C-43B5-98C1-2428DADDB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77770"/>
            <a:ext cx="3270008" cy="4525963"/>
          </a:xfrm>
          <a:prstGeom prst="rect">
            <a:avLst/>
          </a:prstGeom>
        </p:spPr>
      </p:pic>
      <p:sp>
        <p:nvSpPr>
          <p:cNvPr id="11" name="Jobbra nyíl 9">
            <a:extLst>
              <a:ext uri="{FF2B5EF4-FFF2-40B4-BE49-F238E27FC236}">
                <a16:creationId xmlns:a16="http://schemas.microsoft.com/office/drawing/2014/main" id="{34C78DFE-D14D-4696-A574-FBC03D9D86A0}"/>
              </a:ext>
            </a:extLst>
          </p:cNvPr>
          <p:cNvSpPr/>
          <p:nvPr/>
        </p:nvSpPr>
        <p:spPr>
          <a:xfrm>
            <a:off x="587102" y="3047253"/>
            <a:ext cx="648072" cy="23773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64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accent2">
                    <a:lumMod val="50000"/>
                  </a:schemeClr>
                </a:solidFill>
              </a:rPr>
              <a:t>Debye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-féle árnyékolás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6D47458-74EA-4E3E-AD63-226E0FEB00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000" dirty="0" err="1"/>
                  <a:t>Debye</a:t>
                </a:r>
                <a:r>
                  <a:rPr lang="hu-HU" sz="2000" dirty="0"/>
                  <a:t>-hossz : </a:t>
                </a:r>
              </a:p>
              <a:p>
                <a:r>
                  <a:rPr lang="hu-HU" sz="2000" dirty="0"/>
                  <a:t>Hőmérséklet és sűrűségfüggő!</a:t>
                </a:r>
              </a:p>
              <a:p>
                <a:r>
                  <a:rPr lang="hu-HU" sz="2000" dirty="0"/>
                  <a:t>Ezen belül nincs semlegesség</a:t>
                </a:r>
              </a:p>
              <a:p>
                <a:r>
                  <a:rPr lang="hu-HU" sz="2000" dirty="0"/>
                  <a:t>A polarizáció és a termikus mozgások egyensúlya </a:t>
                </a:r>
              </a:p>
              <a:p>
                <a:r>
                  <a:rPr lang="hu-HU" sz="2000" dirty="0"/>
                  <a:t>Nagyságrendileg a </a:t>
                </a:r>
                <a:r>
                  <a:rPr lang="hu-HU" sz="2000" dirty="0" err="1"/>
                  <a:t>kvázineutralitás</a:t>
                </a:r>
                <a:r>
                  <a:rPr lang="hu-HU" sz="2000" dirty="0"/>
                  <a:t> sérülése is csak a </a:t>
                </a:r>
                <a:r>
                  <a:rPr lang="hu-HU" sz="2000" dirty="0" err="1"/>
                  <a:t>Debye</a:t>
                </a:r>
                <a:r>
                  <a:rPr lang="hu-HU" sz="2000" dirty="0"/>
                  <a:t>-hosszon belül jellemző</a:t>
                </a:r>
              </a:p>
              <a:p>
                <a:r>
                  <a:rPr lang="hu-HU" sz="2000" dirty="0"/>
                  <a:t>Plazma: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hu-HU" sz="2000" dirty="0"/>
                  <a:t>-n belül legyen elég részecske, ami árnyékol</a:t>
                </a:r>
              </a:p>
            </p:txBody>
          </p:sp>
        </mc:Choice>
        <mc:Fallback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6D47458-74EA-4E3E-AD63-226E0FEB00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  <a:blipFill>
                <a:blip r:embed="rId3"/>
                <a:stretch>
                  <a:fillRect l="-1481" t="-809" r="-7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D34D5DAC-4D69-4CA0-8B1A-9B41F6A8AEC2}"/>
                  </a:ext>
                </a:extLst>
              </p:cNvPr>
              <p:cNvSpPr txBox="1"/>
              <p:nvPr/>
            </p:nvSpPr>
            <p:spPr>
              <a:xfrm>
                <a:off x="3733800" y="1808057"/>
                <a:ext cx="4572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D34D5DAC-4D69-4CA0-8B1A-9B41F6A8A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08057"/>
                <a:ext cx="457200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Tartalom helye 4">
            <a:extLst>
              <a:ext uri="{FF2B5EF4-FFF2-40B4-BE49-F238E27FC236}">
                <a16:creationId xmlns:a16="http://schemas.microsoft.com/office/drawing/2014/main" id="{F6C51FA5-DBFD-41F7-AE5D-97EBEBBDB6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09456"/>
            <a:ext cx="21850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Plazmák hőmérséklete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7EE33C-7811-4F02-8E7D-07E6A8567EDC}"/>
                  </a:ext>
                </a:extLst>
              </p:cNvPr>
              <p:cNvSpPr txBox="1"/>
              <p:nvPr/>
            </p:nvSpPr>
            <p:spPr>
              <a:xfrm>
                <a:off x="940854" y="2431034"/>
                <a:ext cx="7128792" cy="319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hu-HU" sz="2000" cap="none" dirty="0">
                    <a:cs typeface="Times New Roman" panose="02020603050405020304" pitchFamily="18" charset="0"/>
                  </a:rPr>
                  <a:t>Tudjuk, hogy ideális gáz esetén:</a:t>
                </a:r>
              </a:p>
              <a:p>
                <a:pPr marL="0" indent="0">
                  <a:buNone/>
                </a:pPr>
                <a:endParaRPr lang="hu-HU" sz="2000" cap="none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hu-H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hu-HU" sz="2000" cap="none" dirty="0"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hu-HU" sz="2000" cap="non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hu-HU" sz="2000" cap="none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cap="none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000" i="1" cap="non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hu-HU" sz="2000" i="1" cap="non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u-HU" sz="2000" cap="none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Boltzmann-állandó, T a hőmérséklet Kelvin fokban, </a:t>
                </a:r>
                <a14:m>
                  <m:oMath xmlns:m="http://schemas.openxmlformats.org/officeDocument/2006/math">
                    <m:r>
                      <a:rPr lang="hu-HU" sz="2000" i="1" cap="non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hu-HU" sz="2000" cap="none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pedig a részecskék sebessége.</a:t>
                </a:r>
              </a:p>
              <a:p>
                <a:pPr marL="0" indent="0" algn="just">
                  <a:buNone/>
                </a:pPr>
                <a:r>
                  <a:rPr lang="hu-HU" sz="2000" dirty="0">
                    <a:cs typeface="Times New Roman" panose="02020603050405020304" pitchFamily="18" charset="0"/>
                  </a:rPr>
                  <a:t>Ekkor a plazmára Maxwell-Boltzmann eloszlás jellemző.</a:t>
                </a:r>
              </a:p>
              <a:p>
                <a:pPr marL="0" indent="0" algn="just">
                  <a:buNone/>
                </a:pPr>
                <a:r>
                  <a:rPr lang="hu-HU" sz="2000" dirty="0">
                    <a:cs typeface="Times New Roman" panose="02020603050405020304" pitchFamily="18" charset="0"/>
                  </a:rPr>
                  <a:t>Feltételezzük a termikus egyensúlyt.</a:t>
                </a:r>
              </a:p>
              <a:p>
                <a:pPr marL="0" indent="0" algn="just">
                  <a:buNone/>
                </a:pPr>
                <a:endParaRPr lang="hu-HU" sz="2400" cap="none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7EE33C-7811-4F02-8E7D-07E6A8567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4" y="2431034"/>
                <a:ext cx="7128792" cy="3192284"/>
              </a:xfrm>
              <a:prstGeom prst="rect">
                <a:avLst/>
              </a:prstGeom>
              <a:blipFill>
                <a:blip r:embed="rId3"/>
                <a:stretch>
                  <a:fillRect l="-855" t="-11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0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Plazmák a természetben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27AF9C74-CAC8-43DD-92CD-BF84BE698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9085" y="1617357"/>
            <a:ext cx="3552320" cy="452596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D0D64EB-748A-41DB-9180-B236B6129432}"/>
              </a:ext>
            </a:extLst>
          </p:cNvPr>
          <p:cNvSpPr txBox="1"/>
          <p:nvPr/>
        </p:nvSpPr>
        <p:spPr>
          <a:xfrm>
            <a:off x="323528" y="1617357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Űrfizika: in-situ mérések számára elérhető plazmák vizsgálata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Ionoszféra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/>
              <a:t>Magnetoszféra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Napszél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Napkorona</a:t>
            </a:r>
            <a:br>
              <a:rPr lang="hu-HU" sz="2000" dirty="0"/>
            </a:b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Plazmák </a:t>
            </a:r>
            <a:r>
              <a:rPr lang="hu-HU" sz="2000" dirty="0" err="1"/>
              <a:t>létrjötte</a:t>
            </a:r>
            <a:r>
              <a:rPr lang="hu-HU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Fűtés: pl. Nap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Egyéb ionizáció: </a:t>
            </a:r>
            <a:r>
              <a:rPr lang="hu-HU" sz="2000" dirty="0" err="1"/>
              <a:t>pl</a:t>
            </a:r>
            <a:r>
              <a:rPr lang="hu-HU" sz="2000" dirty="0"/>
              <a:t>, ionoszféra </a:t>
            </a:r>
            <a:r>
              <a:rPr lang="hu-HU" sz="2000" dirty="0" err="1"/>
              <a:t>fotoionizációja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537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74357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Plazmafrekvencia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9CD-A28E-41FA-B7DD-1729AA094BE8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 Naprendszer fizikája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1"/>
            <a:ext cx="1725613" cy="6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40DAAB3-B475-46AE-8EB7-0D11C5D782F2}"/>
              </a:ext>
            </a:extLst>
          </p:cNvPr>
          <p:cNvSpPr txBox="1"/>
          <p:nvPr/>
        </p:nvSpPr>
        <p:spPr>
          <a:xfrm>
            <a:off x="428596" y="1872997"/>
            <a:ext cx="8258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800" cap="none" dirty="0">
                <a:effectLst/>
                <a:cs typeface="Times New Roman" panose="02020603050405020304" pitchFamily="18" charset="0"/>
              </a:rPr>
              <a:t>Tegyük fel, hogy a plazmában az ionok mozdulatlanok, miközben az elektronok kimozdulnak az egyensúlyi helyzetükhöz képest!</a:t>
            </a:r>
          </a:p>
          <a:p>
            <a:pPr marL="0" indent="0">
              <a:buNone/>
            </a:pPr>
            <a:endParaRPr lang="hu-HU" sz="1800" cap="non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cap="none" dirty="0">
                <a:cs typeface="Times New Roman" panose="02020603050405020304" pitchFamily="18" charset="0"/>
              </a:rPr>
              <a:t>Ekkor, mivel az elektronok igyekeznek visszakerülni az egyensúlyi helyzetbe, egyfajta rezgés jön létre:, melynek frekvenciája:</a:t>
            </a:r>
          </a:p>
          <a:p>
            <a:pPr marL="0" indent="0">
              <a:buNone/>
            </a:pPr>
            <a:endParaRPr lang="hu-H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8E3AE59C-6D2C-494B-AC7D-293403197EB2}"/>
                  </a:ext>
                </a:extLst>
              </p:cNvPr>
              <p:cNvSpPr txBox="1"/>
              <p:nvPr/>
            </p:nvSpPr>
            <p:spPr>
              <a:xfrm>
                <a:off x="2123728" y="3625788"/>
                <a:ext cx="457200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8E3AE59C-6D2C-494B-AC7D-293403197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25788"/>
                <a:ext cx="4572000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0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40465</TotalTime>
  <Words>965</Words>
  <Application>Microsoft Office PowerPoint</Application>
  <PresentationFormat>Diavetítés a képernyőre (4:3 oldalarány)</PresentationFormat>
  <Paragraphs>176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Office Theme</vt:lpstr>
      <vt:lpstr>Plazmafizikai alapok</vt:lpstr>
      <vt:lpstr>Mi a plazma?</vt:lpstr>
      <vt:lpstr>Mi a plazma?</vt:lpstr>
      <vt:lpstr>Mi a plazma?</vt:lpstr>
      <vt:lpstr>Debye-féle árnyékolás</vt:lpstr>
      <vt:lpstr>Debye-féle árnyékolás</vt:lpstr>
      <vt:lpstr>Plazmák hőmérséklete</vt:lpstr>
      <vt:lpstr>Plazmák a természetben</vt:lpstr>
      <vt:lpstr>Plazmafrekvencia</vt:lpstr>
      <vt:lpstr>Töltött részecskék mozgása</vt:lpstr>
      <vt:lpstr>Töltött részecskék mozgása</vt:lpstr>
      <vt:lpstr>Töltött részecskék mozgása</vt:lpstr>
      <vt:lpstr>Töltött részecskék mozgása: adiabatikus invariánsok</vt:lpstr>
      <vt:lpstr>Töltött részecskék mozgása: adiabatikus invariánsok</vt:lpstr>
      <vt:lpstr>Plmazmaleírások</vt:lpstr>
      <vt:lpstr>Kinetikus leírás</vt:lpstr>
      <vt:lpstr>Kinetikus leírás: sebességeloszlások</vt:lpstr>
      <vt:lpstr>Kinetikus leírás</vt:lpstr>
      <vt:lpstr>Kinetikus leírás: az eloszlásfüggvény momentumai</vt:lpstr>
      <vt:lpstr>Magnetohidrodinamika</vt:lpstr>
      <vt:lpstr>Magnetohidrodinamika</vt:lpstr>
      <vt:lpstr>Magnetohidrodinamika</vt:lpstr>
      <vt:lpstr>Magnetohidrodinamika</vt:lpstr>
      <vt:lpstr>Magnetohidrodinamika: mágneses befagyás tétele</vt:lpstr>
      <vt:lpstr>MHD hullámok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User</cp:lastModifiedBy>
  <cp:revision>296</cp:revision>
  <cp:lastPrinted>2016-03-14T16:40:16Z</cp:lastPrinted>
  <dcterms:created xsi:type="dcterms:W3CDTF">2016-03-10T09:30:37Z</dcterms:created>
  <dcterms:modified xsi:type="dcterms:W3CDTF">2025-10-03T10:51:31Z</dcterms:modified>
</cp:coreProperties>
</file>