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95" r:id="rId2"/>
    <p:sldId id="349" r:id="rId3"/>
    <p:sldId id="358" r:id="rId4"/>
    <p:sldId id="355" r:id="rId5"/>
    <p:sldId id="351" r:id="rId6"/>
    <p:sldId id="347" r:id="rId7"/>
    <p:sldId id="352" r:id="rId8"/>
    <p:sldId id="362" r:id="rId9"/>
    <p:sldId id="395" r:id="rId10"/>
    <p:sldId id="357" r:id="rId11"/>
    <p:sldId id="353" r:id="rId12"/>
    <p:sldId id="361" r:id="rId13"/>
    <p:sldId id="356" r:id="rId14"/>
    <p:sldId id="291" r:id="rId15"/>
    <p:sldId id="322" r:id="rId16"/>
    <p:sldId id="345" r:id="rId17"/>
    <p:sldId id="359" r:id="rId18"/>
    <p:sldId id="398" r:id="rId19"/>
    <p:sldId id="374" r:id="rId20"/>
    <p:sldId id="375" r:id="rId21"/>
    <p:sldId id="369" r:id="rId22"/>
    <p:sldId id="376" r:id="rId23"/>
    <p:sldId id="292" r:id="rId24"/>
    <p:sldId id="342" r:id="rId25"/>
    <p:sldId id="299" r:id="rId26"/>
    <p:sldId id="331" r:id="rId27"/>
    <p:sldId id="385" r:id="rId28"/>
    <p:sldId id="386" r:id="rId29"/>
    <p:sldId id="339" r:id="rId30"/>
    <p:sldId id="344" r:id="rId31"/>
    <p:sldId id="370" r:id="rId32"/>
    <p:sldId id="384" r:id="rId33"/>
    <p:sldId id="350" r:id="rId34"/>
    <p:sldId id="393" r:id="rId35"/>
    <p:sldId id="363" r:id="rId36"/>
    <p:sldId id="312" r:id="rId37"/>
    <p:sldId id="394" r:id="rId38"/>
    <p:sldId id="340" r:id="rId39"/>
    <p:sldId id="333" r:id="rId40"/>
    <p:sldId id="373" r:id="rId41"/>
    <p:sldId id="364" r:id="rId42"/>
    <p:sldId id="390" r:id="rId43"/>
    <p:sldId id="383" r:id="rId44"/>
    <p:sldId id="391" r:id="rId45"/>
    <p:sldId id="365" r:id="rId46"/>
    <p:sldId id="366" r:id="rId47"/>
    <p:sldId id="303" r:id="rId48"/>
    <p:sldId id="378" r:id="rId49"/>
    <p:sldId id="379" r:id="rId50"/>
    <p:sldId id="313" r:id="rId5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CA2B8707-29DA-46FE-86D5-8895DE2BC170}">
          <p14:sldIdLst>
            <p14:sldId id="295"/>
            <p14:sldId id="349"/>
            <p14:sldId id="358"/>
            <p14:sldId id="355"/>
            <p14:sldId id="351"/>
            <p14:sldId id="347"/>
            <p14:sldId id="352"/>
            <p14:sldId id="362"/>
            <p14:sldId id="395"/>
            <p14:sldId id="357"/>
            <p14:sldId id="353"/>
            <p14:sldId id="361"/>
            <p14:sldId id="356"/>
            <p14:sldId id="291"/>
            <p14:sldId id="322"/>
            <p14:sldId id="345"/>
            <p14:sldId id="359"/>
            <p14:sldId id="398"/>
            <p14:sldId id="374"/>
            <p14:sldId id="375"/>
            <p14:sldId id="369"/>
            <p14:sldId id="376"/>
            <p14:sldId id="292"/>
            <p14:sldId id="342"/>
            <p14:sldId id="299"/>
            <p14:sldId id="331"/>
            <p14:sldId id="385"/>
            <p14:sldId id="386"/>
            <p14:sldId id="339"/>
            <p14:sldId id="344"/>
            <p14:sldId id="370"/>
            <p14:sldId id="384"/>
            <p14:sldId id="350"/>
            <p14:sldId id="393"/>
            <p14:sldId id="363"/>
            <p14:sldId id="312"/>
            <p14:sldId id="394"/>
            <p14:sldId id="340"/>
            <p14:sldId id="333"/>
            <p14:sldId id="373"/>
            <p14:sldId id="364"/>
            <p14:sldId id="390"/>
            <p14:sldId id="383"/>
            <p14:sldId id="391"/>
            <p14:sldId id="365"/>
            <p14:sldId id="366"/>
            <p14:sldId id="303"/>
            <p14:sldId id="378"/>
            <p14:sldId id="379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87" autoAdjust="0"/>
    <p:restoredTop sz="94660"/>
  </p:normalViewPr>
  <p:slideViewPr>
    <p:cSldViewPr>
      <p:cViewPr varScale="1">
        <p:scale>
          <a:sx n="70" d="100"/>
          <a:sy n="70" d="100"/>
        </p:scale>
        <p:origin x="5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673E-BEAA-4A20-A67D-4028565CFCE2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B2190-759A-43E9-AA9E-C2B89E507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631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20CA0-C65B-46EA-AE4E-93FE393A389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127E5-AA5C-4283-95DD-69A5CB00DC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707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127E5-AA5C-4283-95DD-69A5CB00DCD8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82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13A0-FC19-4ABD-9265-7BFD699EA958}" type="datetime1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12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D0E2-084C-4E56-8F59-8D6E79D77467}" type="datetime1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378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D53E-DC5A-404F-A06E-4FDB975516D4}" type="datetime1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14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151DB6-FB92-4A57-B9F7-1679F6FB029D}" type="datetime5">
              <a:rPr lang="en-US" altLang="hu-HU"/>
              <a:pPr/>
              <a:t>26-Nov-25</a:t>
            </a:fld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C200C77-0933-4D15-B660-ED7AA64E39B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9205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7311096-7E29-4A4E-AAED-A9B787701F7A}" type="datetime5">
              <a:rPr lang="en-US" altLang="hu-HU"/>
              <a:pPr/>
              <a:t>26-Nov-25</a:t>
            </a:fld>
            <a:endParaRPr lang="en-US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7336EF-A5C8-4500-A8E0-7750BFC73E1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080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C359-4EAF-4E7A-AD27-479C0DFDB37C}" type="datetime1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635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5812-8325-45D5-A1CE-3F447A75A0B8}" type="datetime1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27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7EE5-BF78-4DAE-B584-DB245B985641}" type="datetime1">
              <a:rPr lang="hu-HU" smtClean="0"/>
              <a:t>2025. 11. 26.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17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C924-0966-421C-B1E4-787C8B8F9CE8}" type="datetime1">
              <a:rPr lang="hu-HU" smtClean="0"/>
              <a:t>2025. 11. 26.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081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7EA1-89B1-4090-8C5A-1CF339ADA66B}" type="datetime1">
              <a:rPr lang="hu-HU" smtClean="0"/>
              <a:t>2025. 11. 26.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55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DA62-2540-42D1-9497-AF30F0FCAC06}" type="datetime1">
              <a:rPr lang="hu-HU" smtClean="0"/>
              <a:t>2025. 11. 26.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901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AEEF1-541A-4EEB-BDF0-4E72B344070C}" type="datetime1">
              <a:rPr lang="hu-HU" smtClean="0"/>
              <a:t>2025. 11. 26.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89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FCEE-D4CA-4C2C-BAE5-0ED3443640FD}" type="datetime1">
              <a:rPr lang="hu-HU" smtClean="0"/>
              <a:t>2025. 11. 26.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48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322FC-6356-4D24-AB4A-0581D611923C}" type="datetime1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521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000000000000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" name="Picture 4" descr="Naprends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71600" y="404813"/>
            <a:ext cx="7772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hu-HU" altLang="hu-HU" sz="3200" b="1" dirty="0">
                <a:solidFill>
                  <a:srgbClr val="FFFF00"/>
                </a:solidFill>
              </a:rPr>
              <a:t>A NAPRENDSZER FIZIKÁJA</a:t>
            </a:r>
            <a:br>
              <a:rPr lang="hu-HU" altLang="hu-HU" sz="3200" b="1" dirty="0">
                <a:solidFill>
                  <a:srgbClr val="FFFF00"/>
                </a:solidFill>
              </a:rPr>
            </a:br>
            <a:r>
              <a:rPr lang="hu-HU" altLang="hu-HU" sz="3200" b="1" dirty="0" smtClean="0">
                <a:solidFill>
                  <a:srgbClr val="FFFF00"/>
                </a:solidFill>
              </a:rPr>
              <a:t>2025.</a:t>
            </a:r>
            <a:r>
              <a:rPr lang="hu-HU" altLang="hu-HU" sz="3200" dirty="0" smtClean="0">
                <a:solidFill>
                  <a:srgbClr val="FFFF00"/>
                </a:solidFill>
              </a:rPr>
              <a:t> </a:t>
            </a:r>
            <a:r>
              <a:rPr lang="hu-HU" altLang="hu-HU" sz="3200" b="1" dirty="0">
                <a:solidFill>
                  <a:srgbClr val="FFFF00"/>
                </a:solidFill>
              </a:rPr>
              <a:t>ő</a:t>
            </a:r>
            <a:r>
              <a:rPr lang="en-US" altLang="hu-HU" sz="3200" b="1" dirty="0" err="1">
                <a:solidFill>
                  <a:srgbClr val="FFFF00"/>
                </a:solidFill>
              </a:rPr>
              <a:t>szi</a:t>
            </a:r>
            <a:r>
              <a:rPr lang="en-US" altLang="hu-HU" sz="3200" b="1" dirty="0">
                <a:solidFill>
                  <a:srgbClr val="FFFF00"/>
                </a:solidFill>
              </a:rPr>
              <a:t> </a:t>
            </a:r>
            <a:r>
              <a:rPr lang="en-US" altLang="hu-HU" sz="3200" b="1" dirty="0" err="1">
                <a:solidFill>
                  <a:srgbClr val="FFFF00"/>
                </a:solidFill>
              </a:rPr>
              <a:t>félév</a:t>
            </a:r>
            <a:endParaRPr lang="en-US" altLang="hu-HU" sz="3200" b="1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52172" y="3707974"/>
            <a:ext cx="371851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hu-HU" altLang="en-US" sz="2000" b="1" dirty="0" smtClean="0">
                <a:solidFill>
                  <a:srgbClr val="FFFF00"/>
                </a:solidFill>
              </a:rPr>
              <a:t>Németh Zoltán </a:t>
            </a:r>
            <a:r>
              <a:rPr lang="en-US" altLang="en-US" sz="2000" b="1" dirty="0" smtClean="0">
                <a:solidFill>
                  <a:srgbClr val="FFFF00"/>
                </a:solidFill>
              </a:rPr>
              <a:t>et </a:t>
            </a:r>
            <a:r>
              <a:rPr lang="en-US" altLang="en-US" sz="2000" b="1" dirty="0">
                <a:solidFill>
                  <a:srgbClr val="FFFF00"/>
                </a:solidFill>
              </a:rPr>
              <a:t>al.</a:t>
            </a:r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Wigner Fizikai Kutatóközpont</a:t>
            </a: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Űrfizikai és Űrtechnológiai Osztály</a:t>
            </a:r>
          </a:p>
          <a:p>
            <a:pPr algn="ctr"/>
            <a:endParaRPr lang="en-US" altLang="en-US" sz="2000" i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dirty="0" smtClean="0">
                <a:solidFill>
                  <a:srgbClr val="FFFF00"/>
                </a:solidFill>
              </a:rPr>
              <a:t>nemeth.zoltan@wigner.mta.hu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10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Hold</a:t>
            </a:r>
            <a:endParaRPr lang="hu-HU" sz="3600" b="1" dirty="0"/>
          </a:p>
        </p:txBody>
      </p:sp>
      <p:pic>
        <p:nvPicPr>
          <p:cNvPr id="4098" name="Picture 2" descr="https://upload.wikimedia.org/wikipedia/commons/3/37/Moon_ER_magnetic_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84" y="2716080"/>
            <a:ext cx="4764104" cy="34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találat a következőre: „moon inner structur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082698" cy="37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83568" y="1052736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dirty="0"/>
              <a:t>k</a:t>
            </a:r>
            <a:r>
              <a:rPr lang="hu-HU" altLang="hu-HU" sz="2400" dirty="0" smtClean="0"/>
              <a:t>is méretű mag,</a:t>
            </a:r>
            <a:r>
              <a:rPr lang="hu-HU" altLang="hu-HU" sz="2400" dirty="0"/>
              <a:t> </a:t>
            </a:r>
            <a:r>
              <a:rPr lang="hu-HU" altLang="hu-HU" sz="2400" dirty="0" smtClean="0"/>
              <a:t>nincs dinamó és globális mágneses tér</a:t>
            </a:r>
            <a:endParaRPr lang="hu-HU" sz="2400" dirty="0" smtClean="0"/>
          </a:p>
          <a:p>
            <a:r>
              <a:rPr lang="hu-HU" altLang="hu-HU" sz="2400" dirty="0"/>
              <a:t>erős kéreg mágnesség </a:t>
            </a:r>
            <a:r>
              <a:rPr lang="hu-HU" altLang="hu-HU" sz="2400" dirty="0" smtClean="0"/>
              <a:t>– m</a:t>
            </a:r>
            <a:r>
              <a:rPr lang="en-US" altLang="hu-HU" sz="2400" dirty="0" err="1"/>
              <a:t>ágneses</a:t>
            </a:r>
            <a:r>
              <a:rPr lang="hu-HU" altLang="hu-HU" sz="2400" dirty="0"/>
              <a:t> </a:t>
            </a:r>
            <a:r>
              <a:rPr lang="hu-HU" altLang="hu-HU" sz="2400" dirty="0" smtClean="0"/>
              <a:t>anomáliáknál    </a:t>
            </a:r>
          </a:p>
          <a:p>
            <a:r>
              <a:rPr lang="hu-HU" altLang="hu-HU" sz="2400" dirty="0"/>
              <a:t> </a:t>
            </a:r>
            <a:r>
              <a:rPr lang="hu-HU" altLang="hu-HU" sz="2400" dirty="0" smtClean="0"/>
              <a:t>   mini-</a:t>
            </a:r>
            <a:r>
              <a:rPr lang="hu-HU" altLang="hu-HU" sz="2400" dirty="0" err="1" smtClean="0"/>
              <a:t>magnetoszférák</a:t>
            </a:r>
            <a:r>
              <a:rPr lang="hu-HU" altLang="hu-HU" sz="2400" dirty="0" smtClean="0"/>
              <a:t> alakulnak,  </a:t>
            </a:r>
            <a:r>
              <a:rPr lang="hu-HU" sz="2400" dirty="0" smtClean="0"/>
              <a:t>a </a:t>
            </a:r>
            <a:r>
              <a:rPr lang="hu-HU" sz="2400" dirty="0"/>
              <a:t>napszél eltérül</a:t>
            </a:r>
          </a:p>
          <a:p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611560" y="6158145"/>
            <a:ext cx="915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Wikipedia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6156176" y="6191013"/>
            <a:ext cx="2307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Lunar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Prospector</a:t>
            </a:r>
            <a:r>
              <a:rPr lang="hu-HU" sz="1400" i="1" dirty="0" smtClean="0"/>
              <a:t>, </a:t>
            </a:r>
            <a:r>
              <a:rPr lang="hu-HU" sz="1400" i="1" dirty="0" err="1" smtClean="0"/>
              <a:t>Wikipedia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3894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11</a:t>
            </a:fld>
            <a:endParaRPr lang="hu-HU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Óriásbolygók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277007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20" y="4755920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folyékony hidrogén külső </a:t>
            </a:r>
            <a:r>
              <a:rPr lang="hu-HU" sz="2000" dirty="0" smtClean="0"/>
              <a:t>mag, gyors</a:t>
            </a:r>
            <a:endParaRPr lang="hu-HU" sz="2000" dirty="0" smtClean="0"/>
          </a:p>
          <a:p>
            <a:r>
              <a:rPr lang="hu-HU" sz="2000" dirty="0" smtClean="0"/>
              <a:t>forgás</a:t>
            </a:r>
            <a:r>
              <a:rPr lang="hu-HU" sz="2000" dirty="0" smtClean="0"/>
              <a:t>: </a:t>
            </a:r>
            <a:r>
              <a:rPr lang="hu-HU" sz="2000" dirty="0" smtClean="0"/>
              <a:t>Jupiter, Saturnus</a:t>
            </a:r>
            <a:r>
              <a:rPr lang="hu-HU" sz="2000" dirty="0" smtClean="0"/>
              <a:t> kb</a:t>
            </a:r>
            <a:r>
              <a:rPr lang="hu-HU" sz="2000" dirty="0" smtClean="0"/>
              <a:t>. 10 </a:t>
            </a:r>
            <a:r>
              <a:rPr lang="hu-HU" sz="2000" dirty="0" smtClean="0"/>
              <a:t>óra,</a:t>
            </a:r>
            <a:endParaRPr lang="hu-HU" sz="2000" dirty="0" smtClean="0"/>
          </a:p>
          <a:p>
            <a:r>
              <a:rPr lang="hu-HU" sz="2000" dirty="0" err="1" smtClean="0"/>
              <a:t>Uranus</a:t>
            </a:r>
            <a:r>
              <a:rPr lang="hu-HU" sz="2000" dirty="0" smtClean="0"/>
              <a:t>, Neptunus: 17 ill. 16 óra</a:t>
            </a:r>
          </a:p>
          <a:p>
            <a:r>
              <a:rPr lang="hu-HU" sz="2000" dirty="0" err="1" smtClean="0"/>
              <a:t>Konvekció</a:t>
            </a:r>
            <a:r>
              <a:rPr lang="hu-HU" sz="2000" dirty="0" smtClean="0"/>
              <a:t> --&gt;</a:t>
            </a:r>
            <a:r>
              <a:rPr lang="hu-HU" sz="2000" dirty="0"/>
              <a:t> </a:t>
            </a:r>
            <a:r>
              <a:rPr lang="hu-HU" sz="2000" dirty="0" smtClean="0"/>
              <a:t>dinamó hatás</a:t>
            </a:r>
            <a:endParaRPr lang="hu-HU" sz="2000" dirty="0"/>
          </a:p>
        </p:txBody>
      </p:sp>
      <p:sp>
        <p:nvSpPr>
          <p:cNvPr id="5" name="Téglalap 4"/>
          <p:cNvSpPr/>
          <p:nvPr/>
        </p:nvSpPr>
        <p:spPr>
          <a:xfrm>
            <a:off x="4681712" y="4909199"/>
            <a:ext cx="42450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Jupiter holdja, </a:t>
            </a:r>
            <a:r>
              <a:rPr lang="hu-HU" sz="2000" dirty="0" smtClean="0"/>
              <a:t>Io ionokat bocsát ki (S, O, Cl, Na</a:t>
            </a:r>
            <a:r>
              <a:rPr lang="hu-HU" sz="2000" dirty="0" smtClean="0"/>
              <a:t>) --&gt;</a:t>
            </a:r>
            <a:r>
              <a:rPr lang="hu-HU" sz="2000" dirty="0" smtClean="0"/>
              <a:t> </a:t>
            </a:r>
            <a:r>
              <a:rPr lang="hu-HU" sz="2000" dirty="0" smtClean="0"/>
              <a:t>elektromos </a:t>
            </a:r>
            <a:r>
              <a:rPr lang="hu-HU" sz="2000" dirty="0" smtClean="0"/>
              <a:t>áram 3x10</a:t>
            </a:r>
            <a:r>
              <a:rPr lang="hu-HU" sz="2000" baseline="30000" dirty="0" smtClean="0"/>
              <a:t>6</a:t>
            </a:r>
            <a:r>
              <a:rPr lang="hu-HU" sz="2000" dirty="0" smtClean="0"/>
              <a:t> </a:t>
            </a:r>
            <a:r>
              <a:rPr lang="hu-HU" sz="2000" dirty="0" smtClean="0"/>
              <a:t>A,</a:t>
            </a:r>
            <a:endParaRPr lang="hu-HU" sz="2000" dirty="0" smtClean="0"/>
          </a:p>
          <a:p>
            <a:r>
              <a:rPr lang="hu-HU" sz="2000" dirty="0"/>
              <a:t>k</a:t>
            </a:r>
            <a:r>
              <a:rPr lang="hu-HU" sz="2000" dirty="0" smtClean="0"/>
              <a:t>étszeresére fújja fel a </a:t>
            </a:r>
            <a:r>
              <a:rPr lang="hu-HU" sz="2000" dirty="0" err="1" smtClean="0"/>
              <a:t>magnetoszférát</a:t>
            </a:r>
            <a:endParaRPr lang="hu-HU" sz="2000" dirty="0"/>
          </a:p>
        </p:txBody>
      </p:sp>
      <p:sp>
        <p:nvSpPr>
          <p:cNvPr id="8" name="Rectangle 7"/>
          <p:cNvSpPr/>
          <p:nvPr/>
        </p:nvSpPr>
        <p:spPr>
          <a:xfrm>
            <a:off x="6804248" y="4289392"/>
            <a:ext cx="224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‎2007 Pearson Eudcation Inc.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9631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25960" y="1268760"/>
            <a:ext cx="7560840" cy="438194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Gilbert (1600) Föld állandó mágnes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Ampère (1822) belső </a:t>
            </a:r>
            <a:r>
              <a:rPr lang="hu-HU" sz="2400" dirty="0" smtClean="0"/>
              <a:t>áramok Földben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Larmor (1919) dinamó generálja a mágneses teret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Elsasser (1950): elektromos áram a külső magban,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</a:t>
            </a:r>
            <a:r>
              <a:rPr lang="hu-HU" sz="2400" dirty="0" smtClean="0"/>
              <a:t>  konvekció ellensúlyozza az ohmikus veszteséget</a:t>
            </a:r>
            <a:endParaRPr lang="hu-HU" sz="2400" dirty="0"/>
          </a:p>
          <a:p>
            <a:pPr marL="0" indent="0">
              <a:buNone/>
            </a:pPr>
            <a:endParaRPr lang="hu-HU" sz="800" b="1" dirty="0" smtClean="0"/>
          </a:p>
          <a:p>
            <a:pPr marL="0" indent="0">
              <a:buNone/>
            </a:pPr>
            <a:r>
              <a:rPr lang="hu-HU" sz="2400" b="1" dirty="0" smtClean="0"/>
              <a:t>A dinamó működésének feltételei</a:t>
            </a:r>
          </a:p>
          <a:p>
            <a:r>
              <a:rPr lang="hu-HU" sz="2400" dirty="0" smtClean="0"/>
              <a:t>elektromosan vezető folyadék külső magban</a:t>
            </a:r>
          </a:p>
          <a:p>
            <a:r>
              <a:rPr lang="hu-HU" sz="2400" dirty="0" err="1" smtClean="0"/>
              <a:t>rádioaktív</a:t>
            </a:r>
            <a:r>
              <a:rPr lang="hu-HU" sz="2400" dirty="0" smtClean="0"/>
              <a:t> energiaforrás </a:t>
            </a:r>
            <a:r>
              <a:rPr lang="hu-HU" sz="2400" dirty="0"/>
              <a:t>belső magban</a:t>
            </a:r>
            <a:r>
              <a:rPr lang="hu-HU" sz="2400" dirty="0" smtClean="0"/>
              <a:t> </a:t>
            </a:r>
            <a:r>
              <a:rPr lang="hu-HU" sz="2400" dirty="0">
                <a:sym typeface="Symbol"/>
              </a:rPr>
              <a:t></a:t>
            </a:r>
            <a:r>
              <a:rPr lang="hu-HU" sz="2400" dirty="0"/>
              <a:t> </a:t>
            </a:r>
            <a:r>
              <a:rPr lang="hu-HU" sz="2400" dirty="0" err="1"/>
              <a:t>konvekció</a:t>
            </a:r>
            <a:endParaRPr lang="hu-HU" sz="2400" dirty="0"/>
          </a:p>
          <a:p>
            <a:r>
              <a:rPr lang="hu-HU" sz="2400" dirty="0" smtClean="0"/>
              <a:t>kinetikus energia ← gyors forgás (</a:t>
            </a:r>
            <a:r>
              <a:rPr lang="hu-HU" sz="2400" dirty="0" err="1" smtClean="0"/>
              <a:t>Coriolis</a:t>
            </a:r>
            <a:r>
              <a:rPr lang="hu-HU" sz="2400" dirty="0" smtClean="0"/>
              <a:t> erő)</a:t>
            </a:r>
          </a:p>
          <a:p>
            <a:pPr marL="0" indent="0">
              <a:buNone/>
            </a:pPr>
            <a:endParaRPr lang="hu-HU" sz="2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12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A mágneses tér eredete - dinamó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13</a:t>
            </a:fld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580112" y="1193673"/>
            <a:ext cx="3240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M</a:t>
            </a:r>
            <a:r>
              <a:rPr lang="hu-HU" sz="2000" dirty="0" smtClean="0"/>
              <a:t>ágneses tér eredete:</a:t>
            </a:r>
            <a:endParaRPr lang="hu-HU" sz="2000" dirty="0"/>
          </a:p>
          <a:p>
            <a:r>
              <a:rPr lang="hu-HU" sz="2000" dirty="0" smtClean="0"/>
              <a:t>Fe </a:t>
            </a:r>
            <a:r>
              <a:rPr lang="hu-HU" sz="2000" dirty="0"/>
              <a:t>mellett 20% </a:t>
            </a:r>
            <a:r>
              <a:rPr lang="hu-HU" sz="2000" dirty="0" smtClean="0"/>
              <a:t>Ni, vezető folyadék kell a dinamóhoz</a:t>
            </a:r>
            <a:endParaRPr lang="hu-HU" sz="2000" dirty="0"/>
          </a:p>
          <a:p>
            <a:r>
              <a:rPr lang="hu-HU" sz="2000" dirty="0"/>
              <a:t>é</a:t>
            </a:r>
            <a:r>
              <a:rPr lang="hu-HU" sz="2000" dirty="0" smtClean="0"/>
              <a:t>s gyors tengelyforgás.</a:t>
            </a:r>
          </a:p>
          <a:p>
            <a:endParaRPr lang="hu-HU" sz="2000" dirty="0" smtClean="0"/>
          </a:p>
          <a:p>
            <a:r>
              <a:rPr lang="hu-HU" sz="2000" dirty="0" smtClean="0"/>
              <a:t>Energiaforrás a magban:</a:t>
            </a:r>
            <a:endParaRPr lang="hu-HU" sz="2000" dirty="0"/>
          </a:p>
          <a:p>
            <a:r>
              <a:rPr lang="hu-HU" sz="2000" dirty="0" smtClean="0"/>
              <a:t>árapály- és radioaktív </a:t>
            </a:r>
            <a:r>
              <a:rPr lang="hu-HU" sz="2000" dirty="0"/>
              <a:t>fűtés, </a:t>
            </a:r>
            <a:r>
              <a:rPr lang="hu-HU" sz="2000" dirty="0" smtClean="0"/>
              <a:t>  </a:t>
            </a:r>
          </a:p>
          <a:p>
            <a:r>
              <a:rPr lang="hu-HU" sz="2000" dirty="0" smtClean="0"/>
              <a:t>hőáramlás a belső magból </a:t>
            </a:r>
            <a:r>
              <a:rPr lang="hu-HU" altLang="hu-HU" sz="2000" dirty="0"/>
              <a:t>→</a:t>
            </a:r>
            <a:r>
              <a:rPr lang="hu-HU" sz="2000" dirty="0" smtClean="0"/>
              <a:t> folyékony fém konvekciós árama a külső magban </a:t>
            </a:r>
            <a:r>
              <a:rPr lang="hu-HU" altLang="hu-HU" sz="2000" dirty="0"/>
              <a:t>→</a:t>
            </a:r>
            <a:r>
              <a:rPr lang="hu-HU" sz="2000" dirty="0" smtClean="0"/>
              <a:t> tengelyforgás </a:t>
            </a:r>
            <a:r>
              <a:rPr lang="hu-HU" altLang="hu-HU" sz="2000" dirty="0"/>
              <a:t>→</a:t>
            </a:r>
            <a:r>
              <a:rPr lang="hu-HU" sz="2000" dirty="0" smtClean="0"/>
              <a:t> Coriolis erő spirálisba rendezi </a:t>
            </a:r>
            <a:r>
              <a:rPr lang="hu-HU" altLang="hu-HU" sz="2000" dirty="0"/>
              <a:t>→</a:t>
            </a:r>
            <a:r>
              <a:rPr lang="hu-HU" sz="2000" dirty="0" smtClean="0"/>
              <a:t> elektromos áramok </a:t>
            </a:r>
            <a:r>
              <a:rPr lang="hu-HU" altLang="hu-HU" sz="2000" dirty="0"/>
              <a:t>→ </a:t>
            </a:r>
            <a:r>
              <a:rPr lang="hu-HU" sz="2000" dirty="0"/>
              <a:t>mágneses </a:t>
            </a:r>
            <a:r>
              <a:rPr lang="hu-HU" sz="2000" dirty="0" smtClean="0"/>
              <a:t>tér</a:t>
            </a:r>
          </a:p>
          <a:p>
            <a:r>
              <a:rPr lang="hu-HU" sz="2000" dirty="0"/>
              <a:t>S</a:t>
            </a:r>
            <a:r>
              <a:rPr lang="hu-HU" sz="2000" dirty="0" smtClean="0"/>
              <a:t>zilárd belső mag a hűléssel növekszik.</a:t>
            </a:r>
            <a:endParaRPr lang="hu-HU" sz="2000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Dinamó: Föld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2718" y="6259616"/>
            <a:ext cx="2655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http://geomag.usgs.gov/faqs.php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80783"/>
            <a:ext cx="47148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755576" y="923895"/>
            <a:ext cx="784887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baseline="0" dirty="0" smtClean="0">
                <a:latin typeface="+mj-lt"/>
                <a:cs typeface="Arial" pitchFamily="34" charset="0"/>
              </a:rPr>
              <a:t>analitikus </a:t>
            </a:r>
            <a:r>
              <a:rPr lang="hu-HU" sz="2200" baseline="0" dirty="0">
                <a:latin typeface="+mj-lt"/>
                <a:cs typeface="Arial" pitchFamily="34" charset="0"/>
              </a:rPr>
              <a:t>le</a:t>
            </a:r>
            <a:r>
              <a:rPr lang="en-US" sz="2200" baseline="0" dirty="0">
                <a:latin typeface="+mj-lt"/>
                <a:cs typeface="Arial" pitchFamily="34" charset="0"/>
              </a:rPr>
              <a:t>í</a:t>
            </a:r>
            <a:r>
              <a:rPr lang="hu-HU" sz="2200" baseline="0" dirty="0" err="1" smtClean="0">
                <a:latin typeface="+mj-lt"/>
                <a:cs typeface="Arial" pitchFamily="34" charset="0"/>
              </a:rPr>
              <a:t>rás</a:t>
            </a:r>
            <a:r>
              <a:rPr lang="hu-HU" sz="2200" dirty="0" smtClean="0">
                <a:latin typeface="+mj-lt"/>
                <a:cs typeface="Arial" pitchFamily="34" charset="0"/>
              </a:rPr>
              <a:t>: 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elsőrendű</a:t>
            </a:r>
            <a:r>
              <a:rPr lang="hu-HU" sz="2200" baseline="0" dirty="0">
                <a:latin typeface="+mj-lt"/>
                <a:cs typeface="Arial" pitchFamily="34" charset="0"/>
              </a:rPr>
              <a:t>, dipólus közel</a:t>
            </a:r>
            <a:r>
              <a:rPr lang="en-US" sz="2200" baseline="0" dirty="0">
                <a:latin typeface="+mj-lt"/>
                <a:cs typeface="Arial" pitchFamily="34" charset="0"/>
              </a:rPr>
              <a:t>í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tés:</a:t>
            </a:r>
            <a:r>
              <a:rPr lang="hu-HU" sz="2200" dirty="0" smtClean="0">
                <a:latin typeface="+mj-lt"/>
                <a:cs typeface="Times New Roman" pitchFamily="18" charset="0"/>
              </a:rPr>
              <a:t> </a:t>
            </a:r>
            <a:r>
              <a:rPr lang="hu-HU" sz="2200" dirty="0">
                <a:latin typeface="+mj-lt"/>
                <a:cs typeface="Times New Roman" pitchFamily="18" charset="0"/>
              </a:rPr>
              <a:t>a magnetoszféra zárt </a:t>
            </a:r>
            <a:r>
              <a:rPr lang="hu-HU" sz="2200" dirty="0" smtClean="0">
                <a:latin typeface="+mj-lt"/>
                <a:cs typeface="Times New Roman" pitchFamily="18" charset="0"/>
              </a:rPr>
              <a:t>erővonalú tartományában</a:t>
            </a:r>
          </a:p>
          <a:p>
            <a:pPr>
              <a:spcBef>
                <a:spcPts val="0"/>
              </a:spcBef>
            </a:pPr>
            <a:r>
              <a:rPr lang="hu-HU" sz="2200" baseline="0" dirty="0" smtClean="0">
                <a:latin typeface="+mj-lt"/>
                <a:cs typeface="Arial" pitchFamily="34" charset="0"/>
              </a:rPr>
              <a:t>centrális </a:t>
            </a:r>
            <a:r>
              <a:rPr lang="hu-HU" sz="2200" baseline="0" dirty="0">
                <a:latin typeface="+mj-lt"/>
                <a:cs typeface="Arial" pitchFamily="34" charset="0"/>
              </a:rPr>
              <a:t>axiális, 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Föld </a:t>
            </a:r>
            <a:r>
              <a:rPr lang="hu-HU" sz="2200" baseline="0" dirty="0">
                <a:latin typeface="+mj-lt"/>
                <a:cs typeface="Arial" pitchFamily="34" charset="0"/>
              </a:rPr>
              <a:t>esetében </a:t>
            </a:r>
            <a:r>
              <a:rPr lang="en-US" sz="2200" baseline="0" dirty="0" smtClean="0">
                <a:latin typeface="+mj-lt"/>
                <a:cs typeface="Arial" pitchFamily="34" charset="0"/>
              </a:rPr>
              <a:t>~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11,5</a:t>
            </a:r>
            <a:r>
              <a:rPr lang="en-US" sz="2200" baseline="0" dirty="0" smtClean="0">
                <a:latin typeface="+mj-lt"/>
                <a:cs typeface="Arial" pitchFamily="34" charset="0"/>
                <a:sym typeface="Symbol"/>
              </a:rPr>
              <a:t>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 </a:t>
            </a:r>
            <a:r>
              <a:rPr lang="hu-HU" sz="2200" baseline="0" dirty="0">
                <a:latin typeface="+mj-lt"/>
                <a:cs typeface="Arial" pitchFamily="34" charset="0"/>
              </a:rPr>
              <a:t>-</a:t>
            </a:r>
            <a:r>
              <a:rPr lang="hu-HU" sz="2200" baseline="0" dirty="0" err="1">
                <a:latin typeface="+mj-lt"/>
                <a:cs typeface="Arial" pitchFamily="34" charset="0"/>
              </a:rPr>
              <a:t>al</a:t>
            </a:r>
            <a:r>
              <a:rPr lang="hu-HU" sz="2200" baseline="0" dirty="0">
                <a:latin typeface="+mj-lt"/>
                <a:cs typeface="Arial" pitchFamily="34" charset="0"/>
              </a:rPr>
              <a:t> 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eltér</a:t>
            </a:r>
            <a:r>
              <a:rPr lang="hu-HU" sz="2200" dirty="0" smtClean="0">
                <a:latin typeface="+mj-lt"/>
                <a:cs typeface="Arial" pitchFamily="34" charset="0"/>
              </a:rPr>
              <a:t> forgástengelytől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 (valóságban: kissé </a:t>
            </a:r>
            <a:r>
              <a:rPr lang="hu-HU" sz="2200" baseline="0" dirty="0" err="1" smtClean="0">
                <a:latin typeface="+mj-lt"/>
                <a:cs typeface="Arial" pitchFamily="34" charset="0"/>
              </a:rPr>
              <a:t>excentikus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, időben</a:t>
            </a:r>
            <a:r>
              <a:rPr lang="hu-HU" sz="2200" dirty="0" smtClean="0">
                <a:latin typeface="+mj-lt"/>
                <a:cs typeface="Arial" pitchFamily="34" charset="0"/>
              </a:rPr>
              <a:t> 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változik</a:t>
            </a:r>
            <a:r>
              <a:rPr lang="hu-HU" sz="2200" dirty="0" smtClean="0">
                <a:latin typeface="+mj-lt"/>
                <a:cs typeface="Arial" pitchFamily="34" charset="0"/>
              </a:rPr>
              <a:t> a tengelyirány)</a:t>
            </a:r>
            <a:endParaRPr lang="hu-HU" sz="2200" baseline="0" dirty="0" smtClean="0">
              <a:latin typeface="+mj-lt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hu-HU" sz="2200" dirty="0">
                <a:latin typeface="+mj-lt"/>
                <a:cs typeface="Arial" pitchFamily="34" charset="0"/>
              </a:rPr>
              <a:t>mágneses erővonal </a:t>
            </a:r>
            <a:r>
              <a:rPr lang="hu-HU" sz="2200" dirty="0" err="1">
                <a:latin typeface="+mj-lt"/>
                <a:cs typeface="Arial" pitchFamily="34" charset="0"/>
              </a:rPr>
              <a:t>polárkoordinátás</a:t>
            </a:r>
            <a:r>
              <a:rPr lang="hu-HU" sz="2200" dirty="0">
                <a:latin typeface="+mj-lt"/>
                <a:cs typeface="Arial" pitchFamily="34" charset="0"/>
              </a:rPr>
              <a:t> </a:t>
            </a:r>
            <a:r>
              <a:rPr lang="hu-HU" sz="2200" dirty="0" smtClean="0">
                <a:latin typeface="+mj-lt"/>
                <a:cs typeface="Arial" pitchFamily="34" charset="0"/>
              </a:rPr>
              <a:t>egyenlete</a:t>
            </a:r>
          </a:p>
          <a:p>
            <a:pPr marL="0" indent="0">
              <a:spcBef>
                <a:spcPts val="0"/>
              </a:spcBef>
              <a:buNone/>
            </a:pPr>
            <a:endParaRPr lang="hu-HU" sz="2800" dirty="0" smtClean="0">
              <a:latin typeface="+mj-lt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>
                <a:latin typeface="+mj-lt"/>
                <a:cs typeface="Arial" pitchFamily="34" charset="0"/>
              </a:rPr>
              <a:t>     L-héj:  McIlwain- </a:t>
            </a:r>
            <a:r>
              <a:rPr lang="hu-HU" sz="2200" dirty="0">
                <a:latin typeface="+mj-lt"/>
                <a:cs typeface="Arial" pitchFamily="34" charset="0"/>
              </a:rPr>
              <a:t>vagy mágneses </a:t>
            </a:r>
            <a:r>
              <a:rPr lang="hu-HU" sz="2200" dirty="0" smtClean="0">
                <a:latin typeface="+mj-lt"/>
                <a:cs typeface="Arial" pitchFamily="34" charset="0"/>
              </a:rPr>
              <a:t>héjparaméter (földsugár)</a:t>
            </a:r>
            <a:endParaRPr lang="hu-HU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17032"/>
            <a:ext cx="6451095" cy="25922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14</a:t>
            </a:fld>
            <a:endParaRPr lang="hu-HU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Föld mágneses tere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16002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églalap 9"/>
          <p:cNvSpPr/>
          <p:nvPr/>
        </p:nvSpPr>
        <p:spPr>
          <a:xfrm>
            <a:off x="6876256" y="6182076"/>
            <a:ext cx="915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Wikipedia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6271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6211" y="2276872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hu-HU" sz="2200" dirty="0" smtClean="0">
                <a:cs typeface="Arial" pitchFamily="34" charset="0"/>
              </a:rPr>
              <a:t>hengerszimmetrikus </a:t>
            </a:r>
            <a:r>
              <a:rPr lang="hu-HU" sz="2200" dirty="0">
                <a:cs typeface="Arial" pitchFamily="34" charset="0"/>
              </a:rPr>
              <a:t>mágneses tér </a:t>
            </a:r>
            <a:r>
              <a:rPr lang="hu-HU" sz="2200" dirty="0" smtClean="0">
                <a:cs typeface="Arial" pitchFamily="34" charset="0"/>
              </a:rPr>
              <a:t>skalárpotenciálja</a:t>
            </a:r>
          </a:p>
          <a:p>
            <a:pPr>
              <a:spcBef>
                <a:spcPts val="0"/>
              </a:spcBef>
            </a:pPr>
            <a:r>
              <a:rPr lang="hu-HU" sz="2200" i="1" dirty="0" smtClean="0">
                <a:cs typeface="Arial" pitchFamily="34" charset="0"/>
              </a:rPr>
              <a:t>m</a:t>
            </a:r>
            <a:r>
              <a:rPr lang="hu-HU" sz="2200" dirty="0" smtClean="0">
                <a:cs typeface="Arial" pitchFamily="34" charset="0"/>
              </a:rPr>
              <a:t>  </a:t>
            </a:r>
            <a:r>
              <a:rPr lang="hu-HU" sz="2200" dirty="0">
                <a:cs typeface="Arial" pitchFamily="34" charset="0"/>
              </a:rPr>
              <a:t>mágneses momentum,  </a:t>
            </a:r>
            <a:r>
              <a:rPr lang="el-GR" sz="2200" dirty="0">
                <a:cs typeface="Arial" pitchFamily="34" charset="0"/>
              </a:rPr>
              <a:t>θ</a:t>
            </a:r>
            <a:r>
              <a:rPr lang="hu-HU" sz="2200" dirty="0">
                <a:cs typeface="Times New Roman" pitchFamily="18" charset="0"/>
              </a:rPr>
              <a:t> pólustávolság</a:t>
            </a:r>
            <a:endParaRPr lang="en-US" sz="2200" dirty="0">
              <a:cs typeface="Arial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11" y="3065784"/>
            <a:ext cx="2385669" cy="79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49" y="4364522"/>
            <a:ext cx="5331752" cy="76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0" y="5157192"/>
            <a:ext cx="2846243" cy="71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80930" y="3789040"/>
            <a:ext cx="21297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>
                <a:cs typeface="Arial" pitchFamily="34" charset="0"/>
              </a:rPr>
              <a:t>e</a:t>
            </a:r>
            <a:r>
              <a:rPr lang="hu-HU" sz="2200" dirty="0" smtClean="0">
                <a:cs typeface="Arial" pitchFamily="34" charset="0"/>
              </a:rPr>
              <a:t>nnek gradiense </a:t>
            </a:r>
            <a:endParaRPr lang="hu-HU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15</a:t>
            </a:fld>
            <a:endParaRPr lang="hu-HU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85733" y="1800811"/>
            <a:ext cx="3070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cs typeface="Arial" pitchFamily="34" charset="0"/>
              </a:rPr>
              <a:t>B</a:t>
            </a:r>
            <a:r>
              <a:rPr lang="hu-HU" sz="2400" dirty="0" smtClean="0">
                <a:cs typeface="Arial" pitchFamily="34" charset="0"/>
              </a:rPr>
              <a:t> = -</a:t>
            </a:r>
            <a:r>
              <a:rPr lang="hu-HU" sz="2400" b="1" dirty="0" smtClean="0">
                <a:cs typeface="Arial" pitchFamily="34" charset="0"/>
                <a:sym typeface="Symbol"/>
              </a:rPr>
              <a:t></a:t>
            </a:r>
            <a:r>
              <a:rPr lang="hu-HU" sz="2400" dirty="0" smtClean="0">
                <a:cs typeface="Arial" pitchFamily="34" charset="0"/>
                <a:sym typeface="Symbol"/>
              </a:rPr>
              <a:t> =</a:t>
            </a:r>
            <a:r>
              <a:rPr lang="hu-HU" sz="2400" dirty="0">
                <a:cs typeface="Arial" pitchFamily="34" charset="0"/>
              </a:rPr>
              <a:t> -</a:t>
            </a:r>
            <a:r>
              <a:rPr lang="hu-HU" sz="2400" b="1" dirty="0" smtClean="0">
                <a:cs typeface="Arial" pitchFamily="34" charset="0"/>
                <a:sym typeface="Symbol"/>
              </a:rPr>
              <a:t></a:t>
            </a:r>
            <a:r>
              <a:rPr lang="hu-HU" sz="2400" dirty="0" smtClean="0">
                <a:cs typeface="Arial" pitchFamily="34" charset="0"/>
                <a:sym typeface="Symbol"/>
              </a:rPr>
              <a:t>(</a:t>
            </a:r>
            <a:r>
              <a:rPr lang="hu-HU" sz="2400" b="1" dirty="0" smtClean="0">
                <a:cs typeface="Arial" pitchFamily="34" charset="0"/>
                <a:sym typeface="Symbol"/>
              </a:rPr>
              <a:t></a:t>
            </a:r>
            <a:r>
              <a:rPr lang="hu-HU" sz="2400" baseline="-25000" dirty="0" smtClean="0">
                <a:cs typeface="Arial" pitchFamily="34" charset="0"/>
                <a:sym typeface="Symbol"/>
              </a:rPr>
              <a:t>i</a:t>
            </a:r>
            <a:r>
              <a:rPr lang="hu-HU" sz="2400" dirty="0" smtClean="0">
                <a:cs typeface="Arial" pitchFamily="34" charset="0"/>
                <a:sym typeface="Symbol"/>
              </a:rPr>
              <a:t>  + </a:t>
            </a:r>
            <a:r>
              <a:rPr lang="hu-HU" sz="2400" b="1" dirty="0" smtClean="0">
                <a:cs typeface="Arial" pitchFamily="34" charset="0"/>
                <a:sym typeface="Symbol"/>
              </a:rPr>
              <a:t></a:t>
            </a:r>
            <a:r>
              <a:rPr lang="hu-HU" sz="2400" baseline="-25000" dirty="0" smtClean="0">
                <a:cs typeface="Arial" pitchFamily="34" charset="0"/>
                <a:sym typeface="Symbol"/>
              </a:rPr>
              <a:t>e</a:t>
            </a:r>
            <a:r>
              <a:rPr lang="hu-HU" sz="2400" dirty="0" smtClean="0">
                <a:cs typeface="Arial" pitchFamily="34" charset="0"/>
                <a:sym typeface="Symbol"/>
              </a:rPr>
              <a:t>) </a:t>
            </a:r>
            <a:endParaRPr lang="hu-HU" sz="2400" dirty="0"/>
          </a:p>
        </p:txBody>
      </p:sp>
      <p:sp>
        <p:nvSpPr>
          <p:cNvPr id="11" name="Téglalap 10"/>
          <p:cNvSpPr/>
          <p:nvPr/>
        </p:nvSpPr>
        <p:spPr>
          <a:xfrm>
            <a:off x="1106211" y="908718"/>
            <a:ext cx="34955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 smtClean="0">
                <a:cs typeface="Arial" pitchFamily="34" charset="0"/>
              </a:rPr>
              <a:t>Gauss: a Föld mágneses tere </a:t>
            </a:r>
          </a:p>
          <a:p>
            <a:r>
              <a:rPr lang="hu-HU" sz="2200" dirty="0" smtClean="0">
                <a:cs typeface="Arial" pitchFamily="34" charset="0"/>
              </a:rPr>
              <a:t>leírható skalár potenciállal</a:t>
            </a:r>
            <a:endParaRPr lang="hu-HU" sz="2200" dirty="0"/>
          </a:p>
        </p:txBody>
      </p:sp>
      <p:sp>
        <p:nvSpPr>
          <p:cNvPr id="12" name="Téglalap 11"/>
          <p:cNvSpPr/>
          <p:nvPr/>
        </p:nvSpPr>
        <p:spPr>
          <a:xfrm>
            <a:off x="4601720" y="908718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cs typeface="Arial" pitchFamily="34" charset="0"/>
                <a:sym typeface="Symbol"/>
              </a:rPr>
              <a:t>  </a:t>
            </a:r>
            <a:r>
              <a:rPr lang="hu-HU" sz="2400" b="1" dirty="0" smtClean="0">
                <a:cs typeface="Arial" pitchFamily="34" charset="0"/>
              </a:rPr>
              <a:t>B</a:t>
            </a:r>
            <a:r>
              <a:rPr lang="hu-HU" sz="2400" dirty="0" smtClean="0">
                <a:cs typeface="Arial" pitchFamily="34" charset="0"/>
              </a:rPr>
              <a:t> = 0</a:t>
            </a:r>
            <a:r>
              <a:rPr lang="hu-HU" sz="2400" dirty="0" smtClean="0">
                <a:cs typeface="Arial" pitchFamily="34" charset="0"/>
                <a:sym typeface="Symbol"/>
              </a:rPr>
              <a:t> </a:t>
            </a:r>
            <a:endParaRPr lang="hu-HU" sz="2400" dirty="0"/>
          </a:p>
        </p:txBody>
      </p:sp>
      <p:sp>
        <p:nvSpPr>
          <p:cNvPr id="14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Föld mágneses tere</a:t>
            </a:r>
          </a:p>
        </p:txBody>
      </p:sp>
    </p:spTree>
    <p:extLst>
      <p:ext uri="{BB962C8B-B14F-4D97-AF65-F5344CB8AC3E}">
        <p14:creationId xmlns:p14="http://schemas.microsoft.com/office/powerpoint/2010/main" val="34578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16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" y="1124744"/>
            <a:ext cx="9144000" cy="510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Föld és óriásbolygók mágneses tere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432" y="6257447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i="1" dirty="0"/>
              <a:t>http://www.ifa.hawaii.edu/~</a:t>
            </a:r>
            <a:r>
              <a:rPr lang="hu-HU" sz="1400" i="1" dirty="0" smtClean="0"/>
              <a:t>barnes/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8077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035951"/>
            <a:ext cx="8136904" cy="56801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Thomas Gold (1959): az ionoszféra fölötti tartomány, ahol a Föld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 </a:t>
            </a:r>
            <a:r>
              <a:rPr lang="hu-HU" sz="2200" dirty="0" smtClean="0"/>
              <a:t>    mágneses tere dominál a töltött részecskék terjedésében.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Mai </a:t>
            </a:r>
            <a:r>
              <a:rPr lang="hu-HU" sz="2200" dirty="0" err="1" smtClean="0"/>
              <a:t>definició</a:t>
            </a:r>
            <a:r>
              <a:rPr lang="hu-HU" sz="2200" dirty="0" smtClean="0"/>
              <a:t>: a bolygók </a:t>
            </a:r>
            <a:r>
              <a:rPr lang="hu-HU" sz="2200" dirty="0"/>
              <a:t>és </a:t>
            </a:r>
            <a:r>
              <a:rPr lang="hu-HU" sz="2200" dirty="0" smtClean="0"/>
              <a:t>holdak </a:t>
            </a:r>
            <a:r>
              <a:rPr lang="hu-HU" sz="2200" dirty="0"/>
              <a:t>akadályt képeznek az </a:t>
            </a:r>
            <a:r>
              <a:rPr lang="hu-HU" sz="2200" dirty="0" smtClean="0"/>
              <a:t>áramló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    napszélben</a:t>
            </a:r>
            <a:r>
              <a:rPr lang="hu-HU" sz="2200" dirty="0"/>
              <a:t>, </a:t>
            </a:r>
            <a:r>
              <a:rPr lang="hu-HU" sz="2200" dirty="0" smtClean="0"/>
              <a:t>a körülöttük </a:t>
            </a:r>
            <a:r>
              <a:rPr lang="hu-HU" sz="2200" dirty="0"/>
              <a:t>kialakuló </a:t>
            </a:r>
            <a:r>
              <a:rPr lang="hu-HU" sz="2200" b="1" dirty="0" err="1" smtClean="0"/>
              <a:t>magnetoszféra</a:t>
            </a:r>
            <a:r>
              <a:rPr lang="hu-HU" sz="2200" b="1" dirty="0" smtClean="0"/>
              <a:t> az </a:t>
            </a:r>
            <a:r>
              <a:rPr lang="hu-HU" sz="2200" b="1" dirty="0"/>
              <a:t>a tartomány</a:t>
            </a:r>
            <a:r>
              <a:rPr lang="hu-HU" sz="2200" b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b="1" dirty="0"/>
              <a:t> </a:t>
            </a:r>
            <a:r>
              <a:rPr lang="hu-HU" sz="2200" b="1" dirty="0" smtClean="0"/>
              <a:t>   </a:t>
            </a:r>
            <a:r>
              <a:rPr lang="hu-HU" sz="2200" b="1" dirty="0"/>
              <a:t>amelybe </a:t>
            </a:r>
            <a:r>
              <a:rPr lang="hu-HU" sz="2200" b="1" dirty="0" smtClean="0"/>
              <a:t>nem </a:t>
            </a:r>
            <a:r>
              <a:rPr lang="hu-HU" sz="2200" b="1" dirty="0"/>
              <a:t>hatol be a napszél </a:t>
            </a:r>
            <a:r>
              <a:rPr lang="hu-HU" sz="2200" b="1" dirty="0" smtClean="0"/>
              <a:t>plazma</a:t>
            </a:r>
            <a:r>
              <a:rPr lang="hu-HU" sz="2200" dirty="0"/>
              <a:t>,</a:t>
            </a:r>
            <a:r>
              <a:rPr lang="hu-HU" sz="2200" b="1" dirty="0" smtClean="0"/>
              <a:t> </a:t>
            </a:r>
            <a:r>
              <a:rPr lang="hu-HU" sz="2200" dirty="0" smtClean="0"/>
              <a:t>mérete és szerkezete az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 </a:t>
            </a:r>
            <a:r>
              <a:rPr lang="hu-HU" sz="2200" dirty="0" smtClean="0"/>
              <a:t>   akadály jellegétől függ, amely lehet</a:t>
            </a:r>
          </a:p>
          <a:p>
            <a:pPr>
              <a:spcBef>
                <a:spcPts val="0"/>
              </a:spcBef>
            </a:pPr>
            <a:r>
              <a:rPr lang="hu-HU" sz="2200" b="1" dirty="0" smtClean="0"/>
              <a:t>nem vezető, nem mágneses</a:t>
            </a:r>
            <a:r>
              <a:rPr lang="hu-HU" sz="2200" dirty="0" smtClean="0"/>
              <a:t>: napszél megkerüli az akadályt, csupán annak geometriai keresztmetszete számít </a:t>
            </a:r>
          </a:p>
          <a:p>
            <a:pPr>
              <a:spcBef>
                <a:spcPts val="0"/>
              </a:spcBef>
            </a:pPr>
            <a:r>
              <a:rPr lang="hu-HU" sz="2200" b="1" dirty="0"/>
              <a:t>e</a:t>
            </a:r>
            <a:r>
              <a:rPr lang="hu-HU" sz="2200" b="1" dirty="0" smtClean="0"/>
              <a:t>lektromosan vezető vagy mágneses</a:t>
            </a:r>
            <a:r>
              <a:rPr lang="hu-HU" sz="2200" dirty="0" smtClean="0"/>
              <a:t>: napszél kölcsönhatásba lép a plazmával, szakadási felületek alakulnak ki </a:t>
            </a:r>
          </a:p>
          <a:p>
            <a:pPr lvl="1">
              <a:spcBef>
                <a:spcPts val="0"/>
              </a:spcBef>
            </a:pPr>
            <a:r>
              <a:rPr lang="hu-HU" sz="2200" dirty="0" err="1" smtClean="0"/>
              <a:t>magnetopauza</a:t>
            </a:r>
            <a:r>
              <a:rPr lang="hu-HU" sz="2200" dirty="0" smtClean="0"/>
              <a:t> ill. </a:t>
            </a:r>
            <a:r>
              <a:rPr lang="hu-HU" sz="2200" dirty="0" err="1" smtClean="0"/>
              <a:t>ionopauza</a:t>
            </a:r>
            <a:r>
              <a:rPr lang="hu-HU" sz="2200" dirty="0" smtClean="0"/>
              <a:t> (tangenciális diszkontinuitás), </a:t>
            </a:r>
            <a:r>
              <a:rPr lang="hu-HU" sz="2200" dirty="0"/>
              <a:t>itt </a:t>
            </a:r>
            <a:r>
              <a:rPr lang="hu-HU" sz="2200" dirty="0" smtClean="0"/>
              <a:t>nyomásegyensúly alakul ki, a napszél </a:t>
            </a:r>
            <a:r>
              <a:rPr lang="hu-HU" sz="2200" dirty="0" err="1" smtClean="0"/>
              <a:t>körbefolyja</a:t>
            </a:r>
            <a:r>
              <a:rPr lang="hu-HU" sz="2200" dirty="0" smtClean="0"/>
              <a:t> az akadályt</a:t>
            </a:r>
          </a:p>
          <a:p>
            <a:pPr lvl="1">
              <a:spcBef>
                <a:spcPts val="0"/>
              </a:spcBef>
            </a:pPr>
            <a:r>
              <a:rPr lang="hu-HU" sz="2200" dirty="0"/>
              <a:t>e</a:t>
            </a:r>
            <a:r>
              <a:rPr lang="hu-HU" sz="2200" dirty="0" smtClean="0"/>
              <a:t>lőtte fejhullám (lökéshullám) – itt a napszél szuperszonikusról szubszonikusra lassul</a:t>
            </a:r>
          </a:p>
          <a:p>
            <a:pPr lvl="1">
              <a:spcBef>
                <a:spcPts val="0"/>
              </a:spcBef>
            </a:pPr>
            <a:r>
              <a:rPr lang="hu-HU" sz="2200" dirty="0" smtClean="0"/>
              <a:t>a bolygó belső mágneses tere a Nap felőli oldalon összenyomódik, az éjszakai oldalon hosszú csóva alakul ki</a:t>
            </a:r>
          </a:p>
          <a:p>
            <a:pPr>
              <a:spcBef>
                <a:spcPts val="0"/>
              </a:spcBef>
            </a:pPr>
            <a:endParaRPr 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17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 smtClean="0"/>
              <a:t>Magnetoszféra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3648" y="1196752"/>
            <a:ext cx="6660740" cy="48464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18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08012" y="90346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 err="1" smtClean="0"/>
              <a:t>Magnetoszférák</a:t>
            </a:r>
            <a:r>
              <a:rPr lang="hu-HU" sz="3200" b="1" dirty="0" smtClean="0"/>
              <a:t> méretének összehasonlítása </a:t>
            </a:r>
            <a:endParaRPr lang="hu-HU" sz="32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artalom hely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1067814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556792"/>
            <a:ext cx="3816424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a</a:t>
            </a:r>
            <a:r>
              <a:rPr lang="hu-HU" altLang="hu-HU" sz="2200" dirty="0" smtClean="0"/>
              <a:t> Hold felszíne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abszorbeálja</a:t>
            </a:r>
            <a:r>
              <a:rPr lang="en-US" altLang="hu-HU" sz="2200" dirty="0" smtClean="0"/>
              <a:t> a</a:t>
            </a:r>
            <a:r>
              <a:rPr lang="hu-HU" altLang="hu-HU" sz="2200" dirty="0"/>
              <a:t> </a:t>
            </a:r>
            <a:r>
              <a:rPr lang="hu-HU" altLang="hu-HU" sz="22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</a:t>
            </a:r>
            <a:r>
              <a:rPr lang="en-US" altLang="hu-HU" sz="2200" dirty="0" err="1" smtClean="0"/>
              <a:t>napszelet</a:t>
            </a:r>
            <a:r>
              <a:rPr lang="en-US" altLang="hu-HU" sz="2200" dirty="0" smtClean="0"/>
              <a:t>, de</a:t>
            </a:r>
            <a:r>
              <a:rPr lang="hu-HU" altLang="hu-HU" sz="2200" dirty="0"/>
              <a:t> </a:t>
            </a: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</a:t>
            </a:r>
            <a:r>
              <a:rPr lang="en-US" altLang="hu-HU" sz="2200" dirty="0" smtClean="0"/>
              <a:t>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átdiffundál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deformálódik</a:t>
            </a:r>
            <a:r>
              <a:rPr lang="en-US" altLang="hu-HU" sz="2200" dirty="0" smtClean="0"/>
              <a:t>,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ennek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szögét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perturbációra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jellemző</a:t>
            </a:r>
            <a:r>
              <a:rPr lang="en-US" altLang="hu-HU" sz="2200" dirty="0" smtClean="0"/>
              <a:t> v</a:t>
            </a:r>
            <a:r>
              <a:rPr lang="hu-HU" altLang="hu-HU" sz="2200" baseline="-25000" dirty="0" smtClean="0"/>
              <a:t>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baseline="-25000" dirty="0"/>
              <a:t> </a:t>
            </a:r>
            <a:r>
              <a:rPr lang="hu-HU" altLang="hu-HU" sz="2200" baseline="-25000" dirty="0" smtClean="0"/>
              <a:t>   </a:t>
            </a:r>
            <a:r>
              <a:rPr lang="hu-HU" altLang="hu-HU" sz="2200" dirty="0" smtClean="0"/>
              <a:t> </a:t>
            </a:r>
            <a:r>
              <a:rPr lang="hu-HU" altLang="hu-HU" sz="2200" dirty="0" err="1" smtClean="0"/>
              <a:t>Alfven</a:t>
            </a:r>
            <a:r>
              <a:rPr lang="hu-HU" altLang="hu-HU" sz="2200" dirty="0" smtClean="0"/>
              <a:t> sebesség és a v</a:t>
            </a:r>
            <a:r>
              <a:rPr lang="en-US" altLang="hu-HU" sz="2200" baseline="-25000" dirty="0" err="1" smtClean="0"/>
              <a:t>sw</a:t>
            </a:r>
            <a:endParaRPr lang="hu-HU" altLang="hu-HU" sz="2200" baseline="-25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baseline="-25000" dirty="0"/>
              <a:t> </a:t>
            </a:r>
            <a:r>
              <a:rPr lang="hu-HU" altLang="hu-HU" sz="2200" baseline="-25000" dirty="0" smtClean="0"/>
              <a:t>   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napszél sebesség </a:t>
            </a:r>
            <a:r>
              <a:rPr lang="en-US" altLang="hu-HU" sz="2200" dirty="0" err="1" smtClean="0"/>
              <a:t>aránya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határozza</a:t>
            </a:r>
            <a:r>
              <a:rPr lang="en-US" altLang="hu-HU" sz="2200" dirty="0" smtClean="0"/>
              <a:t> meg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</a:t>
            </a:r>
            <a:r>
              <a:rPr lang="hu-HU" altLang="hu-HU" sz="2200" dirty="0" smtClean="0"/>
              <a:t> napszél 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plazma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„</a:t>
            </a:r>
            <a:r>
              <a:rPr lang="en-US" altLang="hu-HU" sz="2200" dirty="0" err="1" smtClean="0"/>
              <a:t>befolyik</a:t>
            </a:r>
            <a:r>
              <a:rPr lang="en-US" altLang="hu-HU" sz="2200" dirty="0" smtClean="0"/>
              <a:t>” </a:t>
            </a:r>
            <a:r>
              <a:rPr lang="en-US" altLang="hu-HU" sz="2200" dirty="0" err="1" smtClean="0"/>
              <a:t>az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akadály</a:t>
            </a:r>
            <a:r>
              <a:rPr lang="hu-HU" altLang="hu-HU" sz="2200" dirty="0" smtClean="0"/>
              <a:t> </a:t>
            </a:r>
            <a:r>
              <a:rPr lang="hu-HU" altLang="hu-HU" sz="2200" dirty="0" smtClean="0"/>
              <a:t>mögötti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térrészbe</a:t>
            </a:r>
            <a:r>
              <a:rPr lang="en-US" altLang="hu-HU" sz="2200" dirty="0" smtClean="0"/>
              <a:t>,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nagyjából</a:t>
            </a:r>
            <a:r>
              <a:rPr lang="hu-HU" altLang="hu-HU" sz="2200" dirty="0" smtClean="0"/>
              <a:t> </a:t>
            </a:r>
            <a:r>
              <a:rPr lang="en-US" altLang="hu-HU" sz="2200" dirty="0" err="1" smtClean="0"/>
              <a:t>hangsebességgel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endParaRPr lang="en-US" alt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19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Geometriai akadály: Hold</a:t>
            </a:r>
            <a:endParaRPr lang="hu-HU" sz="3600" b="1" dirty="0"/>
          </a:p>
        </p:txBody>
      </p:sp>
      <p:pic>
        <p:nvPicPr>
          <p:cNvPr id="6" name="Picture 6" descr="D:\DC\EGYETJ~1\abr\cravens\c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6700" y="1196752"/>
            <a:ext cx="5067300" cy="5181600"/>
          </a:xfrm>
          <a:prstGeom prst="rect">
            <a:avLst/>
          </a:prstGeom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10350" y="6200259"/>
            <a:ext cx="2127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Kivelson</a:t>
            </a:r>
            <a:r>
              <a:rPr lang="hu-HU" sz="1400" i="1" dirty="0" smtClean="0"/>
              <a:t>  and Russell 1995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9345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980728"/>
            <a:ext cx="91440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6</a:t>
            </a:r>
            <a:r>
              <a:rPr lang="hu-HU" sz="36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. A bolygók belső szerkezete és </a:t>
            </a:r>
          </a:p>
          <a:p>
            <a:r>
              <a:rPr lang="hu-HU" sz="36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plazmakörnyezete</a:t>
            </a:r>
            <a:endParaRPr lang="hu-HU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1099592" y="3573016"/>
            <a:ext cx="694481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Kecskeméty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Károly,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Tátrallyay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Mariella</a:t>
            </a:r>
          </a:p>
          <a:p>
            <a:pPr marL="0" indent="0" algn="ctr">
              <a:buNone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Wigner FK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4291" y="4148805"/>
            <a:ext cx="8784469" cy="2732573"/>
          </a:xfrm>
        </p:spPr>
        <p:txBody>
          <a:bodyPr>
            <a:normAutofit fontScale="92500" lnSpcReduction="20000"/>
          </a:bodyPr>
          <a:lstStyle/>
          <a:p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bolygó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ionoszférája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jó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vezető</a:t>
            </a:r>
            <a:r>
              <a:rPr lang="en-US" altLang="hu-HU" sz="2400" dirty="0" smtClean="0"/>
              <a:t>, </a:t>
            </a:r>
            <a:r>
              <a:rPr lang="en-US" altLang="hu-HU" sz="2400" dirty="0" err="1" smtClean="0"/>
              <a:t>ideálisan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vezető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gömbként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fogható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fel</a:t>
            </a:r>
            <a:endParaRPr lang="en-US" altLang="hu-HU" sz="2400" dirty="0" smtClean="0"/>
          </a:p>
          <a:p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vezetőbe</a:t>
            </a:r>
            <a:r>
              <a:rPr lang="en-US" altLang="hu-HU" sz="2400" dirty="0" smtClean="0"/>
              <a:t> a </a:t>
            </a:r>
            <a:r>
              <a:rPr lang="en-US" altLang="hu-HU" sz="2400" dirty="0" err="1" smtClean="0"/>
              <a:t>mágneses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tér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nem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hatol</a:t>
            </a:r>
            <a:r>
              <a:rPr lang="en-US" altLang="hu-HU" sz="2400" dirty="0" smtClean="0"/>
              <a:t> be, </a:t>
            </a:r>
            <a:r>
              <a:rPr lang="en-US" altLang="hu-HU" sz="2400" dirty="0" err="1" smtClean="0"/>
              <a:t>az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áramlás</a:t>
            </a:r>
            <a:r>
              <a:rPr lang="hu-HU" altLang="hu-HU" sz="2400" dirty="0" smtClean="0"/>
              <a:t>i sebesség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felületre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merőleges</a:t>
            </a:r>
            <a:r>
              <a:rPr lang="en-US" altLang="hu-HU" sz="2400" dirty="0" smtClean="0"/>
              <a:t> </a:t>
            </a:r>
            <a:r>
              <a:rPr lang="hu-HU" altLang="hu-HU" sz="2400" dirty="0" smtClean="0"/>
              <a:t>komponense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nulla</a:t>
            </a:r>
            <a:endParaRPr lang="en-US" altLang="hu-HU" sz="2400" dirty="0" smtClean="0"/>
          </a:p>
          <a:p>
            <a:r>
              <a:rPr lang="en-US" altLang="hu-HU" sz="2400" dirty="0" err="1" smtClean="0"/>
              <a:t>az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akadály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felszíne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nyomásegyensúlyi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felület</a:t>
            </a:r>
            <a:endParaRPr lang="en-US" altLang="hu-HU" sz="2400" dirty="0" smtClean="0"/>
          </a:p>
          <a:p>
            <a:pPr lvl="1"/>
            <a:r>
              <a:rPr lang="en-US" altLang="hu-HU" sz="2400" dirty="0" err="1" smtClean="0"/>
              <a:t>belül</a:t>
            </a:r>
            <a:r>
              <a:rPr lang="en-US" altLang="hu-HU" sz="2400" dirty="0" smtClean="0"/>
              <a:t>: </a:t>
            </a:r>
            <a:r>
              <a:rPr lang="en-US" altLang="hu-HU" sz="2400" dirty="0" err="1" smtClean="0"/>
              <a:t>kinetikus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nyomás</a:t>
            </a:r>
            <a:endParaRPr lang="en-US" altLang="hu-HU" sz="2400" dirty="0" smtClean="0"/>
          </a:p>
          <a:p>
            <a:pPr lvl="1"/>
            <a:r>
              <a:rPr lang="en-US" altLang="hu-HU" sz="2400" dirty="0" err="1" smtClean="0"/>
              <a:t>kívül</a:t>
            </a:r>
            <a:r>
              <a:rPr lang="en-US" altLang="hu-HU" sz="2400" dirty="0" smtClean="0"/>
              <a:t>: </a:t>
            </a:r>
            <a:r>
              <a:rPr lang="hu-HU" altLang="hu-HU" sz="2400" dirty="0" smtClean="0"/>
              <a:t>napszél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nyomás</a:t>
            </a:r>
            <a:r>
              <a:rPr lang="en-US" altLang="hu-HU" sz="2400" dirty="0" smtClean="0"/>
              <a:t> a </a:t>
            </a:r>
            <a:r>
              <a:rPr lang="hu-HU" altLang="hu-HU" sz="2400" dirty="0" smtClean="0"/>
              <a:t>N</a:t>
            </a:r>
            <a:r>
              <a:rPr lang="en-US" altLang="hu-HU" sz="2400" dirty="0" err="1" smtClean="0"/>
              <a:t>ap-bolygó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egyenes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mentén</a:t>
            </a:r>
            <a:endParaRPr lang="en-US" altLang="hu-HU" sz="2400" dirty="0" smtClean="0"/>
          </a:p>
          <a:p>
            <a:pPr lvl="1"/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felszín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közelében</a:t>
            </a:r>
            <a:r>
              <a:rPr lang="en-US" altLang="hu-HU" sz="2400" dirty="0" smtClean="0"/>
              <a:t> </a:t>
            </a:r>
            <a:r>
              <a:rPr lang="hu-HU" altLang="hu-HU" sz="2400" dirty="0" smtClean="0"/>
              <a:t>B</a:t>
            </a:r>
            <a:r>
              <a:rPr lang="en-US" altLang="hu-HU" sz="2400" dirty="0" smtClean="0"/>
              <a:t> </a:t>
            </a:r>
            <a:r>
              <a:rPr lang="en-US" altLang="hu-HU" sz="2400" dirty="0" smtClean="0">
                <a:sym typeface="Symbol"/>
              </a:rPr>
              <a:t></a:t>
            </a:r>
            <a:r>
              <a:rPr lang="hu-HU" altLang="hu-HU" sz="2400" dirty="0" smtClean="0">
                <a:sym typeface="Symbol"/>
              </a:rPr>
              <a:t> </a:t>
            </a:r>
            <a:r>
              <a:rPr lang="en-US" altLang="hu-HU" sz="2400" dirty="0" err="1" smtClean="0"/>
              <a:t>az</a:t>
            </a:r>
            <a:r>
              <a:rPr lang="hu-HU" altLang="hu-HU" sz="2400" dirty="0" smtClean="0"/>
              <a:t> akadály érintőjével és az áramlási sebességgel</a:t>
            </a:r>
            <a:endParaRPr lang="en-US" altLang="hu-HU" sz="2400" dirty="0" smtClean="0"/>
          </a:p>
          <a:p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20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 smtClean="0"/>
              <a:t>Vezető gömb, nem mágneses akadály: Vénusz</a:t>
            </a:r>
            <a:endParaRPr lang="hu-HU" sz="3200" b="1" dirty="0"/>
          </a:p>
        </p:txBody>
      </p:sp>
      <p:pic>
        <p:nvPicPr>
          <p:cNvPr id="3074" name="Picture 2" descr="Interaction with the solar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1" y="810039"/>
            <a:ext cx="4538387" cy="31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" y="808481"/>
            <a:ext cx="4259183" cy="3196584"/>
          </a:xfrm>
          <a:prstGeom prst="rect">
            <a:avLst/>
          </a:prstGeom>
        </p:spPr>
      </p:pic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017" y="3697286"/>
            <a:ext cx="1971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>
                <a:solidFill>
                  <a:schemeClr val="bg1"/>
                </a:solidFill>
              </a:rPr>
              <a:t>Max Planck </a:t>
            </a:r>
            <a:r>
              <a:rPr lang="hu-HU" sz="1400" i="1" dirty="0" smtClean="0">
                <a:solidFill>
                  <a:schemeClr val="bg1"/>
                </a:solidFill>
              </a:rPr>
              <a:t>Institute SSR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F698-9382-40A4-9A01-F1013F08FEA5}" type="slidenum">
              <a:rPr lang="en-US" altLang="hu-HU"/>
              <a:pPr/>
              <a:t>21</a:t>
            </a:fld>
            <a:endParaRPr lang="en-US" altLang="hu-H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7148" y="5301208"/>
            <a:ext cx="7831276" cy="112772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  <a:buNone/>
            </a:pPr>
            <a:r>
              <a:rPr lang="hu-HU" altLang="hu-HU" sz="2200" dirty="0" smtClean="0">
                <a:latin typeface="Calibri" pitchFamily="34" charset="0"/>
              </a:rPr>
              <a:t>gyenge </a:t>
            </a:r>
            <a:r>
              <a:rPr lang="hu-HU" altLang="hu-HU" sz="2200" dirty="0">
                <a:latin typeface="Calibri" pitchFamily="34" charset="0"/>
              </a:rPr>
              <a:t>mágneses tér, dinamó </a:t>
            </a:r>
            <a:r>
              <a:rPr lang="hu-HU" altLang="hu-HU" sz="2200" dirty="0" smtClean="0">
                <a:latin typeface="Calibri" pitchFamily="34" charset="0"/>
              </a:rPr>
              <a:t>hatás megszűnt</a:t>
            </a:r>
          </a:p>
          <a:p>
            <a:pPr>
              <a:lnSpc>
                <a:spcPct val="75000"/>
              </a:lnSpc>
              <a:buFontTx/>
              <a:buNone/>
            </a:pPr>
            <a:r>
              <a:rPr lang="hu-HU" altLang="hu-HU" sz="2200" dirty="0" smtClean="0">
                <a:latin typeface="Calibri" pitchFamily="34" charset="0"/>
              </a:rPr>
              <a:t>ritka atmoszféra, ionoszféra, indukált </a:t>
            </a:r>
            <a:r>
              <a:rPr lang="hu-HU" altLang="hu-HU" sz="2200" dirty="0" err="1" smtClean="0">
                <a:latin typeface="Calibri" pitchFamily="34" charset="0"/>
              </a:rPr>
              <a:t>magnetoszféra</a:t>
            </a:r>
            <a:endParaRPr lang="hu-HU" altLang="hu-HU" sz="2200" dirty="0">
              <a:latin typeface="Calibri" pitchFamily="34" charset="0"/>
            </a:endParaRPr>
          </a:p>
          <a:p>
            <a:pPr>
              <a:lnSpc>
                <a:spcPct val="75000"/>
              </a:lnSpc>
              <a:buFontTx/>
              <a:buNone/>
            </a:pPr>
            <a:r>
              <a:rPr lang="hu-HU" altLang="hu-HU" sz="2200" dirty="0" smtClean="0">
                <a:latin typeface="Calibri" pitchFamily="34" charset="0"/>
              </a:rPr>
              <a:t>kéreg mágnesség, mini-</a:t>
            </a:r>
            <a:r>
              <a:rPr lang="hu-HU" altLang="hu-HU" sz="2200" dirty="0" err="1" smtClean="0">
                <a:latin typeface="Calibri" pitchFamily="34" charset="0"/>
              </a:rPr>
              <a:t>magnetoszférák</a:t>
            </a:r>
            <a:r>
              <a:rPr lang="hu-HU" altLang="hu-HU" sz="2200" dirty="0" smtClean="0">
                <a:latin typeface="Calibri" pitchFamily="34" charset="0"/>
              </a:rPr>
              <a:t> a </a:t>
            </a:r>
            <a:r>
              <a:rPr lang="hu-HU" altLang="hu-HU" sz="2200" dirty="0" smtClean="0">
                <a:latin typeface="Calibri" pitchFamily="34" charset="0"/>
              </a:rPr>
              <a:t>felszínen (mint a Holdon)</a:t>
            </a:r>
            <a:endParaRPr lang="hu-HU" altLang="hu-HU" sz="2200" dirty="0" smtClean="0">
              <a:latin typeface="Calibri" pitchFamily="34" charset="0"/>
            </a:endParaRPr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" y="836752"/>
            <a:ext cx="5276216" cy="3983438"/>
          </a:xfrm>
          <a:prstGeom prst="rect">
            <a:avLst/>
          </a:prstGeom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35416" y="4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>
                <a:latin typeface="Calibri" pitchFamily="34" charset="0"/>
              </a:rPr>
              <a:t>Mars</a:t>
            </a:r>
            <a:endParaRPr lang="hu-HU" altLang="hu-H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32" y="871809"/>
            <a:ext cx="3832368" cy="306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148" y="4835187"/>
            <a:ext cx="1971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Max Planck </a:t>
            </a:r>
            <a:r>
              <a:rPr lang="hu-HU" sz="1400" i="1" dirty="0" smtClean="0"/>
              <a:t>Institute SSR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9533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5013176"/>
            <a:ext cx="7294356" cy="1224136"/>
          </a:xfrm>
        </p:spPr>
        <p:txBody>
          <a:bodyPr>
            <a:normAutofit fontScale="92500"/>
          </a:bodyPr>
          <a:lstStyle/>
          <a:p>
            <a:r>
              <a:rPr lang="hu-HU" altLang="hu-HU" sz="2400" dirty="0" smtClean="0"/>
              <a:t>üstökösből</a:t>
            </a:r>
            <a:r>
              <a:rPr lang="en-US" altLang="hu-HU" sz="2400" dirty="0" smtClean="0"/>
              <a:t> </a:t>
            </a:r>
            <a:r>
              <a:rPr lang="hu-HU" altLang="hu-HU" sz="2400" dirty="0" smtClean="0"/>
              <a:t>ki</a:t>
            </a:r>
            <a:r>
              <a:rPr lang="en-US" altLang="hu-HU" sz="2400" dirty="0" err="1" smtClean="0"/>
              <a:t>áramló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ionok</a:t>
            </a:r>
            <a:r>
              <a:rPr lang="hu-HU" altLang="hu-HU" sz="2400" dirty="0"/>
              <a:t>: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hatalmas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kölcsönhatási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zón</a:t>
            </a:r>
            <a:r>
              <a:rPr lang="hu-HU" altLang="hu-HU" sz="2400" dirty="0" smtClean="0"/>
              <a:t>a</a:t>
            </a:r>
            <a:r>
              <a:rPr lang="en-US" altLang="hu-HU" sz="2400" dirty="0" smtClean="0"/>
              <a:t>:</a:t>
            </a:r>
            <a:r>
              <a:rPr lang="hu-HU" altLang="hu-HU" sz="2400" dirty="0" smtClean="0"/>
              <a:t> </a:t>
            </a:r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zavarok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az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üstököstől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több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millió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kilométerre</a:t>
            </a:r>
            <a:r>
              <a:rPr lang="en-US" altLang="hu-HU" sz="2400" dirty="0" smtClean="0"/>
              <a:t> is </a:t>
            </a:r>
            <a:r>
              <a:rPr lang="en-US" altLang="hu-HU" sz="2400" dirty="0" err="1" smtClean="0"/>
              <a:t>észlelhetők</a:t>
            </a:r>
            <a:endParaRPr lang="en-US" altLang="hu-HU" sz="2400" dirty="0" smtClean="0"/>
          </a:p>
          <a:p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kiáramló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anyag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lassan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beleépül</a:t>
            </a:r>
            <a:r>
              <a:rPr lang="en-US" altLang="hu-HU" sz="2400" dirty="0" smtClean="0"/>
              <a:t> a </a:t>
            </a:r>
            <a:r>
              <a:rPr lang="en-US" altLang="hu-HU" sz="2400" dirty="0" err="1" smtClean="0"/>
              <a:t>napszélbe</a:t>
            </a:r>
            <a:r>
              <a:rPr lang="en-US" altLang="hu-HU" sz="2400" dirty="0" smtClean="0"/>
              <a:t>: mass loading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22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Ionforrás: üstökös</a:t>
            </a:r>
            <a:endParaRPr lang="hu-HU" sz="3600" b="1" dirty="0"/>
          </a:p>
        </p:txBody>
      </p:sp>
      <p:pic>
        <p:nvPicPr>
          <p:cNvPr id="5122" name="Picture 2" descr="Képtalálat a következőre: „comet solar wind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53" y="808480"/>
            <a:ext cx="5699199" cy="40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54914" y="57197"/>
            <a:ext cx="7908571" cy="6393260"/>
            <a:chOff x="859" y="859"/>
            <a:chExt cx="5065" cy="3916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859" y="859"/>
              <a:ext cx="5065" cy="3916"/>
              <a:chOff x="859" y="859"/>
              <a:chExt cx="5065" cy="3916"/>
            </a:xfrm>
          </p:grpSpPr>
          <p:pic>
            <p:nvPicPr>
              <p:cNvPr id="2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" y="859"/>
                <a:ext cx="5065" cy="3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5"/>
              <p:cNvSpPr txBox="1">
                <a:spLocks noChangeArrowheads="1"/>
              </p:cNvSpPr>
              <p:nvPr/>
            </p:nvSpPr>
            <p:spPr bwMode="auto">
              <a:xfrm>
                <a:off x="1016" y="4557"/>
                <a:ext cx="4751" cy="2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412750" indent="-203200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628650" indent="-198438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844550" indent="-2127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1060450" indent="-2000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5176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19748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4320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28892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altLang="hu-HU" b="1" baseline="0" dirty="0" smtClean="0">
                    <a:cs typeface="Arial" pitchFamily="34" charset="0"/>
                  </a:rPr>
                  <a:t>s</a:t>
                </a:r>
                <a:r>
                  <a:rPr lang="hu-HU" altLang="hu-HU" b="1" baseline="0" dirty="0" err="1" smtClean="0">
                    <a:cs typeface="Arial" pitchFamily="34" charset="0"/>
                  </a:rPr>
                  <a:t>aját</a:t>
                </a:r>
                <a:r>
                  <a:rPr lang="hu-HU" altLang="hu-HU" b="1" baseline="0" dirty="0" smtClean="0">
                    <a:cs typeface="Arial" pitchFamily="34" charset="0"/>
                  </a:rPr>
                  <a:t> </a:t>
                </a:r>
                <a:r>
                  <a:rPr lang="hu-HU" altLang="hu-HU" b="1" baseline="0" dirty="0">
                    <a:cs typeface="Arial" pitchFamily="34" charset="0"/>
                  </a:rPr>
                  <a:t>mágneses térrel</a:t>
                </a:r>
                <a:r>
                  <a:rPr lang="en-US" altLang="hu-HU" b="1" baseline="0" dirty="0">
                    <a:cs typeface="Arial" pitchFamily="34" charset="0"/>
                  </a:rPr>
                  <a:t> </a:t>
                </a:r>
                <a:r>
                  <a:rPr lang="hu-HU" altLang="hu-HU" b="1" baseline="0" dirty="0" smtClean="0">
                    <a:cs typeface="Arial" pitchFamily="34" charset="0"/>
                  </a:rPr>
                  <a:t>és </a:t>
                </a:r>
                <a:r>
                  <a:rPr lang="hu-HU" altLang="hu-HU" b="1" baseline="0" dirty="0">
                    <a:cs typeface="Arial" pitchFamily="34" charset="0"/>
                  </a:rPr>
                  <a:t>légkörrel b</a:t>
                </a:r>
                <a:r>
                  <a:rPr lang="en-US" altLang="hu-HU" b="1" baseline="0" dirty="0">
                    <a:cs typeface="Arial" pitchFamily="34" charset="0"/>
                  </a:rPr>
                  <a:t>í</a:t>
                </a:r>
                <a:r>
                  <a:rPr lang="hu-HU" altLang="hu-HU" b="1" baseline="0" dirty="0">
                    <a:cs typeface="Arial" pitchFamily="34" charset="0"/>
                  </a:rPr>
                  <a:t>ró bolygó </a:t>
                </a:r>
                <a:r>
                  <a:rPr lang="hu-HU" altLang="hu-HU" b="1" baseline="0" dirty="0" smtClean="0">
                    <a:cs typeface="Arial" pitchFamily="34" charset="0"/>
                  </a:rPr>
                  <a:t>plazmakörnyezete</a:t>
                </a:r>
                <a:endParaRPr lang="hu-HU" altLang="hu-HU" b="1" baseline="0" dirty="0">
                  <a:cs typeface="Arial" pitchFamily="34" charset="0"/>
                </a:endParaRPr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 rot="19860000">
              <a:off x="1755" y="1594"/>
              <a:ext cx="1176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lökéshullám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804" y="1377"/>
              <a:ext cx="1331" cy="1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mágneses </a:t>
              </a:r>
              <a:r>
                <a:rPr lang="hu-HU" altLang="hu-HU" sz="1600" b="1" baseline="0" dirty="0" smtClean="0">
                  <a:solidFill>
                    <a:srgbClr val="FFFFFF"/>
                  </a:solidFill>
                  <a:cs typeface="Arial" pitchFamily="34" charset="0"/>
                </a:rPr>
                <a:t>burok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107" y="1762"/>
              <a:ext cx="1437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magnetopau</a:t>
              </a:r>
              <a:r>
                <a:rPr lang="hu-HU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za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256" y="2350"/>
              <a:ext cx="714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tölcsér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533" y="3204"/>
              <a:ext cx="738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uszály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4167" y="2762"/>
              <a:ext cx="919" cy="3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semleges réteg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409" y="2526"/>
              <a:ext cx="1137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plazmalepel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2644" y="1475"/>
              <a:ext cx="411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 flipV="1">
              <a:off x="3706" y="2090"/>
              <a:ext cx="196" cy="74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2546" y="2599"/>
              <a:ext cx="48" cy="12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5038" y="2841"/>
              <a:ext cx="169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4021" y="2647"/>
              <a:ext cx="365" cy="49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131" y="3204"/>
              <a:ext cx="1052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ionos</a:t>
              </a:r>
              <a:r>
                <a:rPr lang="hu-HU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zféra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2183" y="3057"/>
              <a:ext cx="436" cy="22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80" y="3687"/>
              <a:ext cx="1266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plazmaszféra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 flipV="1">
              <a:off x="2521" y="3154"/>
              <a:ext cx="123" cy="51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859" y="2696"/>
              <a:ext cx="858" cy="2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b="1" dirty="0" smtClean="0">
                  <a:solidFill>
                    <a:srgbClr val="FFFFFF"/>
                  </a:solidFill>
                  <a:cs typeface="Arial" pitchFamily="34" charset="0"/>
                </a:rPr>
                <a:t>napszél</a:t>
              </a:r>
              <a:endParaRPr lang="en-GB" altLang="hu-HU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986" y="2561"/>
              <a:ext cx="60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988" y="3058"/>
              <a:ext cx="60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9" name="Cím 1"/>
          <p:cNvSpPr>
            <a:spLocks noGrp="1"/>
          </p:cNvSpPr>
          <p:nvPr>
            <p:ph type="title"/>
          </p:nvPr>
        </p:nvSpPr>
        <p:spPr>
          <a:xfrm>
            <a:off x="457200" y="34944"/>
            <a:ext cx="8229600" cy="72976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A magnetoszféra szerkezete (Föld)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2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543664"/>
            <a:ext cx="8389207" cy="3746527"/>
          </a:xfrm>
        </p:spPr>
        <p:txBody>
          <a:bodyPr>
            <a:noAutofit/>
          </a:bodyPr>
          <a:lstStyle/>
          <a:p>
            <a:r>
              <a:rPr lang="hu-HU" sz="2400" b="1" dirty="0" smtClean="0"/>
              <a:t>mágneses burok (</a:t>
            </a:r>
            <a:r>
              <a:rPr lang="hu-HU" sz="2400" b="1" dirty="0" err="1" smtClean="0"/>
              <a:t>magnetosheath</a:t>
            </a:r>
            <a:r>
              <a:rPr lang="hu-HU" sz="2400" b="1" dirty="0" smtClean="0"/>
              <a:t>)</a:t>
            </a:r>
            <a:r>
              <a:rPr lang="hu-HU" sz="2400" dirty="0" smtClean="0"/>
              <a:t>: a fejhullám és a magnetopauza közötti tartomány: </a:t>
            </a:r>
            <a:r>
              <a:rPr lang="hu-HU" sz="2400" dirty="0" err="1" smtClean="0"/>
              <a:t>termalizálódó</a:t>
            </a:r>
            <a:r>
              <a:rPr lang="hu-HU" sz="2400" dirty="0" smtClean="0"/>
              <a:t> és sűrűbb napszélplazma (+ kevés </a:t>
            </a:r>
            <a:r>
              <a:rPr lang="hu-HU" sz="2400" dirty="0" err="1" smtClean="0"/>
              <a:t>magnetoszférikus</a:t>
            </a:r>
            <a:r>
              <a:rPr lang="hu-HU" sz="2400" dirty="0" smtClean="0"/>
              <a:t> plazma)</a:t>
            </a:r>
          </a:p>
          <a:p>
            <a:r>
              <a:rPr lang="hu-HU" sz="2400" b="1" dirty="0" smtClean="0"/>
              <a:t>mágneses csóva</a:t>
            </a:r>
            <a:r>
              <a:rPr lang="hu-HU" sz="2400" dirty="0" smtClean="0"/>
              <a:t>: két lebeny (</a:t>
            </a:r>
            <a:r>
              <a:rPr lang="hu-HU" sz="2400" dirty="0" err="1" smtClean="0"/>
              <a:t>North</a:t>
            </a:r>
            <a:r>
              <a:rPr lang="hu-HU" sz="2400" dirty="0" smtClean="0"/>
              <a:t>/South </a:t>
            </a:r>
            <a:r>
              <a:rPr lang="hu-HU" sz="2400" dirty="0" err="1" smtClean="0"/>
              <a:t>lobe</a:t>
            </a:r>
            <a:r>
              <a:rPr lang="hu-HU" sz="2400" dirty="0" smtClean="0"/>
              <a:t>)</a:t>
            </a:r>
          </a:p>
          <a:p>
            <a:r>
              <a:rPr lang="hu-HU" sz="2400" b="1" dirty="0"/>
              <a:t>p</a:t>
            </a:r>
            <a:r>
              <a:rPr lang="hu-HU" sz="2400" b="1" dirty="0" smtClean="0"/>
              <a:t>lazmapauza</a:t>
            </a:r>
            <a:r>
              <a:rPr lang="hu-HU" sz="2400" dirty="0" smtClean="0"/>
              <a:t>: </a:t>
            </a:r>
            <a:r>
              <a:rPr lang="hu-HU" sz="2400" dirty="0" smtClean="0"/>
              <a:t>határfelület, itt a plazma </a:t>
            </a:r>
            <a:r>
              <a:rPr lang="hu-HU" sz="2400" dirty="0" smtClean="0"/>
              <a:t>sűrűsége megnő</a:t>
            </a:r>
          </a:p>
          <a:p>
            <a:r>
              <a:rPr lang="hu-HU" sz="2400" b="1" dirty="0"/>
              <a:t>p</a:t>
            </a:r>
            <a:r>
              <a:rPr lang="hu-HU" sz="2400" b="1" dirty="0" smtClean="0"/>
              <a:t>lazmaszféra</a:t>
            </a:r>
            <a:r>
              <a:rPr lang="hu-HU" sz="2400" dirty="0" smtClean="0"/>
              <a:t> (a plazmapauza és az ionoszféra között): hideg plazma, geomágneses tér dominál</a:t>
            </a:r>
          </a:p>
          <a:p>
            <a:r>
              <a:rPr lang="hu-HU" sz="2400" b="1" dirty="0"/>
              <a:t>i</a:t>
            </a:r>
            <a:r>
              <a:rPr lang="hu-HU" sz="2400" b="1" dirty="0" smtClean="0"/>
              <a:t>onoszféra</a:t>
            </a:r>
            <a:r>
              <a:rPr lang="hu-HU" sz="2400" dirty="0" smtClean="0"/>
              <a:t>: a felső légkörnek a Nap fotonjai által ionizált, a plazmaszféra alatti rétege (ideálisan vezető gömbhéj)</a:t>
            </a:r>
            <a:endParaRPr lang="hu-H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24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23528" y="1040163"/>
            <a:ext cx="8173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f</a:t>
            </a:r>
            <a:r>
              <a:rPr lang="hu-HU" sz="2400" b="1" dirty="0" smtClean="0"/>
              <a:t>ejhullám </a:t>
            </a:r>
            <a:r>
              <a:rPr lang="hu-HU" sz="2400" b="1" dirty="0"/>
              <a:t>(</a:t>
            </a:r>
            <a:r>
              <a:rPr lang="hu-HU" sz="2400" b="1" dirty="0" err="1"/>
              <a:t>bow</a:t>
            </a:r>
            <a:r>
              <a:rPr lang="hu-HU" sz="2400" b="1" dirty="0"/>
              <a:t> </a:t>
            </a:r>
            <a:r>
              <a:rPr lang="hu-HU" sz="2400" b="1" dirty="0" err="1"/>
              <a:t>shock</a:t>
            </a:r>
            <a:r>
              <a:rPr lang="hu-HU" sz="2400" b="1" dirty="0"/>
              <a:t>): </a:t>
            </a:r>
            <a:r>
              <a:rPr lang="hu-HU" sz="2400" b="1" dirty="0" smtClean="0"/>
              <a:t> lökéshullám, </a:t>
            </a:r>
            <a:r>
              <a:rPr lang="hu-HU" sz="2400" dirty="0" smtClean="0"/>
              <a:t>itt a </a:t>
            </a:r>
            <a:r>
              <a:rPr lang="hu-HU" sz="2400" dirty="0"/>
              <a:t>napszél </a:t>
            </a:r>
            <a:r>
              <a:rPr lang="hu-HU" sz="2400" dirty="0" smtClean="0"/>
              <a:t>áramlási </a:t>
            </a:r>
            <a:r>
              <a:rPr lang="hu-HU" sz="2400" dirty="0"/>
              <a:t>sebessége szuperszonikusról szubszonikusra </a:t>
            </a:r>
            <a:r>
              <a:rPr lang="hu-HU" sz="2400" dirty="0" smtClean="0"/>
              <a:t>csökken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 err="1"/>
              <a:t>m</a:t>
            </a:r>
            <a:r>
              <a:rPr lang="hu-HU" sz="2400" b="1" dirty="0" err="1" smtClean="0"/>
              <a:t>agnetopauza</a:t>
            </a:r>
            <a:r>
              <a:rPr lang="hu-HU" sz="2400" b="1" dirty="0" smtClean="0"/>
              <a:t>: tangenciális diszkontinuitás</a:t>
            </a:r>
            <a:r>
              <a:rPr lang="hu-HU" sz="2400" dirty="0" smtClean="0"/>
              <a:t>, itt a </a:t>
            </a:r>
            <a:r>
              <a:rPr lang="hu-HU" sz="2400" dirty="0"/>
              <a:t>planetáris mágneses tér és a napszél nyomása egyensúlyban van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440" y="0"/>
            <a:ext cx="9144000" cy="90784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Határfelületek, tartományok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4621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5882"/>
            <a:ext cx="7287462" cy="3960440"/>
          </a:xfrm>
        </p:spPr>
      </p:pic>
      <p:sp>
        <p:nvSpPr>
          <p:cNvPr id="5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5292061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A</a:t>
            </a:r>
            <a:r>
              <a:rPr lang="hu-HU" sz="2000" dirty="0" smtClean="0"/>
              <a:t> </a:t>
            </a:r>
            <a:r>
              <a:rPr lang="hu-HU" sz="2000" dirty="0" smtClean="0"/>
              <a:t>Cassini ű</a:t>
            </a:r>
            <a:r>
              <a:rPr lang="en-US" sz="2000" dirty="0" err="1" smtClean="0"/>
              <a:t>rs</a:t>
            </a:r>
            <a:r>
              <a:rPr lang="hu-HU" sz="2000" dirty="0" smtClean="0"/>
              <a:t>z</a:t>
            </a:r>
            <a:r>
              <a:rPr lang="en-US" sz="2000" dirty="0" err="1" smtClean="0"/>
              <a:t>onda</a:t>
            </a:r>
            <a:r>
              <a:rPr lang="en-US" sz="2000" dirty="0" smtClean="0"/>
              <a:t> </a:t>
            </a:r>
            <a:r>
              <a:rPr lang="hu-HU" sz="2000" dirty="0" smtClean="0"/>
              <a:t>útja</a:t>
            </a:r>
            <a:r>
              <a:rPr lang="hu-HU" sz="2000" dirty="0" smtClean="0"/>
              <a:t> a napszélből a földi </a:t>
            </a:r>
            <a:r>
              <a:rPr lang="hu-HU" sz="2000" dirty="0" err="1" smtClean="0"/>
              <a:t>magnetoszféra</a:t>
            </a:r>
            <a:r>
              <a:rPr lang="hu-HU" sz="2000" dirty="0"/>
              <a:t> </a:t>
            </a:r>
            <a:r>
              <a:rPr lang="hu-HU" sz="2000" dirty="0" smtClean="0"/>
              <a:t>fejhullámán (BS) keresztül a mágneses burokba, majd  a </a:t>
            </a:r>
            <a:r>
              <a:rPr lang="hu-HU" sz="2000" dirty="0" err="1" smtClean="0"/>
              <a:t>magnetopauzán</a:t>
            </a:r>
            <a:r>
              <a:rPr lang="hu-HU" sz="2000" dirty="0" smtClean="0"/>
              <a:t> (MP)  át a Föld belső mágneses terének tartományába (1999. aug. 18.)</a:t>
            </a:r>
            <a:endParaRPr lang="hu-HU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25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440" y="1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Mérések – mágneses tér </a:t>
            </a:r>
            <a:endParaRPr lang="hu-HU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7375335" y="4725144"/>
            <a:ext cx="1107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Erdős </a:t>
            </a:r>
            <a:r>
              <a:rPr lang="hu-HU" sz="1400" i="1" dirty="0"/>
              <a:t>(</a:t>
            </a:r>
            <a:r>
              <a:rPr lang="hu-HU" sz="1400" i="1" dirty="0" smtClean="0"/>
              <a:t>2004)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0572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26</a:t>
            </a:fld>
            <a:endParaRPr lang="hu-HU"/>
          </a:p>
        </p:txBody>
      </p:sp>
      <p:sp>
        <p:nvSpPr>
          <p:cNvPr id="6" name="Téglalap 7"/>
          <p:cNvSpPr/>
          <p:nvPr/>
        </p:nvSpPr>
        <p:spPr>
          <a:xfrm>
            <a:off x="0" y="6488669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://moralmatters.org/wp-content/uploads/2014/10/VanAllenRadiationBel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112568" cy="332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eomag_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" y="3855541"/>
            <a:ext cx="4919952" cy="26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52120" y="1831999"/>
            <a:ext cx="33843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/>
              <a:t>Nag</a:t>
            </a:r>
            <a:r>
              <a:rPr lang="hu-HU" sz="2200" dirty="0" smtClean="0"/>
              <a:t>y</a:t>
            </a:r>
            <a:r>
              <a:rPr lang="en-GB" sz="2200" dirty="0" err="1" smtClean="0"/>
              <a:t>ener</a:t>
            </a:r>
            <a:r>
              <a:rPr lang="hu-HU" sz="2200" dirty="0" err="1" smtClean="0"/>
              <a:t>giájú</a:t>
            </a:r>
            <a:r>
              <a:rPr lang="hu-HU" sz="2200" dirty="0" smtClean="0"/>
              <a:t> befogott protonok és elektronok,</a:t>
            </a:r>
          </a:p>
          <a:p>
            <a:r>
              <a:rPr lang="hu-HU" sz="2200" dirty="0" smtClean="0"/>
              <a:t>ütközésmentes mozgás </a:t>
            </a:r>
            <a:r>
              <a:rPr lang="hu-HU" sz="2200" dirty="0" err="1" smtClean="0"/>
              <a:t>mirror</a:t>
            </a:r>
            <a:r>
              <a:rPr lang="hu-HU" sz="2200" dirty="0" smtClean="0"/>
              <a:t> pontok között.</a:t>
            </a:r>
          </a:p>
          <a:p>
            <a:endParaRPr lang="hu-HU" sz="2200" dirty="0" smtClean="0"/>
          </a:p>
          <a:p>
            <a:r>
              <a:rPr lang="hu-HU" sz="2200" dirty="0" smtClean="0"/>
              <a:t>3 öv (a </a:t>
            </a:r>
            <a:r>
              <a:rPr lang="hu-HU" sz="2200" dirty="0" smtClean="0"/>
              <a:t>középső tranziens, naptevékenységtől függ)</a:t>
            </a:r>
            <a:endParaRPr lang="hu-HU" sz="2200" dirty="0" smtClean="0"/>
          </a:p>
          <a:p>
            <a:r>
              <a:rPr lang="hu-HU" sz="2200" dirty="0" smtClean="0"/>
              <a:t>belső 0,2-2 R</a:t>
            </a:r>
            <a:r>
              <a:rPr lang="hu-HU" sz="2200" baseline="-25000" dirty="0" smtClean="0"/>
              <a:t>E</a:t>
            </a:r>
            <a:r>
              <a:rPr lang="hu-HU" sz="2200" dirty="0" smtClean="0"/>
              <a:t>, e 100 </a:t>
            </a:r>
            <a:r>
              <a:rPr lang="hu-HU" sz="2200" dirty="0" err="1" smtClean="0"/>
              <a:t>keV</a:t>
            </a:r>
            <a:endParaRPr lang="hu-HU" sz="2200" dirty="0" smtClean="0"/>
          </a:p>
          <a:p>
            <a:r>
              <a:rPr lang="hu-HU" sz="2200" dirty="0" smtClean="0"/>
              <a:t>                        p &gt; 100 MeV</a:t>
            </a:r>
          </a:p>
          <a:p>
            <a:r>
              <a:rPr lang="hu-HU" sz="2200" dirty="0"/>
              <a:t>k</a:t>
            </a:r>
            <a:r>
              <a:rPr lang="hu-HU" sz="2200" dirty="0" smtClean="0"/>
              <a:t>ülső 3-10 R</a:t>
            </a:r>
            <a:r>
              <a:rPr lang="hu-HU" sz="2200" baseline="-25000" dirty="0" smtClean="0"/>
              <a:t>E</a:t>
            </a:r>
            <a:r>
              <a:rPr lang="hu-HU" sz="2200" dirty="0" smtClean="0"/>
              <a:t>  e 0,1-10 MeV</a:t>
            </a:r>
            <a:endParaRPr lang="hu-HU" sz="2200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-27712" y="1505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Sugárzási övek</a:t>
            </a:r>
            <a:endParaRPr lang="hu-HU" sz="3600" b="1" dirty="0"/>
          </a:p>
        </p:txBody>
      </p:sp>
      <p:sp>
        <p:nvSpPr>
          <p:cNvPr id="2" name="Téglalap 1"/>
          <p:cNvSpPr/>
          <p:nvPr/>
        </p:nvSpPr>
        <p:spPr>
          <a:xfrm>
            <a:off x="5394672" y="1052735"/>
            <a:ext cx="1043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Horne</a:t>
            </a:r>
            <a:r>
              <a:rPr lang="hu-HU" sz="1400" i="1" dirty="0" smtClean="0"/>
              <a:t> 2013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5626371" y="5949280"/>
            <a:ext cx="456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ESA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3153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27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827584" y="1196752"/>
            <a:ext cx="78991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dirty="0"/>
              <a:t>A</a:t>
            </a:r>
            <a:r>
              <a:rPr lang="hu-HU" altLang="hu-HU" sz="2200" dirty="0" smtClean="0"/>
              <a:t> </a:t>
            </a:r>
            <a:r>
              <a:rPr lang="en-US" altLang="hu-HU" sz="2200" dirty="0" err="1" smtClean="0"/>
              <a:t>globális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szerkezet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leírására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MHD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egyenleteket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használjuk</a:t>
            </a:r>
            <a:r>
              <a:rPr lang="hu-HU" altLang="hu-HU" sz="2200" dirty="0" smtClean="0"/>
              <a:t>,</a:t>
            </a:r>
            <a:endParaRPr lang="en-US" altLang="hu-HU" sz="2200" dirty="0" smtClean="0"/>
          </a:p>
          <a:p>
            <a:pPr marL="0" lvl="1"/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megoldás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nem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kezdeti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feltételek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hanem</a:t>
            </a:r>
            <a:r>
              <a:rPr lang="en-US" altLang="hu-HU" sz="2200" dirty="0" smtClean="0"/>
              <a:t> </a:t>
            </a:r>
            <a:r>
              <a:rPr lang="en-US" altLang="hu-HU" sz="2200" b="1" dirty="0" err="1" smtClean="0"/>
              <a:t>határfeltételek</a:t>
            </a:r>
            <a:r>
              <a:rPr lang="en-US" altLang="hu-HU" sz="2200" b="1" dirty="0" smtClean="0"/>
              <a:t> </a:t>
            </a:r>
            <a:r>
              <a:rPr lang="hu-HU" altLang="hu-HU" sz="2200" b="1" dirty="0" smtClean="0"/>
              <a:t> </a:t>
            </a:r>
          </a:p>
          <a:p>
            <a:pPr marL="0" lvl="1"/>
            <a:r>
              <a:rPr lang="hu-HU" altLang="hu-HU" sz="2200" b="1" dirty="0"/>
              <a:t> </a:t>
            </a:r>
            <a:r>
              <a:rPr lang="hu-HU" altLang="hu-HU" sz="2200" b="1" dirty="0" smtClean="0"/>
              <a:t>          </a:t>
            </a:r>
            <a:r>
              <a:rPr lang="en-US" altLang="hu-HU" sz="2200" dirty="0" err="1" smtClean="0"/>
              <a:t>megadásával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történik</a:t>
            </a:r>
            <a:endParaRPr lang="en-US" altLang="hu-HU" sz="2200" dirty="0" smtClean="0"/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hu-HU" altLang="hu-HU" sz="2200" dirty="0" smtClean="0"/>
              <a:t>v</a:t>
            </a:r>
            <a:r>
              <a:rPr lang="en-US" altLang="hu-HU" sz="2200" dirty="0" err="1" smtClean="0"/>
              <a:t>égtelenben</a:t>
            </a:r>
            <a:r>
              <a:rPr lang="hu-HU" altLang="hu-HU" sz="2200" dirty="0" smtClean="0"/>
              <a:t>: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határfeltétel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perturbálatlan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napszél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adatai</a:t>
            </a:r>
            <a:endParaRPr lang="hu-HU" altLang="hu-HU" sz="2200" dirty="0" smtClean="0"/>
          </a:p>
          <a:p>
            <a:pPr marL="0" lvl="1"/>
            <a:r>
              <a:rPr lang="hu-HU" altLang="hu-HU" sz="2200" dirty="0" smtClean="0"/>
              <a:t>     </a:t>
            </a:r>
            <a:r>
              <a:rPr lang="en-US" altLang="hu-HU" sz="2200" dirty="0" smtClean="0"/>
              <a:t>pl.: n=5, </a:t>
            </a:r>
            <a:r>
              <a:rPr lang="hu-HU" altLang="hu-HU" sz="2200" b="1" dirty="0"/>
              <a:t>V</a:t>
            </a:r>
            <a:r>
              <a:rPr lang="en-US" altLang="hu-HU" sz="2200" dirty="0" smtClean="0"/>
              <a:t>=(400,0,0), </a:t>
            </a:r>
            <a:r>
              <a:rPr lang="hu-HU" altLang="hu-HU" sz="2200" b="1" dirty="0" smtClean="0"/>
              <a:t>B</a:t>
            </a:r>
            <a:r>
              <a:rPr lang="en-US" altLang="hu-HU" sz="2200" dirty="0" smtClean="0"/>
              <a:t>=(4,4,0)</a:t>
            </a:r>
            <a:r>
              <a:rPr lang="hu-HU" altLang="hu-HU" sz="2200" dirty="0" smtClean="0"/>
              <a:t>: sűrűség, sebesség, mágneses tér</a:t>
            </a:r>
            <a:endParaRPr lang="en-US" altLang="hu-HU" sz="2200" dirty="0" smtClean="0"/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altLang="hu-HU" sz="2200" dirty="0" smtClean="0"/>
              <a:t>a b</a:t>
            </a:r>
            <a:r>
              <a:rPr lang="hu-HU" altLang="hu-HU" sz="2200" dirty="0" err="1" smtClean="0"/>
              <a:t>olygó</a:t>
            </a:r>
            <a:r>
              <a:rPr lang="hu-HU" altLang="hu-HU" sz="2200" dirty="0" smtClean="0"/>
              <a:t> körüli akadályon</a:t>
            </a:r>
            <a:r>
              <a:rPr lang="en-US" altLang="hu-HU" sz="2200" dirty="0" smtClean="0"/>
              <a:t>: </a:t>
            </a:r>
            <a:r>
              <a:rPr lang="hu-HU" altLang="hu-HU" sz="2200" dirty="0" smtClean="0"/>
              <a:t>v</a:t>
            </a:r>
            <a:r>
              <a:rPr lang="hu-HU" altLang="hu-HU" sz="2200" b="1" baseline="-25000" dirty="0" smtClean="0">
                <a:sym typeface="Symbol" pitchFamily="18" charset="2"/>
              </a:rPr>
              <a:t></a:t>
            </a:r>
            <a:r>
              <a:rPr lang="en-US" altLang="hu-HU" sz="2200" dirty="0" smtClean="0">
                <a:sym typeface="Symbol" pitchFamily="18" charset="2"/>
              </a:rPr>
              <a:t>=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smtClean="0">
                <a:sym typeface="Symbol" pitchFamily="18" charset="2"/>
              </a:rPr>
              <a:t>0, </a:t>
            </a:r>
            <a:r>
              <a:rPr lang="hu-HU" altLang="hu-HU" sz="2200" dirty="0">
                <a:sym typeface="Symbol" pitchFamily="18" charset="2"/>
              </a:rPr>
              <a:t>B</a:t>
            </a:r>
            <a:r>
              <a:rPr lang="hu-HU" altLang="hu-HU" sz="2200" baseline="-25000" dirty="0" smtClean="0">
                <a:sym typeface="Symbol" pitchFamily="18" charset="2"/>
              </a:rPr>
              <a:t></a:t>
            </a:r>
            <a:r>
              <a:rPr lang="en-US" altLang="hu-HU" sz="2200" dirty="0" smtClean="0">
                <a:sym typeface="Symbol" pitchFamily="18" charset="2"/>
              </a:rPr>
              <a:t>=0</a:t>
            </a:r>
            <a:endParaRPr lang="en-US" altLang="hu-HU" sz="2200" b="1" dirty="0" smtClean="0">
              <a:sym typeface="Symbol" pitchFamily="18" charset="2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hu-HU" altLang="hu-HU" sz="2200" dirty="0">
                <a:sym typeface="Symbol" pitchFamily="18" charset="2"/>
              </a:rPr>
              <a:t>a</a:t>
            </a:r>
            <a:r>
              <a:rPr lang="hu-HU" altLang="hu-HU" sz="2200" dirty="0" smtClean="0">
                <a:sym typeface="Symbol" pitchFamily="18" charset="2"/>
              </a:rPr>
              <a:t> szakadási felületeken a </a:t>
            </a:r>
            <a:r>
              <a:rPr lang="hu-HU" altLang="hu-HU" sz="2200" b="1" dirty="0" err="1">
                <a:sym typeface="Symbol" pitchFamily="18" charset="2"/>
              </a:rPr>
              <a:t>R</a:t>
            </a:r>
            <a:r>
              <a:rPr lang="hu-HU" altLang="hu-HU" sz="2200" b="1" dirty="0" err="1" smtClean="0">
                <a:sym typeface="Symbol" pitchFamily="18" charset="2"/>
              </a:rPr>
              <a:t>ankine-Hugoniot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feltételeknek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endParaRPr lang="hu-HU" altLang="hu-HU" sz="2200" dirty="0" smtClean="0">
              <a:sym typeface="Symbol" pitchFamily="18" charset="2"/>
            </a:endParaRPr>
          </a:p>
          <a:p>
            <a:pPr marL="0" lvl="1"/>
            <a:r>
              <a:rPr lang="hu-HU" altLang="hu-HU" sz="2200" dirty="0">
                <a:sym typeface="Symbol" pitchFamily="18" charset="2"/>
              </a:rPr>
              <a:t> </a:t>
            </a:r>
            <a:r>
              <a:rPr lang="hu-HU" altLang="hu-HU" sz="2200" dirty="0" smtClean="0">
                <a:sym typeface="Symbol" pitchFamily="18" charset="2"/>
              </a:rPr>
              <a:t>         </a:t>
            </a:r>
            <a:r>
              <a:rPr lang="en-US" altLang="hu-HU" sz="2200" dirty="0" err="1" smtClean="0">
                <a:sym typeface="Symbol" pitchFamily="18" charset="2"/>
              </a:rPr>
              <a:t>teljesülni</a:t>
            </a:r>
            <a:r>
              <a:rPr lang="hu-HU" altLang="hu-HU" sz="2200" dirty="0" smtClean="0">
                <a:sym typeface="Symbol" pitchFamily="18" charset="2"/>
              </a:rPr>
              <a:t>ük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kell</a:t>
            </a:r>
            <a:r>
              <a:rPr lang="hu-HU" altLang="hu-HU" sz="2200" dirty="0" smtClean="0">
                <a:sym typeface="Symbol" pitchFamily="18" charset="2"/>
              </a:rPr>
              <a:t> (tömeg-, impulzus- és energia megmaradás) </a:t>
            </a:r>
            <a:endParaRPr lang="en-US" altLang="hu-HU" sz="2200" dirty="0" smtClean="0">
              <a:sym typeface="Symbol" pitchFamily="18" charset="2"/>
            </a:endParaRPr>
          </a:p>
          <a:p>
            <a:r>
              <a:rPr lang="hu-HU" altLang="hu-HU" sz="2200" dirty="0" smtClean="0"/>
              <a:t>a</a:t>
            </a:r>
            <a:r>
              <a:rPr lang="en-US" altLang="hu-HU" sz="2200" dirty="0" smtClean="0"/>
              <a:t>z</a:t>
            </a:r>
            <a:r>
              <a:rPr lang="hu-HU" altLang="hu-HU" sz="2200" dirty="0" smtClean="0"/>
              <a:t> MHD </a:t>
            </a: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csak közelítés</a:t>
            </a:r>
          </a:p>
          <a:p>
            <a:endParaRPr lang="hu-HU" sz="2200" dirty="0"/>
          </a:p>
          <a:p>
            <a:r>
              <a:rPr lang="hu-HU" sz="2200" dirty="0" smtClean="0"/>
              <a:t>Példák: későbbi előadásban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 err="1"/>
              <a:t>Helioszféra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bolygó-, hold </a:t>
            </a:r>
            <a:r>
              <a:rPr lang="hu-HU" sz="2200" dirty="0" err="1"/>
              <a:t>magnetoszférák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üstökös</a:t>
            </a: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A </a:t>
            </a:r>
            <a:r>
              <a:rPr lang="hu-HU" sz="3600" b="1" dirty="0" err="1" smtClean="0"/>
              <a:t>magnetoszféra</a:t>
            </a:r>
            <a:r>
              <a:rPr lang="hu-HU" sz="3600" b="1" dirty="0" smtClean="0"/>
              <a:t> szerkezete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980728"/>
            <a:ext cx="8413248" cy="52565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</a:t>
            </a:r>
            <a:r>
              <a:rPr lang="hu-HU" altLang="hu-HU" sz="2200" dirty="0" smtClean="0"/>
              <a:t>z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MHD </a:t>
            </a: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számos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jelenségről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nem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tud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számot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adni</a:t>
            </a:r>
            <a:r>
              <a:rPr lang="en-US" altLang="hu-HU" sz="220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hullámkeltés</a:t>
            </a:r>
            <a:endParaRPr lang="en-US" altLang="hu-HU" sz="2200" dirty="0" smtClean="0"/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részecskegyorsítás</a:t>
            </a:r>
            <a:endParaRPr lang="en-US" altLang="hu-HU" sz="2200" dirty="0" smtClean="0"/>
          </a:p>
          <a:p>
            <a:pPr lvl="1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frissen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keletkező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ionok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pontos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mozgása</a:t>
            </a:r>
            <a:r>
              <a:rPr lang="en-US" altLang="hu-HU" sz="2200" dirty="0" smtClean="0"/>
              <a:t> (pick-up)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szakadási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felületek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véges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kiterjedése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és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mellet</a:t>
            </a:r>
            <a:r>
              <a:rPr lang="hu-HU" altLang="hu-HU" sz="2200" dirty="0" smtClean="0"/>
              <a:t>t</a:t>
            </a:r>
            <a:r>
              <a:rPr lang="en-US" altLang="hu-HU" sz="2200" dirty="0" err="1" smtClean="0"/>
              <a:t>ük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keletkező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plazmatartományok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tulajdonságai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err="1" smtClean="0"/>
              <a:t>ezek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vizsgálatához</a:t>
            </a:r>
            <a:r>
              <a:rPr lang="en-US" altLang="hu-HU" sz="2200" dirty="0" smtClean="0"/>
              <a:t> </a:t>
            </a:r>
            <a:r>
              <a:rPr lang="en-US" altLang="hu-HU" sz="2200" b="1" dirty="0" err="1" smtClean="0"/>
              <a:t>kinetikus</a:t>
            </a:r>
            <a:r>
              <a:rPr lang="en-US" altLang="hu-HU" sz="2200" b="1" dirty="0" smtClean="0"/>
              <a:t> </a:t>
            </a:r>
            <a:r>
              <a:rPr lang="en-US" altLang="hu-HU" sz="2200" b="1" dirty="0" err="1" smtClean="0"/>
              <a:t>közelítés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kell</a:t>
            </a:r>
            <a:r>
              <a:rPr lang="en-US" altLang="hu-HU" sz="2200" dirty="0" smtClean="0"/>
              <a:t/>
            </a:r>
            <a:br>
              <a:rPr lang="en-US" altLang="hu-HU" sz="2200" dirty="0" smtClean="0"/>
            </a:b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lehetőségek</a:t>
            </a:r>
            <a:r>
              <a:rPr lang="en-US" altLang="hu-HU" sz="220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hu-HU" altLang="hu-HU" sz="2200" dirty="0"/>
              <a:t>i</a:t>
            </a:r>
            <a:r>
              <a:rPr lang="hu-HU" altLang="hu-HU" sz="2200" dirty="0" smtClean="0"/>
              <a:t>onok és elektronok </a:t>
            </a:r>
            <a:r>
              <a:rPr lang="en-US" altLang="hu-HU" sz="2200" dirty="0" err="1" smtClean="0"/>
              <a:t>leírás</a:t>
            </a:r>
            <a:r>
              <a:rPr lang="hu-HU" altLang="hu-HU" sz="2200" dirty="0"/>
              <a:t>a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V</a:t>
            </a:r>
            <a:r>
              <a:rPr lang="en-US" altLang="hu-HU" sz="2200" dirty="0" smtClean="0"/>
              <a:t>las</a:t>
            </a:r>
            <a:r>
              <a:rPr lang="hu-HU" altLang="hu-HU" sz="2200" dirty="0" err="1" smtClean="0"/>
              <a:t>zo</a:t>
            </a:r>
            <a:r>
              <a:rPr lang="en-US" altLang="hu-HU" sz="2200" dirty="0" smtClean="0"/>
              <a:t>v </a:t>
            </a:r>
            <a:r>
              <a:rPr lang="en-US" altLang="hu-HU" sz="2200" dirty="0" err="1" smtClean="0"/>
              <a:t>egyenlet</a:t>
            </a:r>
            <a:r>
              <a:rPr lang="hu-HU" altLang="hu-HU" sz="2200" dirty="0" smtClean="0"/>
              <a:t>t</a:t>
            </a:r>
            <a:r>
              <a:rPr lang="en-US" altLang="hu-HU" sz="2200" dirty="0" smtClean="0"/>
              <a:t>el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hibrid</a:t>
            </a:r>
            <a:r>
              <a:rPr lang="hu-HU" altLang="hu-HU" sz="2200" dirty="0" smtClean="0"/>
              <a:t> </a:t>
            </a:r>
            <a:r>
              <a:rPr lang="en-US" altLang="hu-HU" sz="2200" dirty="0" err="1" smtClean="0"/>
              <a:t>kód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segítségével</a:t>
            </a:r>
            <a:r>
              <a:rPr lang="en-US" altLang="hu-HU" sz="2200" dirty="0" smtClean="0"/>
              <a:t>:</a:t>
            </a:r>
          </a:p>
          <a:p>
            <a:pPr marL="900000" lvl="2">
              <a:spcBef>
                <a:spcPts val="0"/>
              </a:spcBef>
            </a:pP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ionokat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egyedi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részecskeként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kezelik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mozgásukat</a:t>
            </a:r>
            <a:r>
              <a:rPr lang="en-US" altLang="hu-HU" sz="2200" dirty="0" smtClean="0"/>
              <a:t> a</a:t>
            </a:r>
            <a:r>
              <a:rPr lang="hu-HU" altLang="hu-HU" sz="2200" dirty="0" smtClean="0"/>
              <a:t>z</a:t>
            </a:r>
          </a:p>
          <a:p>
            <a:pPr marL="671400" lvl="2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</a:t>
            </a:r>
            <a:r>
              <a:rPr lang="en-US" altLang="hu-HU" sz="2200" dirty="0" smtClean="0"/>
              <a:t> </a:t>
            </a:r>
            <a:r>
              <a:rPr lang="hu-HU" altLang="hu-HU" sz="2200" b="1" dirty="0" smtClean="0"/>
              <a:t>E </a:t>
            </a:r>
            <a:r>
              <a:rPr lang="en-US" altLang="hu-HU" sz="2200" b="1" dirty="0" smtClean="0"/>
              <a:t>+</a:t>
            </a:r>
            <a:r>
              <a:rPr lang="hu-HU" altLang="hu-HU" sz="2200" b="1" dirty="0" smtClean="0"/>
              <a:t> </a:t>
            </a:r>
            <a:r>
              <a:rPr lang="en-US" altLang="hu-HU" sz="2200" b="1" dirty="0" err="1" smtClean="0"/>
              <a:t>v</a:t>
            </a:r>
            <a:r>
              <a:rPr lang="en-US" altLang="hu-HU" sz="2200" dirty="0" err="1" smtClean="0"/>
              <a:t>x</a:t>
            </a:r>
            <a:r>
              <a:rPr lang="hu-HU" altLang="hu-HU" sz="2200" b="1" dirty="0" smtClean="0"/>
              <a:t>B</a:t>
            </a:r>
            <a:r>
              <a:rPr lang="en-US" altLang="hu-HU" sz="2200" b="1" dirty="0" smtClean="0"/>
              <a:t> </a:t>
            </a:r>
            <a:r>
              <a:rPr lang="hu-HU" altLang="hu-HU" sz="2200" dirty="0" err="1" smtClean="0"/>
              <a:t>L</a:t>
            </a:r>
            <a:r>
              <a:rPr lang="en-US" altLang="hu-HU" sz="2200" dirty="0" err="1" smtClean="0"/>
              <a:t>orentz</a:t>
            </a:r>
            <a:r>
              <a:rPr lang="en-US" altLang="hu-HU" sz="2200" dirty="0" smtClean="0"/>
              <a:t> </a:t>
            </a:r>
            <a:r>
              <a:rPr lang="en-US" altLang="hu-HU" sz="2200" dirty="0" err="1"/>
              <a:t>erő</a:t>
            </a:r>
            <a:r>
              <a:rPr lang="en-US" altLang="hu-HU" sz="2200" dirty="0"/>
              <a:t> </a:t>
            </a:r>
            <a:r>
              <a:rPr lang="hu-HU" altLang="hu-HU" sz="2200" dirty="0" smtClean="0"/>
              <a:t>és a lokális nyomás </a:t>
            </a:r>
            <a:r>
              <a:rPr lang="hu-HU" altLang="hu-HU" sz="2200" dirty="0"/>
              <a:t>szabályozza</a:t>
            </a:r>
            <a:endParaRPr lang="hu-HU" altLang="hu-HU" sz="2200" dirty="0" smtClean="0"/>
          </a:p>
          <a:p>
            <a:pPr marL="900000" lvl="2">
              <a:spcBef>
                <a:spcPts val="0"/>
              </a:spcBef>
            </a:pPr>
            <a:r>
              <a:rPr lang="en-US" altLang="hu-HU" sz="2200" dirty="0" smtClean="0"/>
              <a:t>~</a:t>
            </a:r>
            <a:r>
              <a:rPr lang="hu-HU" altLang="hu-HU" sz="2200" dirty="0" smtClean="0"/>
              <a:t>10</a:t>
            </a:r>
            <a:r>
              <a:rPr lang="hu-HU" altLang="hu-HU" sz="2200" baseline="30000" dirty="0" smtClean="0"/>
              <a:t>5</a:t>
            </a:r>
            <a:r>
              <a:rPr lang="hu-HU" altLang="hu-HU" sz="2200" dirty="0" smtClean="0"/>
              <a:t> iont követnek</a:t>
            </a:r>
          </a:p>
          <a:p>
            <a:pPr marL="900000" lvl="2">
              <a:spcBef>
                <a:spcPts val="0"/>
              </a:spcBef>
            </a:pPr>
            <a:r>
              <a:rPr lang="hu-HU" altLang="hu-HU" sz="2200" dirty="0" smtClean="0"/>
              <a:t>az elektronokat folyadékként </a:t>
            </a:r>
            <a:r>
              <a:rPr lang="hu-HU" altLang="hu-HU" sz="2200" dirty="0"/>
              <a:t>í</a:t>
            </a:r>
            <a:r>
              <a:rPr lang="hu-HU" altLang="hu-HU" sz="2200" dirty="0" smtClean="0"/>
              <a:t>rják le</a:t>
            </a:r>
          </a:p>
          <a:p>
            <a:pPr marL="900000" lvl="2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hu-HU" altLang="hu-HU" sz="2200" dirty="0" smtClean="0"/>
              <a:t>M</a:t>
            </a:r>
            <a:r>
              <a:rPr lang="en-US" altLang="hu-HU" sz="2200" dirty="0" err="1" smtClean="0"/>
              <a:t>axwell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zárják</a:t>
            </a:r>
            <a:r>
              <a:rPr lang="hu-HU" altLang="hu-HU" sz="2200" dirty="0" smtClean="0"/>
              <a:t> le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egyenletrendszert</a:t>
            </a:r>
            <a:endParaRPr lang="en-US" alt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28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MHD vagy kinetikus leírás?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0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398650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29</a:t>
            </a:fld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0" y="1196058"/>
            <a:ext cx="3601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nagyméretű mag (70% fémes)</a:t>
            </a:r>
          </a:p>
          <a:p>
            <a:r>
              <a:rPr lang="hu-HU" sz="2000" dirty="0" smtClean="0"/>
              <a:t>ritka légkör </a:t>
            </a:r>
            <a:r>
              <a:rPr lang="hu-HU" sz="2000" dirty="0"/>
              <a:t>(exoszféra) 10</a:t>
            </a:r>
            <a:r>
              <a:rPr lang="hu-HU" sz="2000" baseline="30000" dirty="0"/>
              <a:t>-14</a:t>
            </a:r>
            <a:r>
              <a:rPr lang="hu-HU" sz="2000" dirty="0"/>
              <a:t> </a:t>
            </a:r>
            <a:r>
              <a:rPr lang="hu-HU" sz="2000" dirty="0" smtClean="0"/>
              <a:t>bar</a:t>
            </a:r>
          </a:p>
          <a:p>
            <a:r>
              <a:rPr lang="hu-HU" sz="2000" dirty="0" smtClean="0"/>
              <a:t>Föld típusú </a:t>
            </a:r>
            <a:r>
              <a:rPr lang="hu-HU" sz="2000" dirty="0" err="1" smtClean="0"/>
              <a:t>magnetoszféra</a:t>
            </a:r>
            <a:endParaRPr lang="hu-HU" sz="2000" dirty="0" smtClean="0"/>
          </a:p>
          <a:p>
            <a:r>
              <a:rPr lang="hu-HU" sz="2000" dirty="0"/>
              <a:t>b</a:t>
            </a:r>
            <a:r>
              <a:rPr lang="hu-HU" sz="2000" dirty="0" smtClean="0"/>
              <a:t>első mágneses tér van (300 nT)</a:t>
            </a:r>
          </a:p>
          <a:p>
            <a:r>
              <a:rPr lang="hu-HU" sz="2000" dirty="0" smtClean="0"/>
              <a:t>dipól </a:t>
            </a:r>
            <a:r>
              <a:rPr lang="hu-HU" sz="2000" dirty="0" err="1" smtClean="0"/>
              <a:t>offset</a:t>
            </a:r>
            <a:r>
              <a:rPr lang="hu-HU" sz="2000" dirty="0" smtClean="0"/>
              <a:t> 480 km</a:t>
            </a:r>
          </a:p>
          <a:p>
            <a:r>
              <a:rPr lang="hu-HU" sz="2000" dirty="0" smtClean="0"/>
              <a:t>déli pólusnál B 3x erősebb</a:t>
            </a:r>
            <a:endParaRPr 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4764433" y="6565611"/>
            <a:ext cx="4427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73" y="855238"/>
            <a:ext cx="5542127" cy="402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Merkúr magnetoszférája</a:t>
            </a:r>
          </a:p>
        </p:txBody>
      </p:sp>
      <p:pic>
        <p:nvPicPr>
          <p:cNvPr id="10" name="Tartalom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3778"/>
            <a:ext cx="4572000" cy="32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208" y="1916832"/>
            <a:ext cx="8229600" cy="3672408"/>
          </a:xfrm>
        </p:spPr>
        <p:txBody>
          <a:bodyPr>
            <a:normAutofit/>
          </a:bodyPr>
          <a:lstStyle/>
          <a:p>
            <a:r>
              <a:rPr lang="hu-HU" sz="2800" dirty="0" smtClean="0"/>
              <a:t>Bolygók és  a Hold belső szerkezete</a:t>
            </a:r>
          </a:p>
          <a:p>
            <a:r>
              <a:rPr lang="hu-HU" sz="2800" dirty="0"/>
              <a:t>a</a:t>
            </a:r>
            <a:r>
              <a:rPr lang="hu-HU" sz="2800" dirty="0" smtClean="0"/>
              <a:t> mágneses tér eredete</a:t>
            </a:r>
          </a:p>
          <a:p>
            <a:r>
              <a:rPr lang="hu-HU" sz="2800" dirty="0" err="1" smtClean="0"/>
              <a:t>magnetoszférák</a:t>
            </a:r>
            <a:endParaRPr lang="hu-HU" sz="2800" dirty="0" smtClean="0"/>
          </a:p>
          <a:p>
            <a:r>
              <a:rPr lang="hu-HU" sz="2800" dirty="0" smtClean="0"/>
              <a:t>magnetoszféra – napszél kölcsönhatás</a:t>
            </a:r>
          </a:p>
          <a:p>
            <a:r>
              <a:rPr lang="hu-HU" sz="2800" dirty="0" smtClean="0"/>
              <a:t>Missziók magyar részvétellel: </a:t>
            </a:r>
          </a:p>
          <a:p>
            <a:pPr marL="1828800" lvl="4" indent="0">
              <a:buNone/>
            </a:pPr>
            <a:r>
              <a:rPr lang="hu-HU" sz="2800" dirty="0" err="1" smtClean="0"/>
              <a:t>Cluster</a:t>
            </a:r>
            <a:r>
              <a:rPr lang="hu-HU" sz="2800" dirty="0" smtClean="0"/>
              <a:t>: földi </a:t>
            </a:r>
            <a:r>
              <a:rPr lang="hu-HU" sz="2800" dirty="0" err="1" smtClean="0"/>
              <a:t>magnetoszféra</a:t>
            </a:r>
            <a:endParaRPr lang="hu-HU" sz="2800" dirty="0" smtClean="0"/>
          </a:p>
          <a:p>
            <a:pPr marL="1828800" lvl="4" indent="0">
              <a:buNone/>
            </a:pPr>
            <a:r>
              <a:rPr lang="hu-HU" sz="2800" dirty="0" err="1" smtClean="0"/>
              <a:t>BepiColombo</a:t>
            </a:r>
            <a:r>
              <a:rPr lang="hu-HU" sz="2800" dirty="0" smtClean="0"/>
              <a:t>: Merkúr</a:t>
            </a:r>
          </a:p>
          <a:p>
            <a:pPr marL="1828800" lvl="4" indent="0">
              <a:buNone/>
            </a:pPr>
            <a:endParaRPr lang="hu-H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Vázlat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30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5" y="188640"/>
            <a:ext cx="8503710" cy="602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256" y="6209347"/>
            <a:ext cx="1541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Bagenal &amp; </a:t>
            </a:r>
            <a:r>
              <a:rPr lang="hu-HU" sz="1400" i="1" dirty="0" smtClean="0"/>
              <a:t>Bartlett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6174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C285-208E-456D-B4B9-0D966A13F86C}" type="slidenum">
              <a:rPr lang="en-US" altLang="hu-HU"/>
              <a:pPr/>
              <a:t>31</a:t>
            </a:fld>
            <a:endParaRPr lang="en-US" altLang="hu-HU"/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6834526" y="1556792"/>
            <a:ext cx="249000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200" dirty="0">
                <a:latin typeface="Calibri" pitchFamily="34" charset="0"/>
              </a:rPr>
              <a:t>e</a:t>
            </a:r>
            <a:r>
              <a:rPr lang="hu-HU" altLang="hu-HU" sz="2200" dirty="0" smtClean="0">
                <a:latin typeface="Calibri" pitchFamily="34" charset="0"/>
              </a:rPr>
              <a:t>r</a:t>
            </a:r>
            <a:r>
              <a:rPr lang="hu-HU" altLang="hu-HU" sz="2100" dirty="0" smtClean="0">
                <a:latin typeface="Calibri" pitchFamily="34" charset="0"/>
              </a:rPr>
              <a:t>ő</a:t>
            </a:r>
            <a:r>
              <a:rPr lang="hu-HU" altLang="hu-HU" sz="2200" dirty="0" smtClean="0">
                <a:latin typeface="Calibri" pitchFamily="34" charset="0"/>
              </a:rPr>
              <a:t>s dipól tér, </a:t>
            </a:r>
          </a:p>
          <a:p>
            <a:r>
              <a:rPr lang="hu-HU" altLang="hu-HU" sz="2200" dirty="0" smtClean="0">
                <a:latin typeface="Calibri" pitchFamily="34" charset="0"/>
              </a:rPr>
              <a:t>kis dőlésszög,</a:t>
            </a:r>
          </a:p>
          <a:p>
            <a:r>
              <a:rPr lang="hu-HU" altLang="hu-HU" sz="2200" dirty="0" smtClean="0">
                <a:latin typeface="Calibri" pitchFamily="34" charset="0"/>
              </a:rPr>
              <a:t>hatalmas </a:t>
            </a:r>
            <a:r>
              <a:rPr lang="hu-HU" altLang="hu-HU" sz="2200" dirty="0" err="1" smtClean="0">
                <a:latin typeface="Calibri" pitchFamily="34" charset="0"/>
              </a:rPr>
              <a:t>magnetoszféra</a:t>
            </a:r>
            <a:r>
              <a:rPr lang="hu-HU" altLang="hu-HU" sz="2200" dirty="0" smtClean="0">
                <a:latin typeface="Calibri" pitchFamily="34" charset="0"/>
              </a:rPr>
              <a:t>,</a:t>
            </a:r>
          </a:p>
          <a:p>
            <a:r>
              <a:rPr lang="hu-HU" altLang="hu-HU" sz="2200" dirty="0">
                <a:latin typeface="Calibri" pitchFamily="34" charset="0"/>
              </a:rPr>
              <a:t>g</a:t>
            </a:r>
            <a:r>
              <a:rPr lang="hu-HU" altLang="hu-HU" sz="2200" dirty="0" smtClean="0">
                <a:latin typeface="Calibri" pitchFamily="34" charset="0"/>
              </a:rPr>
              <a:t>yors forgás,</a:t>
            </a:r>
          </a:p>
          <a:p>
            <a:r>
              <a:rPr lang="hu-HU" altLang="hu-HU" sz="2200" dirty="0" smtClean="0">
                <a:latin typeface="Calibri" pitchFamily="34" charset="0"/>
              </a:rPr>
              <a:t>dinamó: fémes H</a:t>
            </a:r>
            <a:endParaRPr lang="hu-HU" altLang="hu-HU" sz="2200" dirty="0">
              <a:latin typeface="Calibri" pitchFamily="34" charset="0"/>
            </a:endParaRPr>
          </a:p>
          <a:p>
            <a:r>
              <a:rPr lang="hu-HU" altLang="hu-HU" sz="2200" dirty="0">
                <a:latin typeface="Calibri" pitchFamily="34" charset="0"/>
              </a:rPr>
              <a:t>sarki </a:t>
            </a:r>
            <a:r>
              <a:rPr lang="hu-HU" altLang="hu-HU" sz="2200" dirty="0" smtClean="0">
                <a:latin typeface="Calibri" pitchFamily="34" charset="0"/>
              </a:rPr>
              <a:t>fény,</a:t>
            </a:r>
          </a:p>
          <a:p>
            <a:r>
              <a:rPr lang="hu-HU" altLang="hu-HU" sz="2200" dirty="0">
                <a:latin typeface="Calibri" pitchFamily="34" charset="0"/>
              </a:rPr>
              <a:t>r</a:t>
            </a:r>
            <a:r>
              <a:rPr lang="hu-HU" altLang="hu-HU" sz="2200" dirty="0" smtClean="0">
                <a:latin typeface="Calibri" pitchFamily="34" charset="0"/>
              </a:rPr>
              <a:t>ádiósugárzás,</a:t>
            </a:r>
          </a:p>
          <a:p>
            <a:r>
              <a:rPr lang="hu-HU" altLang="hu-HU" sz="2200" dirty="0" smtClean="0">
                <a:latin typeface="Calibri" pitchFamily="34" charset="0"/>
              </a:rPr>
              <a:t>Io plazma </a:t>
            </a:r>
            <a:r>
              <a:rPr lang="hu-HU" altLang="hu-HU" sz="2200" dirty="0" err="1" smtClean="0">
                <a:latin typeface="Calibri" pitchFamily="34" charset="0"/>
              </a:rPr>
              <a:t>tórusz</a:t>
            </a:r>
            <a:r>
              <a:rPr lang="hu-HU" altLang="hu-HU" sz="2200" dirty="0" smtClean="0">
                <a:latin typeface="Calibri" pitchFamily="34" charset="0"/>
              </a:rPr>
              <a:t>,</a:t>
            </a:r>
          </a:p>
          <a:p>
            <a:r>
              <a:rPr lang="hu-HU" altLang="hu-HU" sz="2200" dirty="0" err="1">
                <a:latin typeface="Calibri" pitchFamily="34" charset="0"/>
              </a:rPr>
              <a:t>m</a:t>
            </a:r>
            <a:r>
              <a:rPr lang="hu-HU" altLang="hu-HU" sz="2200" dirty="0" err="1" smtClean="0">
                <a:latin typeface="Calibri" pitchFamily="34" charset="0"/>
              </a:rPr>
              <a:t>agnetodiszk</a:t>
            </a:r>
            <a:r>
              <a:rPr lang="hu-HU" altLang="hu-HU" sz="2200" dirty="0" smtClean="0">
                <a:latin typeface="Calibri" pitchFamily="34" charset="0"/>
              </a:rPr>
              <a:t>,</a:t>
            </a:r>
          </a:p>
          <a:p>
            <a:r>
              <a:rPr lang="hu-HU" altLang="hu-HU" sz="2200" dirty="0">
                <a:latin typeface="Calibri" pitchFamily="34" charset="0"/>
              </a:rPr>
              <a:t>s</a:t>
            </a:r>
            <a:r>
              <a:rPr lang="hu-HU" altLang="hu-HU" sz="2200" dirty="0" smtClean="0">
                <a:latin typeface="Calibri" pitchFamily="34" charset="0"/>
              </a:rPr>
              <a:t>ugárzási övek,</a:t>
            </a:r>
          </a:p>
          <a:p>
            <a:r>
              <a:rPr lang="hu-HU" altLang="hu-HU" sz="2200" dirty="0" smtClean="0">
                <a:latin typeface="Calibri" pitchFamily="34" charset="0"/>
              </a:rPr>
              <a:t>gyűrűáram</a:t>
            </a:r>
            <a:endParaRPr lang="hu-HU" altLang="hu-HU" sz="2200" dirty="0">
              <a:latin typeface="Calibri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-17246" y="22589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Jupiter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8" name="Téglalap 3"/>
          <p:cNvSpPr/>
          <p:nvPr/>
        </p:nvSpPr>
        <p:spPr>
          <a:xfrm>
            <a:off x="-29715" y="6488668"/>
            <a:ext cx="9173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5" y="1196753"/>
            <a:ext cx="6761955" cy="47215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12031"/>
            <a:ext cx="1541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Bagenal &amp; </a:t>
            </a:r>
            <a:r>
              <a:rPr lang="hu-HU" sz="1400" i="1" dirty="0" smtClean="0"/>
              <a:t>Bartlett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6654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36EF-A5C8-4500-A8E0-7750BFC73E1D}" type="slidenum">
              <a:rPr lang="en-US" altLang="hu-HU" smtClean="0"/>
              <a:pPr/>
              <a:t>32</a:t>
            </a:fld>
            <a:endParaRPr lang="en-US" altLang="hu-HU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-17246" y="22589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Szaturnusz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991593" y="1868748"/>
            <a:ext cx="230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erős dipól </a:t>
            </a:r>
            <a:r>
              <a:rPr lang="hu-HU" altLang="hu-HU" sz="2000" dirty="0" smtClean="0">
                <a:latin typeface="Calibri" pitchFamily="34" charset="0"/>
              </a:rPr>
              <a:t>tér, 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>
                <a:latin typeface="Calibri" pitchFamily="34" charset="0"/>
              </a:rPr>
              <a:t>kis </a:t>
            </a:r>
            <a:r>
              <a:rPr lang="hu-HU" altLang="hu-HU" sz="2000" dirty="0" smtClean="0">
                <a:latin typeface="Calibri" pitchFamily="34" charset="0"/>
              </a:rPr>
              <a:t>dőlésszög,</a:t>
            </a:r>
          </a:p>
          <a:p>
            <a:r>
              <a:rPr lang="hu-HU" altLang="hu-HU" sz="2000" dirty="0">
                <a:latin typeface="Calibri" pitchFamily="34" charset="0"/>
              </a:rPr>
              <a:t>g</a:t>
            </a:r>
            <a:r>
              <a:rPr lang="hu-HU" altLang="hu-HU" sz="2000" dirty="0" smtClean="0">
                <a:latin typeface="Calibri" pitchFamily="34" charset="0"/>
              </a:rPr>
              <a:t>yors forgás,</a:t>
            </a:r>
          </a:p>
          <a:p>
            <a:r>
              <a:rPr lang="hu-HU" altLang="hu-HU" sz="2000" dirty="0">
                <a:latin typeface="Calibri" pitchFamily="34" charset="0"/>
              </a:rPr>
              <a:t>dinamó: fémes </a:t>
            </a:r>
            <a:r>
              <a:rPr lang="hu-HU" altLang="hu-HU" sz="2000" dirty="0" smtClean="0">
                <a:latin typeface="Calibri" pitchFamily="34" charset="0"/>
              </a:rPr>
              <a:t>H,</a:t>
            </a:r>
          </a:p>
          <a:p>
            <a:r>
              <a:rPr lang="hu-HU" altLang="hu-HU" sz="2000" dirty="0" err="1">
                <a:latin typeface="Calibri" pitchFamily="34" charset="0"/>
              </a:rPr>
              <a:t>m</a:t>
            </a:r>
            <a:r>
              <a:rPr lang="hu-HU" altLang="hu-HU" sz="2000" dirty="0" err="1" smtClean="0">
                <a:latin typeface="Calibri" pitchFamily="34" charset="0"/>
              </a:rPr>
              <a:t>agnetodiszk</a:t>
            </a:r>
            <a:r>
              <a:rPr lang="hu-HU" altLang="hu-HU" sz="2000" dirty="0" smtClean="0">
                <a:latin typeface="Calibri" pitchFamily="34" charset="0"/>
              </a:rPr>
              <a:t>,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>
                <a:latin typeface="Calibri" pitchFamily="34" charset="0"/>
              </a:rPr>
              <a:t>sugárzási </a:t>
            </a:r>
            <a:r>
              <a:rPr lang="hu-HU" altLang="hu-HU" sz="2000" dirty="0" smtClean="0">
                <a:latin typeface="Calibri" pitchFamily="34" charset="0"/>
              </a:rPr>
              <a:t>övek,</a:t>
            </a:r>
          </a:p>
          <a:p>
            <a:r>
              <a:rPr lang="hu-HU" altLang="hu-HU" sz="2000" dirty="0">
                <a:latin typeface="Calibri" pitchFamily="34" charset="0"/>
              </a:rPr>
              <a:t>f</a:t>
            </a:r>
            <a:r>
              <a:rPr lang="hu-HU" altLang="hu-HU" sz="2000" dirty="0" smtClean="0">
                <a:latin typeface="Calibri" pitchFamily="34" charset="0"/>
              </a:rPr>
              <a:t>orrás Titán és </a:t>
            </a:r>
            <a:r>
              <a:rPr lang="hu-HU" altLang="hu-HU" sz="2000" dirty="0" err="1" smtClean="0">
                <a:latin typeface="Calibri" pitchFamily="34" charset="0"/>
              </a:rPr>
              <a:t>Enceladus</a:t>
            </a:r>
            <a:endParaRPr lang="hu-HU" altLang="hu-HU" sz="2000" dirty="0">
              <a:latin typeface="Calibri" pitchFamily="34" charset="0"/>
            </a:endParaRP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cience.sciencemag.org/content/sci/327/5972/1476/F5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4" y="1363089"/>
            <a:ext cx="6965510" cy="448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912031"/>
            <a:ext cx="1575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Cassini/MIMI team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633359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800"/>
            <a:ext cx="5482283" cy="4188105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33</a:t>
            </a:fld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Uránusz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796136" y="1071800"/>
            <a:ext cx="3347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komplex </a:t>
            </a:r>
            <a:r>
              <a:rPr lang="hu-HU" altLang="hu-HU" sz="2000" dirty="0" smtClean="0">
                <a:latin typeface="Calibri" pitchFamily="34" charset="0"/>
              </a:rPr>
              <a:t>geometria: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 smtClean="0">
                <a:latin typeface="Calibri" pitchFamily="34" charset="0"/>
              </a:rPr>
              <a:t>forgástengely-pályasík</a:t>
            </a:r>
          </a:p>
          <a:p>
            <a:r>
              <a:rPr lang="hu-HU" altLang="hu-HU" sz="2000" dirty="0">
                <a:latin typeface="Calibri" pitchFamily="34" charset="0"/>
              </a:rPr>
              <a:t> </a:t>
            </a:r>
            <a:r>
              <a:rPr lang="hu-HU" altLang="hu-HU" sz="2000" dirty="0" smtClean="0">
                <a:latin typeface="Calibri" pitchFamily="34" charset="0"/>
              </a:rPr>
              <a:t>  szöge </a:t>
            </a:r>
            <a:r>
              <a:rPr lang="hu-HU" sz="2000" dirty="0" smtClean="0">
                <a:latin typeface="Calibri" pitchFamily="34" charset="0"/>
              </a:rPr>
              <a:t>98</a:t>
            </a:r>
            <a:r>
              <a:rPr lang="hu-HU" sz="2000" dirty="0" smtClean="0">
                <a:latin typeface="Calibri" pitchFamily="34" charset="0"/>
                <a:sym typeface="Symbol"/>
              </a:rPr>
              <a:t>, retrográd </a:t>
            </a:r>
            <a:r>
              <a:rPr lang="hu-HU" sz="2000" dirty="0" smtClean="0">
                <a:latin typeface="Calibri" pitchFamily="34" charset="0"/>
                <a:sym typeface="Symbol"/>
              </a:rPr>
              <a:t>forgás</a:t>
            </a:r>
            <a:endParaRPr lang="hu-HU" altLang="hu-HU" sz="2000" dirty="0" smtClean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Calibri" pitchFamily="34" charset="0"/>
              </a:rPr>
              <a:t>erős </a:t>
            </a:r>
            <a:r>
              <a:rPr lang="hu-HU" altLang="hu-HU" sz="2000" dirty="0">
                <a:latin typeface="Calibri" pitchFamily="34" charset="0"/>
              </a:rPr>
              <a:t>dipól tér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Calibri" pitchFamily="34" charset="0"/>
              </a:rPr>
              <a:t>nagy dőlésszög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dirty="0">
                <a:latin typeface="Calibri" pitchFamily="34" charset="0"/>
              </a:rPr>
              <a:t>a dipól és </a:t>
            </a:r>
            <a:r>
              <a:rPr lang="hu-HU" altLang="hu-HU" sz="2000" dirty="0" smtClean="0">
                <a:latin typeface="Calibri" pitchFamily="34" charset="0"/>
              </a:rPr>
              <a:t>forgástengely </a:t>
            </a:r>
            <a:r>
              <a:rPr lang="hu-HU" sz="2000" dirty="0" smtClean="0">
                <a:latin typeface="Calibri" pitchFamily="34" charset="0"/>
              </a:rPr>
              <a:t>59</a:t>
            </a:r>
            <a:r>
              <a:rPr lang="hu-HU" sz="2000" dirty="0" smtClean="0">
                <a:latin typeface="Calibri" pitchFamily="34" charset="0"/>
                <a:sym typeface="Symbol"/>
              </a:rPr>
              <a:t></a:t>
            </a:r>
            <a:r>
              <a:rPr lang="hu-HU" sz="2000" dirty="0" smtClean="0">
                <a:latin typeface="Calibri" pitchFamily="34" charset="0"/>
              </a:rPr>
              <a:t>-os </a:t>
            </a:r>
            <a:r>
              <a:rPr lang="hu-HU" sz="2000" dirty="0">
                <a:latin typeface="Calibri" pitchFamily="34" charset="0"/>
              </a:rPr>
              <a:t>szöget zár </a:t>
            </a:r>
            <a:r>
              <a:rPr lang="hu-HU" sz="2000" dirty="0" smtClean="0">
                <a:latin typeface="Calibri" pitchFamily="34" charset="0"/>
              </a:rPr>
              <a:t>be</a:t>
            </a:r>
            <a:endParaRPr lang="hu-HU" altLang="hu-HU" sz="20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Calibri" pitchFamily="34" charset="0"/>
              </a:rPr>
              <a:t>dipól offset 31% D felé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itchFamily="34" charset="0"/>
              </a:rPr>
              <a:t>e</a:t>
            </a:r>
            <a:r>
              <a:rPr lang="hu-HU" sz="2000" dirty="0" smtClean="0">
                <a:latin typeface="Calibri" pitchFamily="34" charset="0"/>
              </a:rPr>
              <a:t>rős aszimmetria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0.1- 1.1 G között naponta (17 h)</a:t>
            </a:r>
          </a:p>
          <a:p>
            <a:r>
              <a:rPr lang="hu-HU" altLang="hu-HU" sz="2000" dirty="0">
                <a:latin typeface="Calibri" pitchFamily="34" charset="0"/>
              </a:rPr>
              <a:t>gyors forgás</a:t>
            </a:r>
          </a:p>
          <a:p>
            <a:r>
              <a:rPr lang="hu-HU" altLang="hu-HU" sz="2000" dirty="0">
                <a:latin typeface="Calibri" pitchFamily="34" charset="0"/>
              </a:rPr>
              <a:t>dinamó: v</a:t>
            </a:r>
            <a:r>
              <a:rPr lang="hu-HU" altLang="hu-HU" sz="2000" dirty="0">
                <a:cs typeface="Arial"/>
              </a:rPr>
              <a:t>í</a:t>
            </a:r>
            <a:r>
              <a:rPr lang="hu-HU" altLang="hu-HU" sz="2000" dirty="0">
                <a:latin typeface="Calibri" pitchFamily="34" charset="0"/>
              </a:rPr>
              <a:t>z / ammónia / </a:t>
            </a:r>
            <a:r>
              <a:rPr lang="hu-HU" altLang="hu-HU" sz="2000" dirty="0" smtClean="0">
                <a:latin typeface="Calibri" pitchFamily="34" charset="0"/>
              </a:rPr>
              <a:t>  </a:t>
            </a:r>
          </a:p>
          <a:p>
            <a:r>
              <a:rPr lang="hu-HU" altLang="hu-HU" sz="2000" dirty="0">
                <a:latin typeface="Calibri" pitchFamily="34" charset="0"/>
              </a:rPr>
              <a:t> </a:t>
            </a:r>
            <a:r>
              <a:rPr lang="hu-HU" altLang="hu-HU" sz="2000" dirty="0" smtClean="0">
                <a:latin typeface="Calibri" pitchFamily="34" charset="0"/>
              </a:rPr>
              <a:t>     metán </a:t>
            </a:r>
            <a:r>
              <a:rPr lang="hu-HU" altLang="hu-HU" sz="2000" dirty="0">
                <a:latin typeface="Calibri" pitchFamily="34" charset="0"/>
              </a:rPr>
              <a:t>réteg</a:t>
            </a:r>
          </a:p>
          <a:p>
            <a:r>
              <a:rPr lang="hu-HU" sz="2000" dirty="0" smtClean="0">
                <a:latin typeface="Calibri" pitchFamily="34" charset="0"/>
              </a:rPr>
              <a:t>bukdácsoló </a:t>
            </a:r>
            <a:r>
              <a:rPr lang="hu-HU" sz="2000" dirty="0" err="1" smtClean="0">
                <a:latin typeface="Calibri" pitchFamily="34" charset="0"/>
              </a:rPr>
              <a:t>magnetoszféra</a:t>
            </a:r>
            <a:r>
              <a:rPr lang="hu-HU" sz="2000" dirty="0" smtClean="0">
                <a:latin typeface="Calibri" pitchFamily="34" charset="0"/>
              </a:rPr>
              <a:t>:  </a:t>
            </a:r>
          </a:p>
          <a:p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     kinyílik és bezáródik</a:t>
            </a:r>
          </a:p>
          <a:p>
            <a:r>
              <a:rPr lang="hu-HU" sz="2000" dirty="0" err="1">
                <a:latin typeface="Calibri" pitchFamily="34" charset="0"/>
              </a:rPr>
              <a:t>r</a:t>
            </a:r>
            <a:r>
              <a:rPr lang="hu-HU" sz="2000" dirty="0" err="1" smtClean="0">
                <a:latin typeface="Calibri" pitchFamily="34" charset="0"/>
              </a:rPr>
              <a:t>ekonnekció</a:t>
            </a:r>
            <a:r>
              <a:rPr lang="hu-HU" sz="2000" dirty="0" smtClean="0">
                <a:latin typeface="Calibri" pitchFamily="34" charset="0"/>
              </a:rPr>
              <a:t> a nappali oldalon                            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3996" y="5624581"/>
            <a:ext cx="973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Lamy 2014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4293720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34</a:t>
            </a:fld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8" y="836712"/>
            <a:ext cx="8510063" cy="424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Neptunusz</a:t>
            </a:r>
            <a:endParaRPr lang="hu-HU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2126398" y="5203494"/>
            <a:ext cx="4965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erős dipól </a:t>
            </a:r>
            <a:r>
              <a:rPr lang="hu-HU" altLang="hu-HU" sz="2000" dirty="0" smtClean="0">
                <a:latin typeface="Calibri" pitchFamily="34" charset="0"/>
              </a:rPr>
              <a:t>tér,  a dipól-forgástengely </a:t>
            </a:r>
            <a:r>
              <a:rPr lang="hu-HU" sz="2000" dirty="0" smtClean="0">
                <a:latin typeface="Calibri" pitchFamily="34" charset="0"/>
              </a:rPr>
              <a:t>szöge 47</a:t>
            </a:r>
            <a:r>
              <a:rPr lang="hu-HU" sz="2000" dirty="0" smtClean="0">
                <a:latin typeface="Calibri" pitchFamily="34" charset="0"/>
                <a:sym typeface="Symbol"/>
              </a:rPr>
              <a:t>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>
                <a:latin typeface="Calibri" pitchFamily="34" charset="0"/>
              </a:rPr>
              <a:t>gyors forgás</a:t>
            </a:r>
          </a:p>
          <a:p>
            <a:r>
              <a:rPr lang="hu-HU" altLang="hu-HU" sz="2000" dirty="0">
                <a:latin typeface="Calibri" pitchFamily="34" charset="0"/>
              </a:rPr>
              <a:t>dinamó: </a:t>
            </a:r>
            <a:r>
              <a:rPr lang="hu-HU" altLang="hu-HU" sz="2000" dirty="0" smtClean="0">
                <a:latin typeface="Calibri" pitchFamily="34" charset="0"/>
              </a:rPr>
              <a:t>v</a:t>
            </a:r>
            <a:r>
              <a:rPr lang="hu-HU" altLang="hu-HU" sz="2000" dirty="0" smtClean="0">
                <a:cs typeface="Arial"/>
              </a:rPr>
              <a:t>í</a:t>
            </a:r>
            <a:r>
              <a:rPr lang="hu-HU" altLang="hu-HU" sz="2000" dirty="0" smtClean="0">
                <a:latin typeface="Calibri" pitchFamily="34" charset="0"/>
              </a:rPr>
              <a:t>z / ammónia / metán réteg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 smtClean="0">
                <a:latin typeface="Calibri" pitchFamily="34" charset="0"/>
              </a:rPr>
              <a:t>Triton erupciók N és por</a:t>
            </a:r>
            <a:endParaRPr lang="hu-HU" altLang="hu-HU" sz="2000" dirty="0">
              <a:latin typeface="Calibri" pitchFamily="34" charset="0"/>
            </a:endParaRPr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887" y="5137447"/>
            <a:ext cx="1524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Bagenal &amp; </a:t>
            </a:r>
            <a:r>
              <a:rPr lang="hu-HU" sz="1400" dirty="0" smtClean="0"/>
              <a:t>Bartlett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551623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35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 smtClean="0"/>
              <a:t>Helioszféra</a:t>
            </a:r>
            <a:endParaRPr lang="hu-H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" y="1484784"/>
            <a:ext cx="4365567" cy="41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88" y="1131654"/>
            <a:ext cx="4608512" cy="51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0192" y="6127776"/>
            <a:ext cx="800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Suess ST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0262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hu-HU" sz="3600" b="1" dirty="0" smtClean="0"/>
              <a:t>Űrszondák: CLUSTER  ESA misszió</a:t>
            </a:r>
            <a:endParaRPr lang="hu-H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19"/>
            <a:ext cx="8640960" cy="1283700"/>
          </a:xfrm>
        </p:spPr>
        <p:txBody>
          <a:bodyPr>
            <a:normAutofit fontScale="92500"/>
          </a:bodyPr>
          <a:lstStyle/>
          <a:p>
            <a:r>
              <a:rPr lang="hu-HU" sz="2400" dirty="0" smtClean="0"/>
              <a:t>Fellövés: 2000. júl.-aug</a:t>
            </a:r>
            <a:r>
              <a:rPr lang="hu-HU" sz="2400" dirty="0"/>
              <a:t>.</a:t>
            </a:r>
            <a:r>
              <a:rPr lang="hu-HU" sz="2400" dirty="0" smtClean="0"/>
              <a:t>, mérések: 2001. febr. 1.– 2024. szept. 30.</a:t>
            </a:r>
            <a:endParaRPr lang="hu-HU" sz="2400" dirty="0"/>
          </a:p>
          <a:p>
            <a:r>
              <a:rPr lang="hu-HU" sz="2400" dirty="0" smtClean="0"/>
              <a:t>4 egyforma szonda változó tetraéder alakzatban, első ilyen formáció,    időbeli és térbeli változások szétválaszthatók, </a:t>
            </a:r>
            <a:r>
              <a:rPr lang="hu-HU" sz="2400" dirty="0" smtClean="0"/>
              <a:t>Wigner intézet részvétele</a:t>
            </a:r>
            <a:endParaRPr lang="hu-HU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36</a:t>
            </a:fld>
            <a:endParaRPr lang="hu-HU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With the Cluster orbit having an apogee 18.7 earth radii (R E ) of and perigee of 3 R E , the four spacecraft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1" y="2198800"/>
            <a:ext cx="7841097" cy="415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7947834" y="6011415"/>
            <a:ext cx="495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/>
              <a:t>ESA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0824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37</a:t>
            </a:fld>
            <a:endParaRPr lang="hu-HU"/>
          </a:p>
        </p:txBody>
      </p:sp>
      <p:pic>
        <p:nvPicPr>
          <p:cNvPr id="8194" name="Picture 2" descr="Them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4"/>
            <a:ext cx="6422711" cy="46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976" y="5032911"/>
            <a:ext cx="42620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 smtClean="0"/>
              <a:t>Magnetospheric</a:t>
            </a:r>
            <a:r>
              <a:rPr lang="hu-HU" sz="2000" b="1" dirty="0" smtClean="0"/>
              <a:t> Multiscale </a:t>
            </a:r>
            <a:r>
              <a:rPr lang="hu-HU" sz="2000" b="1" dirty="0" err="1" smtClean="0"/>
              <a:t>Mission</a:t>
            </a:r>
            <a:r>
              <a:rPr lang="hu-HU" sz="2000" b="1" dirty="0" smtClean="0"/>
              <a:t> </a:t>
            </a:r>
          </a:p>
          <a:p>
            <a:pPr algn="ctr"/>
            <a:r>
              <a:rPr lang="hu-HU" sz="2000" dirty="0" smtClean="0"/>
              <a:t>Fellövés: 2015, 2040-ig tervezi a NASA. Négy egyforma szonda, kisebb skálájú jelenségeket vizsgálnak, mint a </a:t>
            </a:r>
            <a:r>
              <a:rPr lang="hu-HU" sz="2000" dirty="0" err="1" smtClean="0"/>
              <a:t>Cluster</a:t>
            </a:r>
            <a:r>
              <a:rPr lang="hu-HU" sz="2000" dirty="0" smtClean="0"/>
              <a:t> </a:t>
            </a:r>
          </a:p>
          <a:p>
            <a:pPr algn="ctr"/>
            <a:endParaRPr lang="hu-HU" sz="2000" dirty="0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228184" y="5546743"/>
            <a:ext cx="209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i="1" dirty="0">
                <a:solidFill>
                  <a:schemeClr val="bg1"/>
                </a:solidFill>
              </a:rPr>
              <a:t>Windows </a:t>
            </a:r>
            <a:r>
              <a:rPr lang="hu-HU" sz="1400" b="1" i="1" dirty="0" err="1">
                <a:solidFill>
                  <a:schemeClr val="bg1"/>
                </a:solidFill>
              </a:rPr>
              <a:t>to</a:t>
            </a:r>
            <a:r>
              <a:rPr lang="hu-HU" sz="1400" b="1" i="1" dirty="0">
                <a:solidFill>
                  <a:schemeClr val="bg1"/>
                </a:solidFill>
              </a:rPr>
              <a:t> </a:t>
            </a:r>
            <a:r>
              <a:rPr lang="hu-HU" sz="1400" b="1" i="1" dirty="0" err="1">
                <a:solidFill>
                  <a:schemeClr val="bg1"/>
                </a:solidFill>
              </a:rPr>
              <a:t>the</a:t>
            </a:r>
            <a:r>
              <a:rPr lang="hu-HU" sz="1400" b="1" i="1" dirty="0">
                <a:solidFill>
                  <a:schemeClr val="bg1"/>
                </a:solidFill>
              </a:rPr>
              <a:t> </a:t>
            </a:r>
            <a:r>
              <a:rPr lang="hu-HU" sz="1400" b="1" i="1" dirty="0" err="1">
                <a:solidFill>
                  <a:schemeClr val="bg1"/>
                </a:solidFill>
              </a:rPr>
              <a:t>Universe</a:t>
            </a:r>
            <a:r>
              <a:rPr lang="hu-HU" sz="1400" b="1" i="1" dirty="0"/>
              <a:t>.</a:t>
            </a:r>
            <a:endParaRPr lang="hu-HU" sz="1400" b="1" dirty="0"/>
          </a:p>
        </p:txBody>
      </p:sp>
      <p:pic>
        <p:nvPicPr>
          <p:cNvPr id="1026" name="Picture 2" descr="https://www.nasa.gov/sites/default/files/thumbnails/image/mms-target-loca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953018"/>
            <a:ext cx="4716016" cy="35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60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5"/>
            <a:ext cx="9144000" cy="70609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err="1" smtClean="0">
                <a:cs typeface="Arial" panose="020B0604020202020204" pitchFamily="34" charset="0"/>
              </a:rPr>
              <a:t>BepiColombo</a:t>
            </a:r>
            <a:r>
              <a:rPr lang="hu-HU" sz="3600" b="1" dirty="0" smtClean="0">
                <a:cs typeface="Arial" panose="020B0604020202020204" pitchFamily="34" charset="0"/>
              </a:rPr>
              <a:t> - Merkúr</a:t>
            </a:r>
            <a:endParaRPr lang="hu-HU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38</a:t>
            </a:fld>
            <a:endParaRPr lang="hu-H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6422" y="4368294"/>
            <a:ext cx="7313984" cy="1984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200" dirty="0" err="1" smtClean="0"/>
              <a:t>BepiColombo</a:t>
            </a:r>
            <a:r>
              <a:rPr lang="hu-HU" sz="2200" dirty="0" smtClean="0"/>
              <a:t> k</a:t>
            </a:r>
            <a:r>
              <a:rPr lang="hu-HU" sz="2200" dirty="0" smtClean="0"/>
              <a:t>utatási céljai:</a:t>
            </a:r>
            <a:endParaRPr lang="hu-HU" sz="2200" dirty="0" smtClean="0"/>
          </a:p>
          <a:p>
            <a:r>
              <a:rPr lang="hu-HU" sz="2200" dirty="0" smtClean="0"/>
              <a:t>mágneses viharok</a:t>
            </a:r>
            <a:endParaRPr lang="hu-HU" sz="2200" dirty="0"/>
          </a:p>
          <a:p>
            <a:r>
              <a:rPr lang="hu-HU" sz="2200" dirty="0" smtClean="0"/>
              <a:t>rekonnekció dominál, 10-szer gyorsabb a földinél</a:t>
            </a:r>
          </a:p>
          <a:p>
            <a:r>
              <a:rPr lang="hu-HU" sz="2200" dirty="0" smtClean="0"/>
              <a:t>CME elnyomhatja a mágneses teret</a:t>
            </a:r>
          </a:p>
          <a:p>
            <a:r>
              <a:rPr lang="hu-HU" sz="2200" dirty="0" smtClean="0"/>
              <a:t>nincs sarki fény – az ionok és elektronok elérik a felszínt</a:t>
            </a:r>
            <a:endParaRPr lang="hu-HU" sz="2200" dirty="0"/>
          </a:p>
        </p:txBody>
      </p:sp>
      <p:pic>
        <p:nvPicPr>
          <p:cNvPr id="6" name="Tartalom hely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08889"/>
            <a:ext cx="4411980" cy="4023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1093464"/>
            <a:ext cx="33683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b="1" dirty="0" err="1" smtClean="0"/>
              <a:t>BepiColombo</a:t>
            </a:r>
            <a:r>
              <a:rPr lang="hu-HU" sz="2200" dirty="0" smtClean="0"/>
              <a:t>: ESA, JAXA</a:t>
            </a:r>
          </a:p>
          <a:p>
            <a:r>
              <a:rPr lang="hu-HU" sz="2200" dirty="0" smtClean="0"/>
              <a:t>fellövés 2018. okt. 20</a:t>
            </a:r>
            <a:r>
              <a:rPr lang="en-GB" sz="2200" dirty="0" smtClean="0"/>
              <a:t>.</a:t>
            </a:r>
            <a:endParaRPr lang="hu-HU" sz="2200" dirty="0" smtClean="0"/>
          </a:p>
          <a:p>
            <a:r>
              <a:rPr lang="hu-HU" sz="2200" dirty="0" smtClean="0"/>
              <a:t>érkezés 2025</a:t>
            </a:r>
            <a:r>
              <a:rPr lang="en-GB" sz="2200" dirty="0" smtClean="0"/>
              <a:t>.</a:t>
            </a:r>
            <a:r>
              <a:rPr lang="hu-HU" sz="2200" dirty="0" smtClean="0"/>
              <a:t> </a:t>
            </a:r>
            <a:r>
              <a:rPr lang="hu-HU" sz="2200" dirty="0" err="1" smtClean="0"/>
              <a:t>dec</a:t>
            </a:r>
            <a:r>
              <a:rPr lang="en-GB" sz="2200" dirty="0" smtClean="0"/>
              <a:t>ember</a:t>
            </a:r>
            <a:endParaRPr lang="hu-HU" sz="2200" dirty="0" smtClean="0"/>
          </a:p>
          <a:p>
            <a:r>
              <a:rPr lang="hu-HU" sz="2200" dirty="0" smtClean="0"/>
              <a:t>Wigner </a:t>
            </a:r>
            <a:r>
              <a:rPr lang="hu-HU" sz="2200" dirty="0" smtClean="0"/>
              <a:t>intézet </a:t>
            </a:r>
            <a:r>
              <a:rPr lang="en-GB" sz="2200" dirty="0" smtClean="0"/>
              <a:t>r</a:t>
            </a:r>
            <a:r>
              <a:rPr lang="hu-HU" sz="2200" dirty="0" smtClean="0"/>
              <a:t>észvétele: </a:t>
            </a:r>
            <a:r>
              <a:rPr lang="hu-HU" sz="2200" dirty="0" smtClean="0"/>
              <a:t>kisenergiájú bolygó-eredetű ionok vizsgálata </a:t>
            </a:r>
            <a:r>
              <a:rPr lang="hu-HU" sz="2200" dirty="0" smtClean="0"/>
              <a:t>MPO-n</a:t>
            </a:r>
            <a:endParaRPr lang="hu-HU" sz="2200" dirty="0" smtClean="0"/>
          </a:p>
          <a:p>
            <a:r>
              <a:rPr lang="hu-HU" sz="2000" b="1" dirty="0" smtClean="0"/>
              <a:t>Messenger</a:t>
            </a:r>
            <a:r>
              <a:rPr lang="hu-HU" sz="2000" dirty="0" smtClean="0"/>
              <a:t>: NASA</a:t>
            </a:r>
          </a:p>
          <a:p>
            <a:r>
              <a:rPr lang="hu-HU" sz="2000" dirty="0" smtClean="0"/>
              <a:t>Fellövés: 2004. aug. 3. </a:t>
            </a:r>
          </a:p>
          <a:p>
            <a:r>
              <a:rPr lang="hu-HU" sz="2000" dirty="0" err="1" smtClean="0"/>
              <a:t>Merkurnál</a:t>
            </a:r>
            <a:r>
              <a:rPr lang="hu-HU" sz="2000" dirty="0" smtClean="0"/>
              <a:t>: 2011-2015</a:t>
            </a:r>
            <a:endParaRPr lang="hu-HU" sz="2000" dirty="0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160426" y="6011415"/>
            <a:ext cx="495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/>
              <a:t>ESA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276271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Kérdések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4896544"/>
          </a:xfrm>
        </p:spPr>
        <p:txBody>
          <a:bodyPr>
            <a:normAutofit/>
          </a:bodyPr>
          <a:lstStyle/>
          <a:p>
            <a:r>
              <a:rPr lang="hu-HU" sz="2400" dirty="0" smtClean="0"/>
              <a:t>Milyen az egyes bolygók mágneses tere, milyen mechanizmus alakítja ki őket?</a:t>
            </a:r>
          </a:p>
          <a:p>
            <a:r>
              <a:rPr lang="hu-HU" sz="2400" dirty="0"/>
              <a:t>Mik napszél-égitest kölcsönhatások típusai</a:t>
            </a:r>
            <a:r>
              <a:rPr lang="hu-HU" sz="2400" dirty="0" smtClean="0"/>
              <a:t>?</a:t>
            </a:r>
          </a:p>
          <a:p>
            <a:r>
              <a:rPr lang="hu-HU" sz="2400" dirty="0" smtClean="0"/>
              <a:t>Milyen a földi magnetoszféra szerkezete, milyen határfelületek és tartományok alakulnak ki?</a:t>
            </a:r>
          </a:p>
          <a:p>
            <a:r>
              <a:rPr lang="hu-HU" sz="2400" dirty="0" smtClean="0"/>
              <a:t>Mi jellemzi a többi bolygó és holdjaik </a:t>
            </a:r>
            <a:r>
              <a:rPr lang="hu-HU" sz="2400" dirty="0" err="1" smtClean="0"/>
              <a:t>magnetoszféráját</a:t>
            </a:r>
            <a:r>
              <a:rPr lang="hu-HU" sz="2400" dirty="0" smtClean="0"/>
              <a:t>?</a:t>
            </a:r>
          </a:p>
          <a:p>
            <a:r>
              <a:rPr lang="hu-HU" sz="2400" dirty="0" smtClean="0"/>
              <a:t>Hol használható az MHD, a hibrid és a kinetikus leírás?</a:t>
            </a:r>
          </a:p>
          <a:p>
            <a:r>
              <a:rPr lang="hu-HU" sz="2400" dirty="0" smtClean="0"/>
              <a:t>Hogyan alakul ki az ionoszféra?</a:t>
            </a:r>
            <a:endParaRPr lang="hu-HU" sz="2400" dirty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      A további oldalakat csak érdeklődőknek szánjuk,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más</a:t>
            </a:r>
            <a:endParaRPr lang="hu-HU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     </a:t>
            </a:r>
            <a:r>
              <a:rPr lang="hu-HU" sz="2400" dirty="0" smtClean="0">
                <a:solidFill>
                  <a:srgbClr val="FF0000"/>
                </a:solidFill>
              </a:rPr>
              <a:t> mostani vagy korábbi előadások anyagából származnak.</a:t>
            </a:r>
            <a:endParaRPr lang="hu-HU" sz="2400" dirty="0" smtClean="0">
              <a:solidFill>
                <a:srgbClr val="FF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39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</a:t>
            </a:fld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Belső struktúra: a Föld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5737920" y="1635671"/>
            <a:ext cx="3226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/>
              <a:t>átlag sűrűség 5,5 g/cm</a:t>
            </a:r>
            <a:r>
              <a:rPr lang="hu-HU" sz="2200" baseline="30000" dirty="0" smtClean="0"/>
              <a:t>3</a:t>
            </a:r>
          </a:p>
          <a:p>
            <a:r>
              <a:rPr lang="hu-HU" sz="2200" b="1" dirty="0" smtClean="0"/>
              <a:t>belső mag</a:t>
            </a:r>
            <a:r>
              <a:rPr lang="hu-HU" sz="2200" dirty="0" smtClean="0"/>
              <a:t>: szilárd Fe Ni</a:t>
            </a:r>
          </a:p>
          <a:p>
            <a:r>
              <a:rPr lang="hu-HU" sz="2200" dirty="0"/>
              <a:t>f</a:t>
            </a:r>
            <a:r>
              <a:rPr lang="hu-HU" sz="2200" dirty="0" smtClean="0"/>
              <a:t>orró: 5700 K, &gt;12 </a:t>
            </a:r>
            <a:r>
              <a:rPr lang="hu-HU" sz="2400" dirty="0" smtClean="0"/>
              <a:t>g/cm</a:t>
            </a:r>
            <a:r>
              <a:rPr lang="hu-HU" sz="2400" baseline="30000" dirty="0" smtClean="0"/>
              <a:t>3</a:t>
            </a:r>
            <a:endParaRPr lang="hu-HU" sz="2200" b="1" dirty="0" smtClean="0"/>
          </a:p>
          <a:p>
            <a:r>
              <a:rPr lang="hu-HU" sz="2200" b="1" dirty="0" smtClean="0"/>
              <a:t>külső mag</a:t>
            </a:r>
            <a:r>
              <a:rPr lang="hu-HU" sz="2200" dirty="0" smtClean="0"/>
              <a:t>: folyékony Fe Ni</a:t>
            </a:r>
          </a:p>
          <a:p>
            <a:r>
              <a:rPr lang="hu-HU" sz="2200" b="1" dirty="0" smtClean="0"/>
              <a:t>köpeny</a:t>
            </a:r>
            <a:r>
              <a:rPr lang="hu-HU" sz="2200" dirty="0" smtClean="0"/>
              <a:t>: Mg-Fe szilikát,</a:t>
            </a:r>
          </a:p>
          <a:p>
            <a:r>
              <a:rPr lang="hu-HU" sz="2200" dirty="0"/>
              <a:t>f</a:t>
            </a:r>
            <a:r>
              <a:rPr lang="hu-HU" sz="2200" dirty="0" smtClean="0"/>
              <a:t>elül szilárd, alul olvadt</a:t>
            </a:r>
          </a:p>
          <a:p>
            <a:r>
              <a:rPr lang="hu-HU" sz="2200" b="1" dirty="0"/>
              <a:t>k</a:t>
            </a:r>
            <a:r>
              <a:rPr lang="hu-HU" sz="2200" b="1" dirty="0" smtClean="0"/>
              <a:t>éreg</a:t>
            </a:r>
            <a:r>
              <a:rPr lang="hu-HU" sz="2200" dirty="0"/>
              <a:t>: </a:t>
            </a:r>
            <a:r>
              <a:rPr lang="hu-HU" sz="2200" dirty="0" smtClean="0"/>
              <a:t>2,7 g/cm</a:t>
            </a:r>
            <a:r>
              <a:rPr lang="hu-HU" sz="2200" baseline="30000" dirty="0" smtClean="0"/>
              <a:t>3  </a:t>
            </a:r>
            <a:r>
              <a:rPr lang="hu-HU" sz="2200" dirty="0" smtClean="0"/>
              <a:t> gránit szárazföldön, bazalt és vékonyabb óceánok alatt. A </a:t>
            </a:r>
            <a:r>
              <a:rPr lang="hu-HU" sz="2200" dirty="0"/>
              <a:t>külső </a:t>
            </a:r>
            <a:r>
              <a:rPr lang="hu-HU" sz="2200" dirty="0" smtClean="0"/>
              <a:t>mag rétegei között</a:t>
            </a:r>
            <a:endParaRPr lang="hu-HU" sz="2200" dirty="0"/>
          </a:p>
          <a:p>
            <a:r>
              <a:rPr lang="hu-HU" sz="2200" dirty="0" smtClean="0"/>
              <a:t>hőmérsékletkülönbség </a:t>
            </a:r>
            <a:r>
              <a:rPr lang="hu-HU" altLang="hu-HU" sz="2200" dirty="0"/>
              <a:t>→</a:t>
            </a:r>
            <a:r>
              <a:rPr lang="hu-HU" sz="2200" dirty="0" smtClean="0"/>
              <a:t> </a:t>
            </a:r>
            <a:r>
              <a:rPr lang="hu-HU" sz="2200" dirty="0" err="1" smtClean="0"/>
              <a:t>konvekció</a:t>
            </a:r>
            <a:r>
              <a:rPr lang="hu-HU" sz="2200" dirty="0" smtClean="0"/>
              <a:t> </a:t>
            </a:r>
            <a:r>
              <a:rPr lang="hu-HU" altLang="hu-HU" sz="2200" dirty="0"/>
              <a:t>→ </a:t>
            </a:r>
            <a:r>
              <a:rPr lang="hu-HU" sz="2200" b="1" dirty="0" smtClean="0"/>
              <a:t>dinamó</a:t>
            </a:r>
            <a:r>
              <a:rPr lang="hu-HU" sz="2200" dirty="0" smtClean="0"/>
              <a:t> működik</a:t>
            </a:r>
          </a:p>
        </p:txBody>
      </p:sp>
      <p:pic>
        <p:nvPicPr>
          <p:cNvPr id="2052" name="Picture 4" descr="https://faculty.ung.edu/jjones/astr1010home/interioreart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71201" y="6292820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40</a:t>
            </a:fld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" y="818416"/>
            <a:ext cx="4107180" cy="5669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41" y="1155013"/>
            <a:ext cx="5236320" cy="3602816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34448" y="20216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err="1"/>
              <a:t>Napszél-Hold</a:t>
            </a:r>
            <a:r>
              <a:rPr lang="hu-HU" altLang="hu-HU" sz="3600" b="1" dirty="0"/>
              <a:t> kölcsönhatás</a:t>
            </a: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2280" y="4757829"/>
            <a:ext cx="1279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Bhardwaj </a:t>
            </a:r>
            <a:r>
              <a:rPr lang="hu-HU" sz="1400" i="1" dirty="0"/>
              <a:t>‎2015</a:t>
            </a:r>
          </a:p>
        </p:txBody>
      </p:sp>
      <p:sp>
        <p:nvSpPr>
          <p:cNvPr id="9" name="Téglalap 8"/>
          <p:cNvSpPr/>
          <p:nvPr/>
        </p:nvSpPr>
        <p:spPr>
          <a:xfrm>
            <a:off x="4654549" y="5271566"/>
            <a:ext cx="44857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dirty="0"/>
              <a:t>e</a:t>
            </a:r>
            <a:r>
              <a:rPr lang="hu-HU" altLang="hu-HU" sz="2000" dirty="0" smtClean="0"/>
              <a:t>rős kéreg mágnesség -</a:t>
            </a:r>
          </a:p>
          <a:p>
            <a:r>
              <a:rPr lang="hu-HU" altLang="hu-HU" sz="2000" dirty="0" smtClean="0"/>
              <a:t>m</a:t>
            </a:r>
            <a:r>
              <a:rPr lang="en-US" altLang="hu-HU" sz="2000" dirty="0" err="1" smtClean="0"/>
              <a:t>ágneses</a:t>
            </a:r>
            <a:r>
              <a:rPr lang="hu-HU" altLang="hu-HU" sz="2000" dirty="0" smtClean="0"/>
              <a:t> anomália – </a:t>
            </a:r>
            <a:r>
              <a:rPr lang="hu-HU" altLang="hu-HU" sz="2000" dirty="0" err="1" smtClean="0"/>
              <a:t>minimagnetoszféra</a:t>
            </a:r>
            <a:endParaRPr lang="hu-HU" altLang="hu-HU" sz="2000" dirty="0" smtClean="0"/>
          </a:p>
          <a:p>
            <a:r>
              <a:rPr lang="hu-HU" sz="2000" dirty="0"/>
              <a:t>a</a:t>
            </a:r>
            <a:r>
              <a:rPr lang="hu-HU" sz="2000" dirty="0" smtClean="0"/>
              <a:t> napszél eltérül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8836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07904" y="1412776"/>
            <a:ext cx="1639002" cy="1296144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altLang="hu-HU" sz="2000" dirty="0"/>
              <a:t>globális mágneses </a:t>
            </a:r>
            <a:r>
              <a:rPr lang="hu-HU" altLang="hu-HU" sz="2000" dirty="0" smtClean="0"/>
              <a:t>tér: Ganümédész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000" dirty="0" smtClean="0"/>
              <a:t>Io (saját nincs)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947572" y="6483563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41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-6044" y="-238949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Óriásbolygók holdjai</a:t>
            </a:r>
            <a:endParaRPr lang="hu-HU" sz="3600" b="1" dirty="0"/>
          </a:p>
        </p:txBody>
      </p:sp>
      <p:pic>
        <p:nvPicPr>
          <p:cNvPr id="2050" name="Picture 2" descr="PIA01129 Interior of 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32" y="606566"/>
            <a:ext cx="3864020" cy="29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411495" y="4375757"/>
            <a:ext cx="391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Io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32" y="3494437"/>
            <a:ext cx="3865115" cy="307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132"/>
            <a:ext cx="3683946" cy="3078665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8244408" y="2990332"/>
            <a:ext cx="525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b="1" dirty="0" smtClean="0">
                <a:solidFill>
                  <a:schemeClr val="bg1"/>
                </a:solidFill>
              </a:rPr>
              <a:t>Io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" y="600070"/>
            <a:ext cx="3683945" cy="294587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614413" y="3832525"/>
            <a:ext cx="170790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csak indukált: </a:t>
            </a:r>
            <a:endParaRPr lang="hu-HU" dirty="0" smtClean="0"/>
          </a:p>
          <a:p>
            <a:r>
              <a:rPr lang="hu-HU" dirty="0" err="1" smtClean="0"/>
              <a:t>Europa</a:t>
            </a:r>
            <a:r>
              <a:rPr lang="hu-HU" dirty="0"/>
              <a:t>, </a:t>
            </a:r>
            <a:r>
              <a:rPr lang="hu-HU" dirty="0" err="1" smtClean="0"/>
              <a:t>Callisto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Titán: mágneses</a:t>
            </a:r>
          </a:p>
          <a:p>
            <a:r>
              <a:rPr lang="hu-HU" dirty="0" smtClean="0"/>
              <a:t>memória </a:t>
            </a:r>
            <a:r>
              <a:rPr lang="hu-HU" dirty="0" err="1" smtClean="0"/>
              <a:t>Szat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mágn</a:t>
            </a:r>
            <a:r>
              <a:rPr lang="hu-HU" dirty="0" smtClean="0"/>
              <a:t>. teréből</a:t>
            </a:r>
          </a:p>
          <a:p>
            <a:endParaRPr lang="hu-HU" dirty="0"/>
          </a:p>
          <a:p>
            <a:r>
              <a:rPr lang="hu-HU" dirty="0" smtClean="0"/>
              <a:t>Triton: NH3 </a:t>
            </a:r>
          </a:p>
          <a:p>
            <a:r>
              <a:rPr lang="hu-HU" dirty="0"/>
              <a:t>g</a:t>
            </a:r>
            <a:r>
              <a:rPr lang="hu-HU" dirty="0" smtClean="0"/>
              <a:t>azdag óceán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8154457" y="6048516"/>
            <a:ext cx="85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err="1" smtClean="0">
                <a:solidFill>
                  <a:schemeClr val="bg1"/>
                </a:solidFill>
              </a:rPr>
              <a:t>Europa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2710886" y="6065564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err="1" smtClean="0">
                <a:solidFill>
                  <a:schemeClr val="bg1"/>
                </a:solidFill>
              </a:rPr>
              <a:t>Callisto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2373614" y="922091"/>
            <a:ext cx="1216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Ganymede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42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Ganümédész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3241242" y="5289542"/>
            <a:ext cx="5579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 smtClean="0">
                <a:latin typeface="Calibri" pitchFamily="34" charset="0"/>
              </a:rPr>
              <a:t>Ganümédész: az egyetlen, </a:t>
            </a:r>
            <a:r>
              <a:rPr lang="hu-HU" altLang="hu-HU" dirty="0" err="1" smtClean="0">
                <a:latin typeface="Calibri" pitchFamily="34" charset="0"/>
              </a:rPr>
              <a:t>magnetoszférával</a:t>
            </a:r>
            <a:r>
              <a:rPr lang="hu-HU" altLang="hu-HU" dirty="0" smtClean="0">
                <a:latin typeface="Calibri" pitchFamily="34" charset="0"/>
              </a:rPr>
              <a:t> rendelkező hold beágyazódva a Jupiter </a:t>
            </a:r>
            <a:r>
              <a:rPr lang="hu-HU" altLang="hu-HU" dirty="0" err="1" smtClean="0">
                <a:latin typeface="Calibri" pitchFamily="34" charset="0"/>
              </a:rPr>
              <a:t>magnetoszférájába</a:t>
            </a:r>
            <a:r>
              <a:rPr lang="hu-HU" altLang="hu-HU" dirty="0" smtClean="0">
                <a:latin typeface="Calibri" pitchFamily="34" charset="0"/>
              </a:rPr>
              <a:t>, az egyenlítői mágneses tér 720 nT (a Jupiteré itt 120 nT) dipól </a:t>
            </a:r>
            <a:r>
              <a:rPr lang="hu-HU" altLang="hu-HU" dirty="0">
                <a:latin typeface="Calibri" pitchFamily="34" charset="0"/>
              </a:rPr>
              <a:t>és </a:t>
            </a:r>
            <a:r>
              <a:rPr lang="hu-HU" altLang="hu-HU" dirty="0" smtClean="0">
                <a:latin typeface="Calibri" pitchFamily="34" charset="0"/>
              </a:rPr>
              <a:t>forgástengely </a:t>
            </a:r>
            <a:r>
              <a:rPr lang="hu-HU" dirty="0" smtClean="0">
                <a:latin typeface="Calibri" pitchFamily="34" charset="0"/>
              </a:rPr>
              <a:t>szöge 176</a:t>
            </a:r>
            <a:r>
              <a:rPr lang="hu-HU" dirty="0" smtClean="0">
                <a:latin typeface="Calibri" pitchFamily="34" charset="0"/>
                <a:sym typeface="Symbol"/>
              </a:rPr>
              <a:t></a:t>
            </a:r>
            <a:r>
              <a:rPr lang="hu-HU" dirty="0" smtClean="0">
                <a:latin typeface="Calibri" pitchFamily="34" charset="0"/>
              </a:rPr>
              <a:t> </a:t>
            </a:r>
            <a:endParaRPr lang="hu-HU" dirty="0"/>
          </a:p>
        </p:txBody>
      </p:sp>
      <p:pic>
        <p:nvPicPr>
          <p:cNvPr id="8" name="Picture 3" descr="C:\figures\from richard\Mk-06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8" t="2132" b="54489"/>
          <a:stretch>
            <a:fillRect/>
          </a:stretch>
        </p:blipFill>
        <p:spPr bwMode="auto">
          <a:xfrm>
            <a:off x="4427984" y="680063"/>
            <a:ext cx="4724412" cy="452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asp-research.engin.umich.edu/faculty/xzjia/content/photos/JUICE-Mis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716016" cy="45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308304" y="4446984"/>
            <a:ext cx="160993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Kivelson</a:t>
            </a:r>
            <a:r>
              <a:rPr lang="en-US" sz="1400" i="1" dirty="0"/>
              <a:t> et al. 1996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318378" y="5542751"/>
            <a:ext cx="2885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/>
              <a:t>Europa</a:t>
            </a:r>
            <a:r>
              <a:rPr lang="hu-HU" b="1" dirty="0" smtClean="0"/>
              <a:t>, Callisto: </a:t>
            </a:r>
            <a:r>
              <a:rPr lang="hu-HU" dirty="0" smtClean="0"/>
              <a:t>vezetőréteg</a:t>
            </a:r>
          </a:p>
          <a:p>
            <a:r>
              <a:rPr lang="hu-HU" dirty="0" smtClean="0"/>
              <a:t>felsz</a:t>
            </a:r>
            <a:r>
              <a:rPr lang="hu-HU" altLang="hu-HU" dirty="0">
                <a:latin typeface="Calibri" pitchFamily="34" charset="0"/>
              </a:rPr>
              <a:t>í</a:t>
            </a:r>
            <a:r>
              <a:rPr lang="hu-HU" dirty="0" smtClean="0"/>
              <a:t>n </a:t>
            </a:r>
            <a:r>
              <a:rPr lang="hu-HU" dirty="0"/>
              <a:t>alatti sós óceán </a:t>
            </a:r>
          </a:p>
        </p:txBody>
      </p:sp>
      <p:sp>
        <p:nvSpPr>
          <p:cNvPr id="11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07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43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Jupiter holdak - Io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7504" y="1556792"/>
            <a:ext cx="3816424" cy="302433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hu-HU" sz="2200" dirty="0">
                <a:solidFill>
                  <a:schemeClr val="tx2"/>
                </a:solidFill>
                <a:latin typeface="Calibri" pitchFamily="34" charset="0"/>
              </a:rPr>
              <a:t>á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rapály miatt olvadt</a:t>
            </a:r>
          </a:p>
          <a:p>
            <a:pPr>
              <a:spcBef>
                <a:spcPts val="0"/>
              </a:spcBef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vulkanizmus, atmoszféra foltokban – SO</a:t>
            </a:r>
            <a:r>
              <a:rPr lang="hu-HU" sz="2200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kibocsátás, elektronok </a:t>
            </a:r>
            <a:r>
              <a:rPr lang="hu-HU" sz="2200" dirty="0" err="1" smtClean="0">
                <a:solidFill>
                  <a:schemeClr val="tx2"/>
                </a:solidFill>
                <a:latin typeface="Calibri" pitchFamily="34" charset="0"/>
              </a:rPr>
              <a:t>impakt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ionizációja</a:t>
            </a:r>
          </a:p>
          <a:p>
            <a:pPr>
              <a:spcBef>
                <a:spcPts val="0"/>
              </a:spcBef>
            </a:pPr>
            <a:r>
              <a:rPr lang="hu-HU" sz="2200" dirty="0" err="1" smtClean="0">
                <a:solidFill>
                  <a:schemeClr val="tx2"/>
                </a:solidFill>
                <a:latin typeface="Calibri" pitchFamily="34" charset="0"/>
              </a:rPr>
              <a:t>plazmatórusz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a Jupiter körül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     </a:t>
            </a:r>
            <a:r>
              <a:rPr lang="hu-HU" sz="2200" dirty="0" err="1" smtClean="0">
                <a:solidFill>
                  <a:schemeClr val="tx2"/>
                </a:solidFill>
                <a:latin typeface="Calibri" pitchFamily="34" charset="0"/>
              </a:rPr>
              <a:t>kölcsönhat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az Io légkörével  </a:t>
            </a:r>
          </a:p>
          <a:p>
            <a:pPr>
              <a:spcBef>
                <a:spcPts val="0"/>
              </a:spcBef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töltéscsere a tórusz ionok és Io semlegesek között → új ionok, pickup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17555"/>
            <a:ext cx="5218613" cy="520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851920" y="5373216"/>
            <a:ext cx="1016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Dols</a:t>
            </a:r>
            <a:r>
              <a:rPr lang="hu-HU" sz="1400" i="1" dirty="0" smtClean="0"/>
              <a:t> (2011)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851510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44</a:t>
            </a:fld>
            <a:endParaRPr lang="hu-HU"/>
          </a:p>
        </p:txBody>
      </p:sp>
      <p:pic>
        <p:nvPicPr>
          <p:cNvPr id="5122" name="Picture 2" descr="Képtalálat a következőre: „titan magnetospher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0480"/>
            <a:ext cx="49625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 noGrp="1"/>
          </p:cNvSpPr>
          <p:nvPr>
            <p:ph idx="1"/>
          </p:nvPr>
        </p:nvSpPr>
        <p:spPr>
          <a:xfrm>
            <a:off x="0" y="19919"/>
            <a:ext cx="9144000" cy="81679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Szaturnusz: Titán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962525" y="1612860"/>
            <a:ext cx="388843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sűrű atmoszféra (N</a:t>
            </a:r>
            <a:r>
              <a:rPr lang="hu-HU" sz="2200" baseline="-25000" dirty="0" smtClean="0"/>
              <a:t>2</a:t>
            </a:r>
            <a:r>
              <a:rPr lang="hu-HU" sz="2200" dirty="0" smtClean="0"/>
              <a:t>, metán)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indukált </a:t>
            </a:r>
            <a:r>
              <a:rPr lang="hu-HU" sz="2200" dirty="0" err="1" smtClean="0"/>
              <a:t>magnetoszféra</a:t>
            </a:r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kölcsönhatás a Szaturnusz szubszonikus együttforgó </a:t>
            </a:r>
            <a:r>
              <a:rPr lang="en-US" sz="2200" dirty="0" smtClean="0"/>
              <a:t>magnetos</a:t>
            </a:r>
            <a:r>
              <a:rPr lang="hu-HU" sz="2200" dirty="0" err="1" smtClean="0"/>
              <a:t>zférikus</a:t>
            </a:r>
            <a:r>
              <a:rPr lang="en-US" sz="2200" dirty="0" smtClean="0"/>
              <a:t> </a:t>
            </a:r>
            <a:r>
              <a:rPr lang="en-US" sz="2200" dirty="0" err="1" smtClean="0"/>
              <a:t>pla</a:t>
            </a:r>
            <a:r>
              <a:rPr lang="hu-HU" sz="2200" dirty="0" smtClean="0"/>
              <a:t>z</a:t>
            </a:r>
            <a:r>
              <a:rPr lang="en-US" sz="2200" dirty="0" smtClean="0"/>
              <a:t>m</a:t>
            </a:r>
            <a:r>
              <a:rPr lang="hu-HU" sz="2200" dirty="0" err="1" smtClean="0"/>
              <a:t>ájával</a:t>
            </a:r>
            <a:r>
              <a:rPr lang="en-US" sz="2200" dirty="0" smtClean="0"/>
              <a:t> 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h</a:t>
            </a:r>
            <a:r>
              <a:rPr lang="en-US" sz="2200" dirty="0" err="1" smtClean="0"/>
              <a:t>orizont</a:t>
            </a:r>
            <a:r>
              <a:rPr lang="hu-HU" sz="2200" dirty="0" smtClean="0"/>
              <a:t>á</a:t>
            </a:r>
            <a:r>
              <a:rPr lang="en-US" sz="2200" dirty="0" smtClean="0"/>
              <a:t>l</a:t>
            </a:r>
            <a:r>
              <a:rPr lang="hu-HU" sz="2200" dirty="0" smtClean="0"/>
              <a:t>is</a:t>
            </a:r>
            <a:r>
              <a:rPr lang="en-US" sz="2200" dirty="0" smtClean="0"/>
              <a:t> trans</a:t>
            </a:r>
            <a:r>
              <a:rPr lang="hu-HU" sz="2200" dirty="0" smtClean="0"/>
              <a:t>z</a:t>
            </a:r>
            <a:r>
              <a:rPr lang="en-US" sz="2200" dirty="0" smtClean="0"/>
              <a:t>port</a:t>
            </a:r>
            <a:r>
              <a:rPr lang="hu-HU" sz="2200" dirty="0" smtClean="0"/>
              <a:t>: a hideg</a:t>
            </a:r>
            <a:r>
              <a:rPr lang="en-US" sz="2200" dirty="0" smtClean="0"/>
              <a:t> </a:t>
            </a:r>
            <a:r>
              <a:rPr lang="en-US" sz="2200" dirty="0" err="1" smtClean="0"/>
              <a:t>ionos</a:t>
            </a:r>
            <a:r>
              <a:rPr lang="hu-HU" sz="2200" dirty="0" err="1" smtClean="0"/>
              <a:t>zféra</a:t>
            </a:r>
            <a:r>
              <a:rPr lang="en-US" sz="2200" dirty="0" smtClean="0"/>
              <a:t> </a:t>
            </a:r>
            <a:r>
              <a:rPr lang="en-US" sz="2200" dirty="0" err="1" smtClean="0"/>
              <a:t>pla</a:t>
            </a:r>
            <a:r>
              <a:rPr lang="hu-HU" sz="2200" dirty="0" smtClean="0"/>
              <a:t>z</a:t>
            </a:r>
            <a:r>
              <a:rPr lang="en-US" sz="2200" dirty="0" smtClean="0"/>
              <a:t>ma (</a:t>
            </a:r>
            <a:r>
              <a:rPr lang="hu-HU" sz="2200" dirty="0" smtClean="0"/>
              <a:t>p, </a:t>
            </a:r>
            <a:r>
              <a:rPr lang="en-US" sz="2200" dirty="0" smtClean="0"/>
              <a:t>N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, N</a:t>
            </a:r>
            <a:r>
              <a:rPr lang="hu-HU" sz="2200" baseline="-25000" dirty="0" smtClean="0"/>
              <a:t>2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  CH</a:t>
            </a:r>
            <a:r>
              <a:rPr lang="en-US" sz="2200" baseline="-25000" dirty="0" smtClean="0"/>
              <a:t>4</a:t>
            </a:r>
            <a:r>
              <a:rPr lang="en-US" sz="2200" baseline="30000" dirty="0" smtClean="0"/>
              <a:t>+</a:t>
            </a:r>
            <a:r>
              <a:rPr lang="hu-HU" sz="2200" baseline="30000" dirty="0" smtClean="0"/>
              <a:t> </a:t>
            </a:r>
            <a:r>
              <a:rPr lang="hu-HU" sz="2200" dirty="0" smtClean="0"/>
              <a:t>pickup ionok)</a:t>
            </a:r>
            <a:r>
              <a:rPr lang="en-US" sz="2200" dirty="0" smtClean="0"/>
              <a:t> </a:t>
            </a:r>
            <a:r>
              <a:rPr lang="hu-HU" sz="2200" dirty="0" smtClean="0"/>
              <a:t>1700 km magasságból </a:t>
            </a:r>
            <a:r>
              <a:rPr lang="hu-HU" sz="2200" dirty="0" err="1" smtClean="0"/>
              <a:t>downstream</a:t>
            </a:r>
            <a:r>
              <a:rPr lang="hu-HU" sz="2200" dirty="0"/>
              <a:t> </a:t>
            </a:r>
            <a:r>
              <a:rPr lang="hu-HU" sz="2200" dirty="0" smtClean="0"/>
              <a:t>irányba mozog</a:t>
            </a:r>
            <a:r>
              <a:rPr lang="en-US" sz="2200" dirty="0"/>
              <a:t> </a:t>
            </a: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547664" y="5373216"/>
            <a:ext cx="1630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Cravens</a:t>
            </a:r>
            <a:r>
              <a:rPr lang="hu-HU" sz="1400" i="1" dirty="0" smtClean="0"/>
              <a:t> et </a:t>
            </a:r>
            <a:r>
              <a:rPr lang="hu-HU" sz="1400" i="1" dirty="0" err="1" smtClean="0"/>
              <a:t>al</a:t>
            </a:r>
            <a:r>
              <a:rPr lang="hu-HU" sz="1400" i="1" dirty="0" smtClean="0"/>
              <a:t> (1998)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167494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4CC21-6762-438A-81C4-BCE7C61772AC}" type="slidenum">
              <a:rPr lang="en-US" altLang="hu-HU"/>
              <a:pPr/>
              <a:t>45</a:t>
            </a:fld>
            <a:endParaRPr lang="en-US" altLang="hu-HU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139952" y="942884"/>
            <a:ext cx="446449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k</a:t>
            </a:r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oronakitörés (CME): megnő 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a napszél nyomása, a </a:t>
            </a:r>
            <a:r>
              <a:rPr lang="hu-HU" altLang="hu-HU" sz="2000" dirty="0" err="1">
                <a:solidFill>
                  <a:schemeClr val="tx2"/>
                </a:solidFill>
                <a:latin typeface="Calibri" pitchFamily="34" charset="0"/>
              </a:rPr>
              <a:t>magnetoszféra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hu-HU" altLang="hu-HU" sz="2000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benyomódik, megnőnek 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az elektromos áramok a </a:t>
            </a:r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magnetoszférában és az ionoszférában, energia áramlik be a kürtőben → mágneses vihar</a:t>
            </a:r>
          </a:p>
          <a:p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2003 Halloween esemény</a:t>
            </a:r>
            <a:endParaRPr lang="en-US" altLang="hu-HU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5845" name="Picture 5" descr="Magnetosphere_si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736"/>
            <a:ext cx="4038600" cy="2228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0" y="13574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>
                <a:latin typeface="Calibri" pitchFamily="34" charset="0"/>
              </a:rPr>
              <a:t>Tranziensek: </a:t>
            </a:r>
            <a:r>
              <a:rPr lang="hu-HU" altLang="hu-HU" sz="3600" b="1" dirty="0" err="1">
                <a:latin typeface="Calibri" pitchFamily="34" charset="0"/>
              </a:rPr>
              <a:t>geomágneses</a:t>
            </a:r>
            <a:r>
              <a:rPr lang="hu-HU" altLang="hu-HU" sz="3600" b="1" dirty="0">
                <a:latin typeface="Calibri" pitchFamily="34" charset="0"/>
              </a:rPr>
              <a:t> vihar</a:t>
            </a:r>
            <a:endParaRPr lang="hu-HU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60" y="3408421"/>
            <a:ext cx="7129013" cy="27774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60232" y="6185852"/>
            <a:ext cx="172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Schillings</a:t>
            </a:r>
            <a:r>
              <a:rPr lang="hu-HU" sz="1400" i="1" dirty="0" smtClean="0"/>
              <a:t> et al (2017)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816753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C10D-B64F-4D24-A801-C3F4833D2FE0}" type="slidenum">
              <a:rPr lang="en-US" altLang="hu-HU"/>
              <a:pPr/>
              <a:t>46</a:t>
            </a:fld>
            <a:endParaRPr lang="en-US" altLang="hu-HU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altLang="hu-HU" sz="3600" b="1" dirty="0">
                <a:latin typeface="Calibri" pitchFamily="34" charset="0"/>
              </a:rPr>
              <a:t>Sarki </a:t>
            </a:r>
            <a:r>
              <a:rPr lang="hu-HU" altLang="hu-HU" sz="3600" b="1" dirty="0" smtClean="0">
                <a:latin typeface="Calibri" pitchFamily="34" charset="0"/>
              </a:rPr>
              <a:t>fény </a:t>
            </a:r>
            <a:r>
              <a:rPr lang="hu-HU" sz="3600" b="1" dirty="0"/>
              <a:t>(</a:t>
            </a:r>
            <a:r>
              <a:rPr lang="hu-HU" sz="3600" b="1" dirty="0" err="1"/>
              <a:t>aurora</a:t>
            </a:r>
            <a:r>
              <a:rPr lang="hu-HU" sz="3600" b="1" dirty="0"/>
              <a:t> </a:t>
            </a:r>
            <a:r>
              <a:rPr lang="hu-HU" sz="3600" b="1" dirty="0" err="1"/>
              <a:t>borealis</a:t>
            </a:r>
            <a:r>
              <a:rPr lang="hu-HU" sz="3600" b="1" dirty="0"/>
              <a:t>)</a:t>
            </a:r>
            <a:endParaRPr lang="en-US" altLang="hu-HU" sz="3600" b="1" dirty="0">
              <a:latin typeface="Calibri" pitchFamily="34" charset="0"/>
            </a:endParaRP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55884"/>
            <a:ext cx="2846388" cy="5688012"/>
          </a:xfrm>
          <a:noFill/>
          <a:ln/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563888" y="4581128"/>
            <a:ext cx="51054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200" dirty="0" smtClean="0">
                <a:latin typeface="Calibri" pitchFamily="34" charset="0"/>
              </a:rPr>
              <a:t>a</a:t>
            </a:r>
            <a:r>
              <a:rPr lang="en-US" altLang="hu-HU" sz="2200" dirty="0" smtClean="0">
                <a:latin typeface="Calibri" pitchFamily="34" charset="0"/>
              </a:rPr>
              <a:t> </a:t>
            </a:r>
            <a:r>
              <a:rPr lang="hu-HU" altLang="hu-HU" sz="2200" dirty="0" err="1">
                <a:latin typeface="Calibri" pitchFamily="34" charset="0"/>
              </a:rPr>
              <a:t>geomágneses</a:t>
            </a:r>
            <a:r>
              <a:rPr lang="hu-HU" altLang="hu-HU" sz="2200" dirty="0">
                <a:latin typeface="Calibri" pitchFamily="34" charset="0"/>
              </a:rPr>
              <a:t> pólusoknál gyors elektronok ütköznek O és N </a:t>
            </a:r>
            <a:r>
              <a:rPr lang="hu-HU" altLang="hu-HU" sz="2200" dirty="0" smtClean="0">
                <a:latin typeface="Calibri" pitchFamily="34" charset="0"/>
              </a:rPr>
              <a:t>atomokkal</a:t>
            </a:r>
            <a:endParaRPr lang="hu-HU" altLang="hu-HU" sz="2200" dirty="0">
              <a:latin typeface="Calibri" pitchFamily="34" charset="0"/>
            </a:endParaRPr>
          </a:p>
          <a:p>
            <a:r>
              <a:rPr lang="hu-HU" altLang="hu-HU" sz="2200">
                <a:latin typeface="Calibri" pitchFamily="34" charset="0"/>
              </a:rPr>
              <a:t>a </a:t>
            </a:r>
            <a:r>
              <a:rPr lang="hu-HU" altLang="hu-HU" sz="2200" smtClean="0">
                <a:latin typeface="Calibri" pitchFamily="34" charset="0"/>
              </a:rPr>
              <a:t>gerjesztett </a:t>
            </a:r>
            <a:r>
              <a:rPr lang="hu-HU" altLang="hu-HU" sz="2200" dirty="0">
                <a:latin typeface="Calibri" pitchFamily="34" charset="0"/>
              </a:rPr>
              <a:t>atomok különböz</a:t>
            </a:r>
            <a:r>
              <a:rPr lang="hu-HU" altLang="hu-HU" sz="2000" dirty="0">
                <a:latin typeface="Calibri" pitchFamily="34" charset="0"/>
              </a:rPr>
              <a:t>ő</a:t>
            </a:r>
            <a:r>
              <a:rPr lang="hu-HU" altLang="hu-HU" sz="2200" dirty="0">
                <a:latin typeface="Calibri" pitchFamily="34" charset="0"/>
              </a:rPr>
              <a:t> színben sugároznak </a:t>
            </a:r>
            <a:endParaRPr lang="hu-HU" altLang="hu-HU" sz="2200" dirty="0" smtClean="0">
              <a:latin typeface="Calibri" pitchFamily="34" charset="0"/>
            </a:endParaRPr>
          </a:p>
          <a:p>
            <a:r>
              <a:rPr lang="en-US" altLang="hu-HU" sz="2200" dirty="0" smtClean="0">
                <a:latin typeface="Calibri" pitchFamily="34" charset="0"/>
              </a:rPr>
              <a:t>~</a:t>
            </a:r>
            <a:r>
              <a:rPr lang="hu-HU" altLang="hu-HU" sz="2200" dirty="0">
                <a:latin typeface="Calibri" pitchFamily="34" charset="0"/>
              </a:rPr>
              <a:t>4000 </a:t>
            </a:r>
            <a:r>
              <a:rPr lang="en-US" altLang="hu-HU" sz="2200" dirty="0">
                <a:latin typeface="Calibri" pitchFamily="34" charset="0"/>
              </a:rPr>
              <a:t>G</a:t>
            </a:r>
            <a:r>
              <a:rPr lang="hu-HU" altLang="hu-HU" sz="2200" dirty="0">
                <a:latin typeface="Calibri" pitchFamily="34" charset="0"/>
              </a:rPr>
              <a:t>W teljesítmény </a:t>
            </a:r>
            <a:r>
              <a:rPr lang="en-US" altLang="hu-HU" sz="2200" dirty="0">
                <a:latin typeface="Calibri" pitchFamily="34" charset="0"/>
              </a:rPr>
              <a:t>(USA 350 GW)</a:t>
            </a:r>
          </a:p>
        </p:txBody>
      </p:sp>
      <p:pic>
        <p:nvPicPr>
          <p:cNvPr id="37893" name="Picture 5" descr="sat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0372" y="1196752"/>
            <a:ext cx="4724400" cy="3101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églalap 3"/>
          <p:cNvSpPr/>
          <p:nvPr/>
        </p:nvSpPr>
        <p:spPr>
          <a:xfrm>
            <a:off x="1403648" y="6488668"/>
            <a:ext cx="7740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4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Sarki fény</a:t>
            </a:r>
            <a:endParaRPr lang="hu-HU" sz="3600" b="1" dirty="0"/>
          </a:p>
        </p:txBody>
      </p:sp>
      <p:pic>
        <p:nvPicPr>
          <p:cNvPr id="4" name="Picture 2" descr="08-2006-CTS-Aurora-NSSDC4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3" y="632264"/>
            <a:ext cx="3152483" cy="31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716014" y="6453336"/>
            <a:ext cx="4132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47</a:t>
            </a:fld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21" y="678221"/>
            <a:ext cx="4047846" cy="318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5355548" y="4084087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>
                <a:latin typeface="Calibri" pitchFamily="34" charset="0"/>
              </a:rPr>
              <a:t>Vénusz – rövid idejű aktivitás az </a:t>
            </a:r>
          </a:p>
          <a:p>
            <a:r>
              <a:rPr lang="hu-HU" altLang="hu-HU" sz="2000" dirty="0" smtClean="0">
                <a:latin typeface="Calibri" pitchFamily="34" charset="0"/>
              </a:rPr>
              <a:t>O zöld vonalában </a:t>
            </a:r>
            <a:endParaRPr lang="hu-HU" sz="2000" dirty="0"/>
          </a:p>
        </p:txBody>
      </p:sp>
      <p:sp>
        <p:nvSpPr>
          <p:cNvPr id="7" name="Téglalap 6"/>
          <p:cNvSpPr/>
          <p:nvPr/>
        </p:nvSpPr>
        <p:spPr>
          <a:xfrm>
            <a:off x="107504" y="677887"/>
            <a:ext cx="784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400" dirty="0" smtClean="0">
                <a:latin typeface="Calibri" pitchFamily="34" charset="0"/>
              </a:rPr>
              <a:t>Föld </a:t>
            </a:r>
            <a:endParaRPr lang="hu-HU" sz="2400" dirty="0"/>
          </a:p>
        </p:txBody>
      </p:sp>
      <p:pic>
        <p:nvPicPr>
          <p:cNvPr id="2052" name="Picture 4" descr="Képtalálat a következőre: „mars aurora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769"/>
            <a:ext cx="5053143" cy="31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5355548" y="5272366"/>
            <a:ext cx="29200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>
                <a:latin typeface="Calibri" pitchFamily="34" charset="0"/>
              </a:rPr>
              <a:t>Mars – UV </a:t>
            </a:r>
            <a:r>
              <a:rPr lang="hu-HU" sz="2000" dirty="0" err="1" smtClean="0">
                <a:latin typeface="Calibri" pitchFamily="34" charset="0"/>
              </a:rPr>
              <a:t>aurora</a:t>
            </a:r>
            <a:r>
              <a:rPr lang="hu-HU" sz="2000" dirty="0" smtClean="0">
                <a:latin typeface="Calibri" pitchFamily="34" charset="0"/>
              </a:rPr>
              <a:t> 5 napon</a:t>
            </a:r>
          </a:p>
          <a:p>
            <a:r>
              <a:rPr lang="hu-HU" sz="2000" dirty="0" smtClean="0">
                <a:latin typeface="Calibri" pitchFamily="34" charset="0"/>
              </a:rPr>
              <a:t>keresztül (MAVEN)</a:t>
            </a:r>
            <a:endParaRPr lang="hu-HU" sz="2000" dirty="0"/>
          </a:p>
        </p:txBody>
      </p:sp>
      <p:sp>
        <p:nvSpPr>
          <p:cNvPr id="11" name="Téglalap 10"/>
          <p:cNvSpPr/>
          <p:nvPr/>
        </p:nvSpPr>
        <p:spPr>
          <a:xfrm>
            <a:off x="323528" y="6541796"/>
            <a:ext cx="14315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>
                <a:solidFill>
                  <a:schemeClr val="bg1"/>
                </a:solidFill>
                <a:latin typeface="Calibri" pitchFamily="34" charset="0"/>
              </a:rPr>
              <a:t>Univ</a:t>
            </a:r>
            <a:r>
              <a:rPr lang="hu-HU" sz="1400" i="1" dirty="0" smtClean="0">
                <a:solidFill>
                  <a:schemeClr val="bg1"/>
                </a:solidFill>
                <a:latin typeface="Calibri" pitchFamily="34" charset="0"/>
              </a:rPr>
              <a:t>. of Colorado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48</a:t>
            </a:fld>
            <a:endParaRPr lang="hu-HU"/>
          </a:p>
        </p:txBody>
      </p:sp>
      <p:pic>
        <p:nvPicPr>
          <p:cNvPr id="2050" name="Picture 2" descr="Stunning new images, which combine observations from Voyager 2 and Hubble, show bright spots above the surface as high-energy particles collided with the upper atmosphere to set off a cosmic light 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37" y="0"/>
            <a:ext cx="4958522" cy="42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4427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5292080" y="3477507"/>
            <a:ext cx="2273752" cy="63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600" dirty="0" smtClean="0">
                <a:solidFill>
                  <a:schemeClr val="bg1"/>
                </a:solidFill>
              </a:rPr>
              <a:t>Uránusz</a:t>
            </a:r>
            <a:endParaRPr lang="hu-HU" sz="2600" dirty="0">
              <a:solidFill>
                <a:schemeClr val="bg1"/>
              </a:solidFill>
            </a:endParaRPr>
          </a:p>
        </p:txBody>
      </p:sp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>
            <a:off x="6732240" y="6342294"/>
            <a:ext cx="2273752" cy="631302"/>
          </a:xfrm>
        </p:spPr>
        <p:txBody>
          <a:bodyPr>
            <a:noAutofit/>
          </a:bodyPr>
          <a:lstStyle/>
          <a:p>
            <a:r>
              <a:rPr lang="hu-HU" sz="2600" dirty="0" smtClean="0">
                <a:solidFill>
                  <a:schemeClr val="bg1"/>
                </a:solidFill>
              </a:rPr>
              <a:t>Ganümédész</a:t>
            </a:r>
            <a:endParaRPr lang="hu-HU" sz="2600" dirty="0">
              <a:solidFill>
                <a:schemeClr val="bg1"/>
              </a:solidFill>
            </a:endParaRPr>
          </a:p>
        </p:txBody>
      </p:sp>
      <p:pic>
        <p:nvPicPr>
          <p:cNvPr id="13" name="Picture 2" descr="Auroras on Jupi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" y="0"/>
            <a:ext cx="4224863" cy="42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éptalálat a következőre: „aurora satur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43" y="4184118"/>
            <a:ext cx="4716016" cy="26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ím 1"/>
          <p:cNvSpPr txBox="1">
            <a:spLocks/>
          </p:cNvSpPr>
          <p:nvPr/>
        </p:nvSpPr>
        <p:spPr>
          <a:xfrm>
            <a:off x="5264595" y="6342294"/>
            <a:ext cx="2273752" cy="63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600" dirty="0" smtClean="0">
                <a:solidFill>
                  <a:schemeClr val="bg1"/>
                </a:solidFill>
              </a:rPr>
              <a:t>Szaturnusz</a:t>
            </a:r>
            <a:endParaRPr lang="hu-HU" sz="2600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23528" y="5157192"/>
            <a:ext cx="3384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latin typeface="Calibri" pitchFamily="34" charset="0"/>
              </a:rPr>
              <a:t>Sarki fény az óriásbolygók</a:t>
            </a:r>
          </a:p>
          <a:p>
            <a:r>
              <a:rPr lang="hu-HU" sz="2400" dirty="0">
                <a:latin typeface="Calibri" pitchFamily="34" charset="0"/>
              </a:rPr>
              <a:t>	</a:t>
            </a:r>
            <a:r>
              <a:rPr lang="hu-HU" sz="2400" dirty="0" smtClean="0">
                <a:latin typeface="Calibri" pitchFamily="34" charset="0"/>
              </a:rPr>
              <a:t> pólusánál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019769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00C77-0933-4D15-B660-ED7AA64E39B4}" type="slidenum">
              <a:rPr lang="en-US" altLang="hu-HU" smtClean="0"/>
              <a:pPr/>
              <a:t>49</a:t>
            </a:fld>
            <a:endParaRPr lang="en-US" alt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35416" y="4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Pluto</a:t>
            </a:r>
            <a:endParaRPr lang="hu-HU" altLang="hu-HU" sz="3600" b="1" dirty="0"/>
          </a:p>
        </p:txBody>
      </p:sp>
      <p:pic>
        <p:nvPicPr>
          <p:cNvPr id="3074" name="Picture 2" descr="Pluto and the solar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5008"/>
            <a:ext cx="8048548" cy="385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907704" y="5105727"/>
            <a:ext cx="53565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>
                <a:latin typeface="Calibri" pitchFamily="34" charset="0"/>
              </a:rPr>
              <a:t>New </a:t>
            </a:r>
            <a:r>
              <a:rPr lang="hu-HU" altLang="hu-HU" sz="2000" dirty="0" err="1" smtClean="0">
                <a:latin typeface="Calibri" pitchFamily="34" charset="0"/>
              </a:rPr>
              <a:t>Horizons</a:t>
            </a:r>
            <a:r>
              <a:rPr lang="hu-HU" altLang="hu-HU" sz="2000" dirty="0" smtClean="0">
                <a:latin typeface="Calibri" pitchFamily="34" charset="0"/>
              </a:rPr>
              <a:t> 2015: az atmoszférából semleges N, metán, CO</a:t>
            </a:r>
            <a:r>
              <a:rPr lang="hu-HU" altLang="hu-HU" sz="2000" baseline="-25000" dirty="0" smtClean="0">
                <a:latin typeface="Calibri" pitchFamily="34" charset="0"/>
              </a:rPr>
              <a:t>2</a:t>
            </a:r>
            <a:r>
              <a:rPr lang="hu-HU" altLang="hu-HU" sz="2000" dirty="0" smtClean="0">
                <a:latin typeface="Calibri" pitchFamily="34" charset="0"/>
              </a:rPr>
              <a:t> távozik</a:t>
            </a:r>
          </a:p>
          <a:p>
            <a:r>
              <a:rPr lang="hu-HU" sz="2000" dirty="0">
                <a:latin typeface="Calibri" pitchFamily="34" charset="0"/>
              </a:rPr>
              <a:t>i</a:t>
            </a:r>
            <a:r>
              <a:rPr lang="hu-HU" sz="2000" dirty="0" smtClean="0">
                <a:latin typeface="Calibri" pitchFamily="34" charset="0"/>
              </a:rPr>
              <a:t>onizálódnak, </a:t>
            </a:r>
            <a:r>
              <a:rPr lang="hu-HU" sz="2000" dirty="0" err="1" smtClean="0">
                <a:latin typeface="Calibri" pitchFamily="34" charset="0"/>
              </a:rPr>
              <a:t>pickup</a:t>
            </a:r>
            <a:r>
              <a:rPr lang="hu-HU" sz="2000" dirty="0" smtClean="0">
                <a:latin typeface="Calibri" pitchFamily="34" charset="0"/>
              </a:rPr>
              <a:t>  - ioncsóva</a:t>
            </a:r>
          </a:p>
          <a:p>
            <a:r>
              <a:rPr lang="hu-HU" sz="2000" dirty="0" smtClean="0">
                <a:latin typeface="Calibri" pitchFamily="34" charset="0"/>
              </a:rPr>
              <a:t>a napszél eltérül D felé, É-D aszimmetria</a:t>
            </a:r>
            <a:endParaRPr lang="hu-HU" sz="2000" dirty="0"/>
          </a:p>
        </p:txBody>
      </p:sp>
      <p:sp>
        <p:nvSpPr>
          <p:cNvPr id="8" name="Téglalap 7"/>
          <p:cNvSpPr/>
          <p:nvPr/>
        </p:nvSpPr>
        <p:spPr>
          <a:xfrm>
            <a:off x="6798577" y="4804515"/>
            <a:ext cx="1344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400" i="1" dirty="0" smtClean="0">
                <a:latin typeface="Calibri" pitchFamily="34" charset="0"/>
              </a:rPr>
              <a:t>NASA/APL/</a:t>
            </a:r>
            <a:r>
              <a:rPr lang="hu-HU" altLang="hu-HU" sz="1400" i="1" dirty="0" err="1" smtClean="0">
                <a:latin typeface="Calibri" pitchFamily="34" charset="0"/>
              </a:rPr>
              <a:t>SwRI</a:t>
            </a:r>
            <a:endParaRPr lang="hu-HU" altLang="hu-HU" sz="1400" i="1" dirty="0">
              <a:latin typeface="Calibri" pitchFamily="34" charset="0"/>
            </a:endParaRPr>
          </a:p>
        </p:txBody>
      </p:sp>
      <p:sp>
        <p:nvSpPr>
          <p:cNvPr id="9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</a:t>
            </a:fld>
            <a:endParaRPr lang="hu-HU"/>
          </a:p>
        </p:txBody>
      </p:sp>
      <p:pic>
        <p:nvPicPr>
          <p:cNvPr id="1026" name="Picture 2" descr="Képtalálat a következőre: „inner structure Venu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11" y="1080876"/>
            <a:ext cx="5328642" cy="487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Kőzetbolygók belső szerkezete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3275856" y="5800397"/>
            <a:ext cx="2964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© GH </a:t>
            </a:r>
            <a:r>
              <a:rPr lang="en-US" sz="1600" i="1" dirty="0" err="1"/>
              <a:t>Rieke</a:t>
            </a:r>
            <a:r>
              <a:rPr lang="en-US" sz="1600" i="1" dirty="0"/>
              <a:t> University of Arizona </a:t>
            </a:r>
            <a:endParaRPr lang="hu-HU" sz="1600" dirty="0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7809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Numerikus szimulációk: MHD</a:t>
            </a:r>
            <a:endParaRPr lang="hu-HU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50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bu.edu/csp/hall_display/CCMC_Magnetosphere_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434"/>
            <a:ext cx="5086075" cy="389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370928"/>
            <a:ext cx="4211960" cy="386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7686704" y="5273952"/>
            <a:ext cx="1097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Boston </a:t>
            </a:r>
            <a:r>
              <a:rPr lang="hu-HU" sz="1400" i="1" dirty="0" err="1" smtClean="0"/>
              <a:t>Univ</a:t>
            </a:r>
            <a:r>
              <a:rPr lang="hu-HU" sz="1400" i="1" dirty="0" smtClean="0"/>
              <a:t>.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7067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Föld </a:t>
            </a:r>
            <a:r>
              <a:rPr lang="hu-HU" sz="3600" b="1" dirty="0"/>
              <a:t>és </a:t>
            </a:r>
            <a:r>
              <a:rPr lang="hu-HU" sz="3600" b="1" dirty="0" smtClean="0"/>
              <a:t>Merkúr</a:t>
            </a:r>
            <a:endParaRPr lang="hu-HU" sz="3600" b="1" dirty="0"/>
          </a:p>
        </p:txBody>
      </p:sp>
      <p:sp>
        <p:nvSpPr>
          <p:cNvPr id="3" name="Téglalap 2"/>
          <p:cNvSpPr/>
          <p:nvPr/>
        </p:nvSpPr>
        <p:spPr>
          <a:xfrm>
            <a:off x="6444208" y="1821004"/>
            <a:ext cx="2699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Merkúr: nagyméretű mag </a:t>
            </a:r>
            <a:endParaRPr lang="hu-HU" sz="2400" dirty="0"/>
          </a:p>
          <a:p>
            <a:r>
              <a:rPr lang="hu-HU" sz="2400" dirty="0" smtClean="0"/>
              <a:t>5,4 </a:t>
            </a:r>
            <a:r>
              <a:rPr lang="hu-HU" altLang="hu-HU" sz="2400" dirty="0" smtClean="0"/>
              <a:t>g/cm</a:t>
            </a:r>
            <a:r>
              <a:rPr lang="hu-HU" altLang="hu-HU" sz="2400" baseline="30000" dirty="0" smtClean="0"/>
              <a:t>3</a:t>
            </a:r>
            <a:r>
              <a:rPr lang="hu-HU" sz="2400" dirty="0" smtClean="0"/>
              <a:t>, </a:t>
            </a:r>
          </a:p>
          <a:p>
            <a:r>
              <a:rPr lang="hu-HU" sz="2400" dirty="0" smtClean="0"/>
              <a:t>köpeny 3,2</a:t>
            </a:r>
            <a:r>
              <a:rPr lang="hu-HU" altLang="hu-HU" sz="2400" dirty="0" smtClean="0"/>
              <a:t> g/cm</a:t>
            </a:r>
            <a:r>
              <a:rPr lang="hu-HU" altLang="hu-HU" sz="2400" baseline="30000" dirty="0" smtClean="0"/>
              <a:t>3</a:t>
            </a:r>
            <a:r>
              <a:rPr lang="hu-HU" altLang="hu-HU" sz="2400" dirty="0" smtClean="0"/>
              <a:t>, kéreg 3,0 g/cm</a:t>
            </a:r>
            <a:r>
              <a:rPr lang="hu-HU" altLang="hu-HU" sz="2400" baseline="30000" dirty="0" smtClean="0"/>
              <a:t>3</a:t>
            </a:r>
            <a:r>
              <a:rPr lang="hu-HU" altLang="hu-HU" sz="2400" dirty="0" smtClean="0"/>
              <a:t> </a:t>
            </a:r>
            <a:endParaRPr lang="hu-HU" altLang="hu-HU" sz="2400" dirty="0"/>
          </a:p>
          <a:p>
            <a:r>
              <a:rPr lang="hu-HU" altLang="hu-HU" sz="2400" dirty="0"/>
              <a:t>L</a:t>
            </a:r>
            <a:r>
              <a:rPr lang="hu-HU" altLang="hu-HU" sz="2400" dirty="0" smtClean="0"/>
              <a:t>assú tengelykörüli forgás: 88 </a:t>
            </a:r>
            <a:r>
              <a:rPr lang="hu-HU" altLang="hu-HU" sz="2400" dirty="0" smtClean="0"/>
              <a:t>nap, </a:t>
            </a:r>
            <a:endParaRPr lang="hu-HU" altLang="hu-HU" sz="2400" dirty="0" smtClean="0"/>
          </a:p>
          <a:p>
            <a:r>
              <a:rPr lang="hu-HU" altLang="hu-HU" sz="2400" dirty="0" smtClean="0"/>
              <a:t>dinamó működik, de </a:t>
            </a:r>
            <a:r>
              <a:rPr lang="hu-HU" altLang="hu-HU" sz="2400" dirty="0" smtClean="0"/>
              <a:t>gyengébb, mint a Földön</a:t>
            </a:r>
            <a:endParaRPr lang="hu-HU" altLang="hu-HU" sz="2400" dirty="0" smtClean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" y="1318858"/>
            <a:ext cx="6265490" cy="4702430"/>
          </a:xfrm>
        </p:spPr>
      </p:pic>
      <p:sp>
        <p:nvSpPr>
          <p:cNvPr id="5" name="Téglalap 3"/>
          <p:cNvSpPr/>
          <p:nvPr/>
        </p:nvSpPr>
        <p:spPr>
          <a:xfrm>
            <a:off x="-16835" y="640194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984" y="6003875"/>
            <a:ext cx="3578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Case Western Reserve University / Steve Hauck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7162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7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Vénusz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5270712" y="1020663"/>
            <a:ext cx="3727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Kevés adatunk van a </a:t>
            </a:r>
            <a:r>
              <a:rPr lang="hu-HU" sz="2000" dirty="0" err="1" smtClean="0"/>
              <a:t>belsejéről</a:t>
            </a:r>
            <a:r>
              <a:rPr lang="hu-HU" sz="2000" dirty="0" smtClean="0"/>
              <a:t>, a felszínt radarral térképezték.</a:t>
            </a:r>
            <a:endParaRPr lang="hu-HU" sz="2000" dirty="0" smtClean="0"/>
          </a:p>
          <a:p>
            <a:r>
              <a:rPr lang="hu-HU" sz="2000" dirty="0"/>
              <a:t>Á</a:t>
            </a:r>
            <a:r>
              <a:rPr lang="hu-HU" sz="2000" dirty="0" smtClean="0"/>
              <a:t>tlagos sűrűség 5,2 g/cm</a:t>
            </a:r>
            <a:r>
              <a:rPr lang="hu-HU" sz="2000" baseline="30000" dirty="0" smtClean="0"/>
              <a:t>3</a:t>
            </a:r>
            <a:endParaRPr lang="hu-HU" altLang="hu-HU" sz="2000" dirty="0" smtClean="0"/>
          </a:p>
          <a:p>
            <a:r>
              <a:rPr lang="hu-HU" altLang="hu-HU" sz="2000" dirty="0"/>
              <a:t>V</a:t>
            </a:r>
            <a:r>
              <a:rPr lang="hu-HU" altLang="hu-HU" sz="2000" dirty="0" smtClean="0"/>
              <a:t>ezető mag, lassú </a:t>
            </a:r>
            <a:r>
              <a:rPr lang="hu-HU" altLang="hu-HU" sz="2000" dirty="0"/>
              <a:t>forgás </a:t>
            </a:r>
            <a:r>
              <a:rPr lang="hu-HU" altLang="hu-HU" sz="2000" dirty="0" smtClean="0"/>
              <a:t>243 nap,</a:t>
            </a:r>
          </a:p>
          <a:p>
            <a:r>
              <a:rPr lang="hu-HU" altLang="hu-HU" sz="2000" dirty="0" smtClean="0"/>
              <a:t>nincs </a:t>
            </a:r>
            <a:r>
              <a:rPr lang="hu-HU" altLang="hu-HU" sz="2000" dirty="0" err="1" smtClean="0"/>
              <a:t>konvekció</a:t>
            </a:r>
            <a:r>
              <a:rPr lang="hu-HU" altLang="hu-HU" sz="2000" dirty="0" smtClean="0"/>
              <a:t> →  nincs dinamó,</a:t>
            </a:r>
          </a:p>
          <a:p>
            <a:r>
              <a:rPr lang="hu-HU" altLang="hu-HU" sz="2000" dirty="0"/>
              <a:t>c</a:t>
            </a:r>
            <a:r>
              <a:rPr lang="hu-HU" altLang="hu-HU" sz="2000" dirty="0" smtClean="0"/>
              <a:t>sak indukált mágneses tér: 1.5x10</a:t>
            </a:r>
            <a:r>
              <a:rPr lang="hu-HU" altLang="hu-HU" sz="2000" baseline="30000" dirty="0" smtClean="0"/>
              <a:t>-5</a:t>
            </a:r>
            <a:r>
              <a:rPr lang="hu-HU" altLang="hu-HU" sz="2000" dirty="0" smtClean="0"/>
              <a:t>-szöröse a </a:t>
            </a:r>
            <a:r>
              <a:rPr lang="hu-HU" altLang="hu-HU" sz="2000" dirty="0" smtClean="0"/>
              <a:t>Földének </a:t>
            </a:r>
            <a:endParaRPr 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éptalálat a következőre: „venus interior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85" y="3429000"/>
            <a:ext cx="4652463" cy="300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éptalálat a következőre: „inner structure Venu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3" y="1020663"/>
            <a:ext cx="4982382" cy="36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07504" y="4746924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/>
              <a:t>Wikipedia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7134480" y="6021288"/>
            <a:ext cx="589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NASA</a:t>
            </a:r>
            <a:endParaRPr lang="hu-HU" sz="1400" i="1" dirty="0"/>
          </a:p>
        </p:txBody>
      </p:sp>
      <p:sp>
        <p:nvSpPr>
          <p:cNvPr id="10" name="Téglalap 9"/>
          <p:cNvSpPr/>
          <p:nvPr/>
        </p:nvSpPr>
        <p:spPr>
          <a:xfrm>
            <a:off x="524616" y="5129897"/>
            <a:ext cx="3509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Sűrű l</a:t>
            </a:r>
            <a:r>
              <a:rPr lang="hu-HU" sz="2000" dirty="0" smtClean="0"/>
              <a:t>égkör</a:t>
            </a:r>
            <a:r>
              <a:rPr lang="hu-HU" sz="2000" dirty="0" smtClean="0"/>
              <a:t>: 95% széndioxid + nitrogén</a:t>
            </a:r>
            <a:r>
              <a:rPr lang="hu-HU" sz="2000" dirty="0" smtClean="0"/>
              <a:t>, kéndioxid, kénsavas felhőzet</a:t>
            </a:r>
            <a:r>
              <a:rPr lang="hu-HU" sz="2000" dirty="0"/>
              <a:t> </a:t>
            </a:r>
            <a:r>
              <a:rPr lang="hu-HU" sz="2000" dirty="0" smtClean="0"/>
              <a:t> </a:t>
            </a:r>
            <a:r>
              <a:rPr lang="hu-HU" sz="2000" dirty="0" smtClean="0"/>
              <a:t>–  üvegház hatás.</a:t>
            </a:r>
            <a:endParaRPr lang="hu-HU" sz="2000" dirty="0" smtClean="0"/>
          </a:p>
          <a:p>
            <a:r>
              <a:rPr lang="hu-HU" sz="2000" dirty="0" smtClean="0"/>
              <a:t>Felszíni hőmérséklet ~ 460 C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689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8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Mars</a:t>
            </a:r>
            <a:endParaRPr lang="hu-HU" sz="3600" b="1" dirty="0"/>
          </a:p>
        </p:txBody>
      </p:sp>
      <p:sp>
        <p:nvSpPr>
          <p:cNvPr id="2" name="Téglalap 1"/>
          <p:cNvSpPr/>
          <p:nvPr/>
        </p:nvSpPr>
        <p:spPr>
          <a:xfrm>
            <a:off x="227376" y="1012956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/>
              <a:t>V</a:t>
            </a:r>
            <a:r>
              <a:rPr lang="hu-HU" altLang="hu-HU" sz="2000" dirty="0" smtClean="0"/>
              <a:t>asmag sugara 1830 </a:t>
            </a:r>
            <a:r>
              <a:rPr lang="hu-HU" altLang="hu-HU" sz="2000" dirty="0" smtClean="0"/>
              <a:t>km, részben </a:t>
            </a:r>
            <a:r>
              <a:rPr lang="hu-HU" altLang="hu-HU" sz="2000" dirty="0" smtClean="0"/>
              <a:t>olvadt Fe</a:t>
            </a:r>
            <a:r>
              <a:rPr lang="hu-HU" altLang="hu-HU" sz="2000" dirty="0" smtClean="0"/>
              <a:t>, Ni 8%, </a:t>
            </a:r>
            <a:r>
              <a:rPr lang="hu-HU" altLang="hu-HU" sz="2000" dirty="0" err="1" smtClean="0"/>
              <a:t>Si</a:t>
            </a:r>
            <a:r>
              <a:rPr lang="hu-HU" altLang="hu-HU" sz="2000" dirty="0" smtClean="0"/>
              <a:t> 16%, szilikát köpeny, </a:t>
            </a:r>
            <a:r>
              <a:rPr lang="hu-HU" altLang="hu-HU" sz="2000" dirty="0" smtClean="0"/>
              <a:t>átlagos sűrűség</a:t>
            </a:r>
            <a:r>
              <a:rPr lang="hu-HU" altLang="hu-HU" sz="2000" dirty="0" smtClean="0"/>
              <a:t>: 3,9</a:t>
            </a:r>
            <a:r>
              <a:rPr lang="hu-HU" sz="2000" dirty="0" smtClean="0"/>
              <a:t>g/cm</a:t>
            </a:r>
            <a:r>
              <a:rPr lang="hu-HU" sz="2000" baseline="30000" dirty="0" smtClean="0"/>
              <a:t>3</a:t>
            </a:r>
            <a:endParaRPr lang="hu-HU" alt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4542894" y="6504842"/>
            <a:ext cx="4860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6800" y="3490118"/>
            <a:ext cx="3899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/>
              <a:t>Ú</a:t>
            </a:r>
            <a:r>
              <a:rPr lang="hu-HU" altLang="hu-HU" sz="2000" dirty="0" smtClean="0"/>
              <a:t>j eredmény:</a:t>
            </a:r>
          </a:p>
          <a:p>
            <a:r>
              <a:rPr lang="hu-HU" altLang="hu-HU" sz="2000" dirty="0" smtClean="0"/>
              <a:t>InSight űrszonda 4 </a:t>
            </a:r>
            <a:r>
              <a:rPr lang="hu-HU" altLang="hu-HU" sz="2000" dirty="0" smtClean="0"/>
              <a:t>évi mérése</a:t>
            </a:r>
            <a:endParaRPr lang="hu-HU" altLang="hu-HU" sz="2000" dirty="0" smtClean="0"/>
          </a:p>
          <a:p>
            <a:r>
              <a:rPr lang="hu-HU" altLang="hu-HU" sz="2000" dirty="0" smtClean="0"/>
              <a:t>733 </a:t>
            </a:r>
            <a:r>
              <a:rPr lang="hu-HU" altLang="hu-HU" sz="2000" dirty="0" err="1" smtClean="0"/>
              <a:t>marsrengés</a:t>
            </a:r>
            <a:r>
              <a:rPr lang="hu-HU" altLang="hu-HU" sz="2000" dirty="0" err="1" smtClean="0"/>
              <a:t>ből</a:t>
            </a:r>
            <a:r>
              <a:rPr lang="hu-HU" altLang="hu-HU" sz="2000" dirty="0" smtClean="0"/>
              <a:t> megállapították:</a:t>
            </a:r>
            <a:endParaRPr lang="hu-HU" altLang="hu-HU" sz="2000" dirty="0" smtClean="0"/>
          </a:p>
          <a:p>
            <a:r>
              <a:rPr lang="hu-HU" altLang="hu-HU" sz="2000" dirty="0" smtClean="0"/>
              <a:t>köpeny alján 150 km olvadt </a:t>
            </a:r>
            <a:r>
              <a:rPr lang="hu-HU" altLang="hu-HU" sz="2000" dirty="0"/>
              <a:t>szilikát </a:t>
            </a:r>
            <a:r>
              <a:rPr lang="hu-HU" altLang="hu-HU" sz="2000" dirty="0" smtClean="0"/>
              <a:t>réteg – paplan elszigeteli a magot, koncentrálja a radiaktív elemeket, meggátolja a hőveszteséget és a </a:t>
            </a:r>
            <a:r>
              <a:rPr lang="hu-HU" altLang="hu-HU" sz="2000" dirty="0" err="1" smtClean="0"/>
              <a:t>konvekciót</a:t>
            </a:r>
            <a:r>
              <a:rPr lang="hu-HU" altLang="hu-HU" sz="2000" dirty="0"/>
              <a:t> </a:t>
            </a:r>
            <a:r>
              <a:rPr lang="hu-HU" altLang="hu-HU" sz="2000" dirty="0" smtClean="0"/>
              <a:t>– dinamó leállt</a:t>
            </a:r>
            <a:endParaRPr lang="hu-HU" altLang="hu-HU" sz="2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47" y="2204864"/>
            <a:ext cx="4813554" cy="4813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176" y="836712"/>
            <a:ext cx="4882764" cy="22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9</a:t>
            </a:fld>
            <a:endParaRPr lang="hu-HU"/>
          </a:p>
        </p:txBody>
      </p:sp>
      <p:pic>
        <p:nvPicPr>
          <p:cNvPr id="5" name="Picture 2" descr="Képtalálat a következőre: „mars magnetic field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85342"/>
            <a:ext cx="6197624" cy="424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1"/>
          <p:cNvSpPr/>
          <p:nvPr/>
        </p:nvSpPr>
        <p:spPr>
          <a:xfrm>
            <a:off x="1910172" y="871397"/>
            <a:ext cx="5472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/>
              <a:t>Napjainkban már nincs </a:t>
            </a:r>
            <a:r>
              <a:rPr lang="hu-HU" altLang="hu-HU" sz="2000" dirty="0" err="1" smtClean="0"/>
              <a:t>konvekció</a:t>
            </a:r>
            <a:r>
              <a:rPr lang="hu-HU" altLang="hu-HU" sz="2000" dirty="0" smtClean="0"/>
              <a:t>,</a:t>
            </a:r>
          </a:p>
          <a:p>
            <a:r>
              <a:rPr lang="hu-HU" altLang="hu-HU" sz="2000" dirty="0" smtClean="0"/>
              <a:t>nincs dinamó és globális mágneses tér,</a:t>
            </a:r>
          </a:p>
          <a:p>
            <a:r>
              <a:rPr lang="hu-HU" altLang="hu-HU" sz="2000" dirty="0"/>
              <a:t>c</a:t>
            </a:r>
            <a:r>
              <a:rPr lang="hu-HU" altLang="hu-HU" sz="2000" dirty="0" smtClean="0"/>
              <a:t>sak kéregmágnesség – korábbi </a:t>
            </a:r>
            <a:r>
              <a:rPr lang="hu-HU" altLang="hu-HU" sz="2000" dirty="0" err="1" smtClean="0"/>
              <a:t>polaritásváltások</a:t>
            </a:r>
            <a:r>
              <a:rPr lang="hu-HU" altLang="hu-HU" sz="2000" dirty="0" smtClean="0"/>
              <a:t> </a:t>
            </a:r>
            <a:endParaRPr lang="hu-HU" sz="2000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Mars mágneses tere</a:t>
            </a:r>
            <a:endParaRPr lang="hu-HU" sz="3600" b="1" dirty="0"/>
          </a:p>
        </p:txBody>
      </p:sp>
      <p:sp>
        <p:nvSpPr>
          <p:cNvPr id="9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5/6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6215</TotalTime>
  <Words>2530</Words>
  <Application>Microsoft Office PowerPoint</Application>
  <PresentationFormat>Diavetítés a képernyőre (4:3 oldalarány)</PresentationFormat>
  <Paragraphs>467</Paragraphs>
  <Slides>50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7" baseType="lpstr">
      <vt:lpstr>Arial</vt:lpstr>
      <vt:lpstr>Calibri</vt:lpstr>
      <vt:lpstr>Comic Sans MS</vt:lpstr>
      <vt:lpstr>Symbol</vt:lpstr>
      <vt:lpstr>Times New Roman</vt:lpstr>
      <vt:lpstr>Wingdings</vt:lpstr>
      <vt:lpstr>Office-téma</vt:lpstr>
      <vt:lpstr>000000000000</vt:lpstr>
      <vt:lpstr>PowerPoint-bemutató</vt:lpstr>
      <vt:lpstr>PowerPoint-bemutató</vt:lpstr>
      <vt:lpstr>PowerPoint-bemutató</vt:lpstr>
      <vt:lpstr>PowerPoint-bemutató</vt:lpstr>
      <vt:lpstr>Föld és Merkúr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magnetoszféra szerkezete (Föld)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Űrszondák: CLUSTER  ESA misszió</vt:lpstr>
      <vt:lpstr>PowerPoint-bemutató</vt:lpstr>
      <vt:lpstr>BepiColombo - Merkúr</vt:lpstr>
      <vt:lpstr>Kérdések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Sarki fény (aurora borealis)</vt:lpstr>
      <vt:lpstr>Sarki fény</vt:lpstr>
      <vt:lpstr>Ganümédész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at Mercury</dc:title>
  <dc:creator>kecske</dc:creator>
  <cp:lastModifiedBy>mariella</cp:lastModifiedBy>
  <cp:revision>1733</cp:revision>
  <dcterms:created xsi:type="dcterms:W3CDTF">2016-01-04T13:53:36Z</dcterms:created>
  <dcterms:modified xsi:type="dcterms:W3CDTF">2025-11-26T16:21:04Z</dcterms:modified>
</cp:coreProperties>
</file>