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7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95" r:id="rId2"/>
    <p:sldId id="349" r:id="rId3"/>
    <p:sldId id="358" r:id="rId4"/>
    <p:sldId id="355" r:id="rId5"/>
    <p:sldId id="396" r:id="rId6"/>
    <p:sldId id="351" r:id="rId7"/>
    <p:sldId id="347" r:id="rId8"/>
    <p:sldId id="352" r:id="rId9"/>
    <p:sldId id="362" r:id="rId10"/>
    <p:sldId id="395" r:id="rId11"/>
    <p:sldId id="357" r:id="rId12"/>
    <p:sldId id="353" r:id="rId13"/>
    <p:sldId id="364" r:id="rId14"/>
    <p:sldId id="361" r:id="rId15"/>
    <p:sldId id="356" r:id="rId16"/>
    <p:sldId id="291" r:id="rId17"/>
    <p:sldId id="322" r:id="rId18"/>
    <p:sldId id="345" r:id="rId19"/>
    <p:sldId id="359" r:id="rId20"/>
    <p:sldId id="385" r:id="rId21"/>
    <p:sldId id="386" r:id="rId22"/>
    <p:sldId id="363" r:id="rId23"/>
    <p:sldId id="374" r:id="rId24"/>
    <p:sldId id="373" r:id="rId25"/>
    <p:sldId id="375" r:id="rId26"/>
    <p:sldId id="369" r:id="rId27"/>
    <p:sldId id="379" r:id="rId28"/>
    <p:sldId id="376" r:id="rId29"/>
    <p:sldId id="292" r:id="rId30"/>
    <p:sldId id="299" r:id="rId31"/>
    <p:sldId id="346" r:id="rId32"/>
    <p:sldId id="342" r:id="rId33"/>
    <p:sldId id="331" r:id="rId34"/>
    <p:sldId id="339" r:id="rId35"/>
    <p:sldId id="370" r:id="rId36"/>
    <p:sldId id="384" r:id="rId37"/>
    <p:sldId id="344" r:id="rId38"/>
    <p:sldId id="350" r:id="rId39"/>
    <p:sldId id="393" r:id="rId40"/>
    <p:sldId id="383" r:id="rId41"/>
    <p:sldId id="390" r:id="rId42"/>
    <p:sldId id="391" r:id="rId43"/>
    <p:sldId id="365" r:id="rId44"/>
    <p:sldId id="367" r:id="rId45"/>
    <p:sldId id="366" r:id="rId46"/>
    <p:sldId id="303" r:id="rId47"/>
    <p:sldId id="378" r:id="rId48"/>
    <p:sldId id="313" r:id="rId49"/>
    <p:sldId id="312" r:id="rId50"/>
    <p:sldId id="394" r:id="rId51"/>
    <p:sldId id="340" r:id="rId52"/>
    <p:sldId id="333" r:id="rId5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CA2B8707-29DA-46FE-86D5-8895DE2BC170}">
          <p14:sldIdLst>
            <p14:sldId id="295"/>
            <p14:sldId id="349"/>
            <p14:sldId id="358"/>
            <p14:sldId id="355"/>
            <p14:sldId id="396"/>
            <p14:sldId id="351"/>
            <p14:sldId id="347"/>
            <p14:sldId id="352"/>
            <p14:sldId id="362"/>
            <p14:sldId id="395"/>
            <p14:sldId id="357"/>
            <p14:sldId id="353"/>
            <p14:sldId id="364"/>
            <p14:sldId id="361"/>
            <p14:sldId id="356"/>
            <p14:sldId id="291"/>
            <p14:sldId id="322"/>
            <p14:sldId id="345"/>
            <p14:sldId id="359"/>
            <p14:sldId id="385"/>
            <p14:sldId id="386"/>
            <p14:sldId id="363"/>
            <p14:sldId id="374"/>
            <p14:sldId id="373"/>
            <p14:sldId id="375"/>
            <p14:sldId id="369"/>
            <p14:sldId id="379"/>
            <p14:sldId id="376"/>
            <p14:sldId id="292"/>
            <p14:sldId id="299"/>
            <p14:sldId id="346"/>
            <p14:sldId id="342"/>
            <p14:sldId id="331"/>
            <p14:sldId id="339"/>
            <p14:sldId id="370"/>
            <p14:sldId id="384"/>
            <p14:sldId id="344"/>
            <p14:sldId id="350"/>
            <p14:sldId id="393"/>
            <p14:sldId id="383"/>
            <p14:sldId id="390"/>
            <p14:sldId id="391"/>
            <p14:sldId id="365"/>
            <p14:sldId id="367"/>
            <p14:sldId id="366"/>
            <p14:sldId id="303"/>
            <p14:sldId id="378"/>
            <p14:sldId id="313"/>
            <p14:sldId id="312"/>
            <p14:sldId id="394"/>
            <p14:sldId id="340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>
      <p:cViewPr varScale="1">
        <p:scale>
          <a:sx n="89" d="100"/>
          <a:sy n="89" d="100"/>
        </p:scale>
        <p:origin x="379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8673E-BEAA-4A20-A67D-4028565CFCE2}" type="datetimeFigureOut">
              <a:rPr lang="hu-HU" smtClean="0"/>
              <a:t>2023. 11. 08.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B2190-759A-43E9-AA9E-C2B89E507F7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3631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20CA0-C65B-46EA-AE4E-93FE393A389C}" type="datetimeFigureOut">
              <a:rPr lang="hu-HU" smtClean="0"/>
              <a:t>2023. 11. 08.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127E5-AA5C-4283-95DD-69A5CB00DC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707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127E5-AA5C-4283-95DD-69A5CB00DCD8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982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13A0-FC19-4ABD-9265-7BFD699EA958}" type="datetime1">
              <a:rPr lang="hu-HU" smtClean="0"/>
              <a:t>2023. 11. 08.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312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D0E2-084C-4E56-8F59-8D6E79D77467}" type="datetime1">
              <a:rPr lang="hu-HU" smtClean="0"/>
              <a:t>2023. 11. 08.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378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D53E-DC5A-404F-A06E-4FDB975516D4}" type="datetime1">
              <a:rPr lang="hu-HU" smtClean="0"/>
              <a:t>2023. 11. 08.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4144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A3B4C7-46B7-456D-8676-BA5407E10713}" type="datetime5">
              <a:rPr lang="en-US" altLang="hu-HU"/>
              <a:pPr/>
              <a:t>8-Nov-23</a:t>
            </a:fld>
            <a:endParaRPr lang="en-US" alt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3B9B1E-DC22-4B1F-9307-8273019DF775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822293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151DB6-FB92-4A57-B9F7-1679F6FB029D}" type="datetime5">
              <a:rPr lang="en-US" altLang="hu-HU"/>
              <a:pPr/>
              <a:t>8-Nov-23</a:t>
            </a:fld>
            <a:endParaRPr lang="en-US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C200C77-0933-4D15-B660-ED7AA64E39B4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99205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7311096-7E29-4A4E-AAED-A9B787701F7A}" type="datetime5">
              <a:rPr lang="en-US" altLang="hu-HU"/>
              <a:pPr/>
              <a:t>8-Nov-23</a:t>
            </a:fld>
            <a:endParaRPr lang="en-US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7336EF-A5C8-4500-A8E0-7750BFC73E1D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10800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C359-4EAF-4E7A-AD27-479C0DFDB37C}" type="datetime1">
              <a:rPr lang="hu-HU" smtClean="0"/>
              <a:t>2023. 11. 08.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635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5812-8325-45D5-A1CE-3F447A75A0B8}" type="datetime1">
              <a:rPr lang="hu-HU" smtClean="0"/>
              <a:t>2023. 11. 08.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927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7EE5-BF78-4DAE-B584-DB245B985641}" type="datetime1">
              <a:rPr lang="hu-HU" smtClean="0"/>
              <a:t>2023. 11. 08.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17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C924-0966-421C-B1E4-787C8B8F9CE8}" type="datetime1">
              <a:rPr lang="hu-HU" smtClean="0"/>
              <a:t>2023. 11. 08.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081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7EA1-89B1-4090-8C5A-1CF339ADA66B}" type="datetime1">
              <a:rPr lang="hu-HU" smtClean="0"/>
              <a:t>2023. 11. 08.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155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7DA62-2540-42D1-9497-AF30F0FCAC06}" type="datetime1">
              <a:rPr lang="hu-HU" smtClean="0"/>
              <a:t>2023. 11. 08.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9017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AEEF1-541A-4EEB-BDF0-4E72B344070C}" type="datetime1">
              <a:rPr lang="hu-HU" smtClean="0"/>
              <a:t>2023. 11. 08.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89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7FCEE-D4CA-4C2C-BAE5-0ED3443640FD}" type="datetime1">
              <a:rPr lang="hu-HU" smtClean="0"/>
              <a:t>2023. 11. 08.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448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322FC-6356-4D24-AB4A-0581D611923C}" type="datetime1">
              <a:rPr lang="hu-HU" smtClean="0"/>
              <a:t>2023. 11. 08.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BA357-E473-4BD4-806E-01A4BEB2174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521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6" name="Picture 4" descr="Naprendsz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371600" y="404813"/>
            <a:ext cx="77724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hu-HU" altLang="hu-HU" sz="3200" b="1" dirty="0">
                <a:solidFill>
                  <a:srgbClr val="FFFF00"/>
                </a:solidFill>
              </a:rPr>
              <a:t>A NAPRENDSZER FIZIKÁJA</a:t>
            </a:r>
            <a:br>
              <a:rPr lang="hu-HU" altLang="hu-HU" sz="3200" b="1" dirty="0">
                <a:solidFill>
                  <a:srgbClr val="FFFF00"/>
                </a:solidFill>
              </a:rPr>
            </a:br>
            <a:r>
              <a:rPr lang="hu-HU" altLang="hu-HU" sz="3200" b="1" dirty="0" smtClean="0">
                <a:solidFill>
                  <a:srgbClr val="FFFF00"/>
                </a:solidFill>
              </a:rPr>
              <a:t>2023.</a:t>
            </a:r>
            <a:r>
              <a:rPr lang="hu-HU" altLang="hu-HU" sz="3200" dirty="0" smtClean="0">
                <a:solidFill>
                  <a:srgbClr val="FFFF00"/>
                </a:solidFill>
              </a:rPr>
              <a:t> </a:t>
            </a:r>
            <a:r>
              <a:rPr lang="hu-HU" altLang="hu-HU" sz="3200" b="1" dirty="0">
                <a:solidFill>
                  <a:srgbClr val="FFFF00"/>
                </a:solidFill>
              </a:rPr>
              <a:t>ő</a:t>
            </a:r>
            <a:r>
              <a:rPr lang="en-US" altLang="hu-HU" sz="3200" b="1" dirty="0" err="1">
                <a:solidFill>
                  <a:srgbClr val="FFFF00"/>
                </a:solidFill>
              </a:rPr>
              <a:t>szi</a:t>
            </a:r>
            <a:r>
              <a:rPr lang="en-US" altLang="hu-HU" sz="3200" b="1" dirty="0">
                <a:solidFill>
                  <a:srgbClr val="FFFF00"/>
                </a:solidFill>
              </a:rPr>
              <a:t> </a:t>
            </a:r>
            <a:r>
              <a:rPr lang="en-US" altLang="hu-HU" sz="3200" b="1" dirty="0" err="1">
                <a:solidFill>
                  <a:srgbClr val="FFFF00"/>
                </a:solidFill>
              </a:rPr>
              <a:t>félév</a:t>
            </a:r>
            <a:endParaRPr lang="en-US" altLang="hu-HU" sz="3200" b="1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752172" y="3707974"/>
            <a:ext cx="371851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hu-HU" altLang="en-US" sz="2000" b="1" dirty="0" smtClean="0">
                <a:solidFill>
                  <a:srgbClr val="FFFF00"/>
                </a:solidFill>
              </a:rPr>
              <a:t>Németh Zoltán </a:t>
            </a:r>
            <a:r>
              <a:rPr lang="en-US" altLang="en-US" sz="2000" b="1" dirty="0" smtClean="0">
                <a:solidFill>
                  <a:srgbClr val="FFFF00"/>
                </a:solidFill>
              </a:rPr>
              <a:t>et </a:t>
            </a:r>
            <a:r>
              <a:rPr lang="en-US" altLang="en-US" sz="2000" b="1" dirty="0">
                <a:solidFill>
                  <a:srgbClr val="FFFF00"/>
                </a:solidFill>
              </a:rPr>
              <a:t>al.</a:t>
            </a:r>
            <a:endParaRPr lang="hu-HU" altLang="en-US" sz="2000" b="1" dirty="0">
              <a:solidFill>
                <a:srgbClr val="FFFF00"/>
              </a:solidFill>
            </a:endParaRPr>
          </a:p>
          <a:p>
            <a:pPr algn="ctr"/>
            <a:endParaRPr lang="hu-HU" altLang="en-US" sz="2000" b="1" dirty="0">
              <a:solidFill>
                <a:srgbClr val="FFFF00"/>
              </a:solidFill>
            </a:endParaRPr>
          </a:p>
          <a:p>
            <a:pPr algn="ctr"/>
            <a:r>
              <a:rPr lang="hu-HU" altLang="en-US" sz="2000" i="1" dirty="0">
                <a:solidFill>
                  <a:srgbClr val="FFFF00"/>
                </a:solidFill>
              </a:rPr>
              <a:t>Wigner Fizikai Kutatóközpont</a:t>
            </a:r>
          </a:p>
          <a:p>
            <a:pPr algn="ctr"/>
            <a:r>
              <a:rPr lang="hu-HU" altLang="en-US" sz="2000" i="1" dirty="0">
                <a:solidFill>
                  <a:srgbClr val="FFFF00"/>
                </a:solidFill>
              </a:rPr>
              <a:t>Űrfizikai és Űrtechnológiai Osztály</a:t>
            </a:r>
          </a:p>
          <a:p>
            <a:pPr algn="ctr"/>
            <a:endParaRPr lang="en-US" altLang="en-US" sz="2000" i="1" dirty="0">
              <a:solidFill>
                <a:srgbClr val="FFFF00"/>
              </a:solidFill>
            </a:endParaRPr>
          </a:p>
          <a:p>
            <a:pPr algn="ctr"/>
            <a:r>
              <a:rPr lang="hu-HU" altLang="en-US" sz="2000" dirty="0" smtClean="0">
                <a:solidFill>
                  <a:srgbClr val="FFFF00"/>
                </a:solidFill>
              </a:rPr>
              <a:t>nemeth.zoltan@wigner.mta.hu</a:t>
            </a:r>
            <a:endParaRPr lang="en-US" altLang="en-US" sz="20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8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10</a:t>
            </a:fld>
            <a:endParaRPr lang="hu-HU"/>
          </a:p>
        </p:txBody>
      </p:sp>
      <p:pic>
        <p:nvPicPr>
          <p:cNvPr id="5" name="Picture 2" descr="Képtalálat a következőre: „mars magnetic field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85342"/>
            <a:ext cx="6197624" cy="424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1"/>
          <p:cNvSpPr/>
          <p:nvPr/>
        </p:nvSpPr>
        <p:spPr>
          <a:xfrm>
            <a:off x="1910172" y="871397"/>
            <a:ext cx="54726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 smtClean="0"/>
              <a:t>nincs konvekció</a:t>
            </a:r>
          </a:p>
          <a:p>
            <a:r>
              <a:rPr lang="hu-HU" altLang="hu-HU" sz="2000" dirty="0" smtClean="0"/>
              <a:t>nincs dinamó és globális mágneses tér</a:t>
            </a:r>
          </a:p>
          <a:p>
            <a:r>
              <a:rPr lang="hu-HU" altLang="hu-HU" sz="2000" dirty="0"/>
              <a:t>c</a:t>
            </a:r>
            <a:r>
              <a:rPr lang="hu-HU" altLang="hu-HU" sz="2000" dirty="0" smtClean="0"/>
              <a:t>sak kéregmágnesség – korábbi </a:t>
            </a:r>
            <a:r>
              <a:rPr lang="hu-HU" altLang="hu-HU" sz="2000" dirty="0" err="1" smtClean="0"/>
              <a:t>polaritásváltások</a:t>
            </a:r>
            <a:r>
              <a:rPr lang="hu-HU" altLang="hu-HU" sz="2000" dirty="0" smtClean="0"/>
              <a:t> </a:t>
            </a:r>
            <a:endParaRPr lang="hu-HU" sz="2000" dirty="0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Mars mágneses tere</a:t>
            </a:r>
            <a:endParaRPr lang="hu-HU" sz="3600" b="1" dirty="0"/>
          </a:p>
        </p:txBody>
      </p:sp>
      <p:sp>
        <p:nvSpPr>
          <p:cNvPr id="9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11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Hold</a:t>
            </a:r>
            <a:endParaRPr lang="hu-HU" sz="3600" b="1" dirty="0"/>
          </a:p>
        </p:txBody>
      </p:sp>
      <p:pic>
        <p:nvPicPr>
          <p:cNvPr id="4098" name="Picture 2" descr="https://upload.wikimedia.org/wikipedia/commons/3/37/Moon_ER_magnetic_fi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984" y="2716080"/>
            <a:ext cx="4764104" cy="34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éptalálat a következőre: „moon inner structur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082698" cy="37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483768" y="1052736"/>
            <a:ext cx="49518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400" dirty="0"/>
              <a:t>k</a:t>
            </a:r>
            <a:r>
              <a:rPr lang="hu-HU" altLang="hu-HU" sz="2400" dirty="0" smtClean="0"/>
              <a:t>is méretű mag</a:t>
            </a:r>
          </a:p>
          <a:p>
            <a:r>
              <a:rPr lang="hu-HU" altLang="hu-HU" sz="2400" dirty="0" smtClean="0"/>
              <a:t>nincs dinamó és globális mágneses tér</a:t>
            </a:r>
          </a:p>
          <a:p>
            <a:r>
              <a:rPr lang="hu-HU" sz="2400" dirty="0" smtClean="0"/>
              <a:t>csak </a:t>
            </a:r>
            <a:r>
              <a:rPr lang="hu-HU" sz="2400" dirty="0" err="1" smtClean="0"/>
              <a:t>mini-magnetoszférák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611560" y="6158145"/>
            <a:ext cx="9156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Wikipedia</a:t>
            </a:r>
            <a:endParaRPr lang="hu-HU" sz="1400" i="1" dirty="0"/>
          </a:p>
        </p:txBody>
      </p:sp>
      <p:sp>
        <p:nvSpPr>
          <p:cNvPr id="9" name="Téglalap 8"/>
          <p:cNvSpPr/>
          <p:nvPr/>
        </p:nvSpPr>
        <p:spPr>
          <a:xfrm>
            <a:off x="6156176" y="6191013"/>
            <a:ext cx="2307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Lunar</a:t>
            </a:r>
            <a:r>
              <a:rPr lang="hu-HU" sz="1400" i="1" dirty="0" smtClean="0"/>
              <a:t> </a:t>
            </a:r>
            <a:r>
              <a:rPr lang="hu-HU" sz="1400" i="1" dirty="0" err="1" smtClean="0"/>
              <a:t>Prospector</a:t>
            </a:r>
            <a:r>
              <a:rPr lang="hu-HU" sz="1400" i="1" dirty="0" smtClean="0"/>
              <a:t>, </a:t>
            </a:r>
            <a:r>
              <a:rPr lang="hu-HU" sz="1400" i="1" dirty="0" err="1" smtClean="0"/>
              <a:t>Wikipedia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38948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12</a:t>
            </a:fld>
            <a:endParaRPr lang="hu-HU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Óriásbolygók</a:t>
            </a:r>
            <a:endParaRPr lang="hu-HU" sz="36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277007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11560" y="4755920"/>
            <a:ext cx="327916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folyékony hidrogén külső mag</a:t>
            </a:r>
          </a:p>
          <a:p>
            <a:r>
              <a:rPr lang="hu-HU" sz="2000" dirty="0"/>
              <a:t>g</a:t>
            </a:r>
            <a:r>
              <a:rPr lang="hu-HU" sz="2000" dirty="0" smtClean="0"/>
              <a:t>yors forgás</a:t>
            </a:r>
          </a:p>
          <a:p>
            <a:r>
              <a:rPr lang="hu-HU" sz="2000" dirty="0" err="1"/>
              <a:t>k</a:t>
            </a:r>
            <a:r>
              <a:rPr lang="hu-HU" sz="2000" dirty="0" err="1" smtClean="0"/>
              <a:t>onvekció</a:t>
            </a:r>
            <a:endParaRPr lang="hu-HU" sz="2000" dirty="0" smtClean="0"/>
          </a:p>
          <a:p>
            <a:r>
              <a:rPr lang="hu-HU" sz="2000" dirty="0" smtClean="0"/>
              <a:t>dinamó</a:t>
            </a:r>
            <a:endParaRPr lang="hu-HU" sz="2000" dirty="0"/>
          </a:p>
        </p:txBody>
      </p:sp>
      <p:sp>
        <p:nvSpPr>
          <p:cNvPr id="5" name="Téglalap 4"/>
          <p:cNvSpPr/>
          <p:nvPr/>
        </p:nvSpPr>
        <p:spPr>
          <a:xfrm>
            <a:off x="4427984" y="4778769"/>
            <a:ext cx="43890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/>
              <a:t>Jupiter: Io ionokat bocsát ki (S, O, Cl, Na)</a:t>
            </a:r>
          </a:p>
          <a:p>
            <a:r>
              <a:rPr lang="hu-HU" sz="2000" dirty="0" smtClean="0"/>
              <a:t>elektromos áram 3x10</a:t>
            </a:r>
            <a:r>
              <a:rPr lang="hu-HU" sz="2000" baseline="30000" dirty="0" smtClean="0"/>
              <a:t>6</a:t>
            </a:r>
            <a:r>
              <a:rPr lang="hu-HU" sz="2000" dirty="0" smtClean="0"/>
              <a:t> A</a:t>
            </a:r>
          </a:p>
          <a:p>
            <a:r>
              <a:rPr lang="hu-HU" sz="2000" dirty="0"/>
              <a:t>k</a:t>
            </a:r>
            <a:r>
              <a:rPr lang="hu-HU" sz="2000" dirty="0" smtClean="0"/>
              <a:t>étszeresére fújja fel a </a:t>
            </a:r>
            <a:r>
              <a:rPr lang="hu-HU" sz="2000" dirty="0" err="1" smtClean="0"/>
              <a:t>magnetoszférát</a:t>
            </a:r>
            <a:endParaRPr lang="hu-HU" sz="2000" dirty="0"/>
          </a:p>
        </p:txBody>
      </p:sp>
      <p:sp>
        <p:nvSpPr>
          <p:cNvPr id="8" name="Rectangle 7"/>
          <p:cNvSpPr/>
          <p:nvPr/>
        </p:nvSpPr>
        <p:spPr>
          <a:xfrm>
            <a:off x="6804248" y="4289392"/>
            <a:ext cx="2242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‎2007 Pearson Eudcation Inc.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96318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07904" y="1412776"/>
            <a:ext cx="1639002" cy="1296144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altLang="hu-HU" sz="2000" dirty="0"/>
              <a:t>globális mágneses </a:t>
            </a:r>
            <a:r>
              <a:rPr lang="hu-HU" altLang="hu-HU" sz="2000" dirty="0" smtClean="0"/>
              <a:t>tér: Ganümédész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000" dirty="0" smtClean="0"/>
              <a:t>Io </a:t>
            </a:r>
            <a:r>
              <a:rPr lang="hu-HU" altLang="hu-HU" sz="2000" dirty="0" smtClean="0"/>
              <a:t>(saját nincs)</a:t>
            </a:r>
            <a:endParaRPr lang="hu-HU" altLang="hu-HU" sz="20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7947572" y="6483563"/>
            <a:ext cx="2133600" cy="365125"/>
          </a:xfrm>
        </p:spPr>
        <p:txBody>
          <a:bodyPr/>
          <a:lstStyle/>
          <a:p>
            <a:fld id="{B7ABA357-E473-4BD4-806E-01A4BEB2174C}" type="slidenum">
              <a:rPr lang="hu-HU" smtClean="0"/>
              <a:t>13</a:t>
            </a:fld>
            <a:endParaRPr 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Óriásbolygók holdjai</a:t>
            </a:r>
            <a:endParaRPr lang="hu-HU" sz="3600" b="1" dirty="0"/>
          </a:p>
        </p:txBody>
      </p:sp>
      <p:pic>
        <p:nvPicPr>
          <p:cNvPr id="2050" name="Picture 2" descr="PIA01129 Interior of 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81" y="866266"/>
            <a:ext cx="3864020" cy="29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411495" y="4375757"/>
            <a:ext cx="391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000" b="1" dirty="0">
                <a:solidFill>
                  <a:schemeClr val="bg1"/>
                </a:solidFill>
              </a:rPr>
              <a:t>Io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81" y="3792463"/>
            <a:ext cx="3865115" cy="307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86592"/>
            <a:ext cx="3683946" cy="3078665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8078627" y="3140968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b="1" dirty="0" smtClean="0">
                <a:solidFill>
                  <a:schemeClr val="bg1"/>
                </a:solidFill>
              </a:rPr>
              <a:t>Io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6590"/>
            <a:ext cx="3683945" cy="2945873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3614413" y="3832525"/>
            <a:ext cx="1707903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csak indukált: </a:t>
            </a:r>
            <a:endParaRPr lang="hu-HU" dirty="0" smtClean="0"/>
          </a:p>
          <a:p>
            <a:r>
              <a:rPr lang="hu-HU" dirty="0" err="1" smtClean="0"/>
              <a:t>Europa</a:t>
            </a:r>
            <a:r>
              <a:rPr lang="hu-HU" dirty="0"/>
              <a:t>, </a:t>
            </a:r>
            <a:r>
              <a:rPr lang="hu-HU" dirty="0" err="1" smtClean="0"/>
              <a:t>Callisto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/>
              <a:t>Titán: mágneses</a:t>
            </a:r>
          </a:p>
          <a:p>
            <a:r>
              <a:rPr lang="hu-HU" dirty="0" smtClean="0"/>
              <a:t>memória </a:t>
            </a:r>
            <a:r>
              <a:rPr lang="hu-HU" dirty="0" err="1" smtClean="0"/>
              <a:t>Szat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mágn</a:t>
            </a:r>
            <a:r>
              <a:rPr lang="hu-HU" dirty="0" smtClean="0"/>
              <a:t>. teréből</a:t>
            </a:r>
          </a:p>
          <a:p>
            <a:endParaRPr lang="hu-HU" dirty="0"/>
          </a:p>
          <a:p>
            <a:r>
              <a:rPr lang="hu-HU" dirty="0" smtClean="0"/>
              <a:t>Triton: NH3 </a:t>
            </a:r>
          </a:p>
          <a:p>
            <a:r>
              <a:rPr lang="hu-HU" dirty="0"/>
              <a:t>g</a:t>
            </a:r>
            <a:r>
              <a:rPr lang="hu-HU" dirty="0" smtClean="0"/>
              <a:t>azdag óceán</a:t>
            </a:r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8155840" y="6417848"/>
            <a:ext cx="859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b="1" dirty="0" err="1" smtClean="0">
                <a:solidFill>
                  <a:schemeClr val="bg1"/>
                </a:solidFill>
              </a:rPr>
              <a:t>Europa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2731310" y="6417848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b="1" dirty="0" err="1" smtClean="0">
                <a:solidFill>
                  <a:schemeClr val="bg1"/>
                </a:solidFill>
              </a:rPr>
              <a:t>Callisto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2373614" y="922091"/>
            <a:ext cx="1216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Ganymede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1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25960" y="1268760"/>
            <a:ext cx="7560840" cy="438194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400" dirty="0" smtClean="0"/>
              <a:t>Gilbert (1600) Föld állandó mágnes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 smtClean="0"/>
              <a:t>Ampère (1822) belső áramok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 smtClean="0"/>
              <a:t>Larmor (1919) dinamó generálja a mágneses teret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 smtClean="0"/>
              <a:t>Elsasser (1950): elektromos áram a külső magban,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 </a:t>
            </a:r>
            <a:r>
              <a:rPr lang="hu-HU" sz="2400" dirty="0" smtClean="0"/>
              <a:t>  konvekció ellensúlyozza az ohmikus veszteséget</a:t>
            </a:r>
            <a:endParaRPr lang="hu-HU" sz="2400" dirty="0"/>
          </a:p>
          <a:p>
            <a:pPr marL="0" indent="0">
              <a:buNone/>
            </a:pPr>
            <a:endParaRPr lang="hu-HU" sz="800" b="1" dirty="0" smtClean="0"/>
          </a:p>
          <a:p>
            <a:pPr marL="0" indent="0">
              <a:buNone/>
            </a:pPr>
            <a:r>
              <a:rPr lang="hu-HU" sz="2400" b="1" dirty="0" smtClean="0"/>
              <a:t>A dinamó </a:t>
            </a:r>
            <a:r>
              <a:rPr lang="hu-HU" sz="2400" b="1" dirty="0" smtClean="0"/>
              <a:t>működésének </a:t>
            </a:r>
            <a:r>
              <a:rPr lang="hu-HU" sz="2400" b="1" dirty="0" smtClean="0"/>
              <a:t>feltételei</a:t>
            </a:r>
          </a:p>
          <a:p>
            <a:r>
              <a:rPr lang="hu-HU" sz="2400" dirty="0" smtClean="0"/>
              <a:t>elektromosan </a:t>
            </a:r>
            <a:r>
              <a:rPr lang="hu-HU" sz="2400" dirty="0" smtClean="0"/>
              <a:t>vezető folyadék</a:t>
            </a:r>
          </a:p>
          <a:p>
            <a:r>
              <a:rPr lang="hu-HU" sz="2400" dirty="0"/>
              <a:t>kinetikus </a:t>
            </a:r>
            <a:r>
              <a:rPr lang="hu-HU" sz="2400" dirty="0" smtClean="0"/>
              <a:t>energia ← forgás (Coriolis)</a:t>
            </a:r>
            <a:endParaRPr lang="hu-HU" sz="2400" dirty="0" smtClean="0"/>
          </a:p>
          <a:p>
            <a:r>
              <a:rPr lang="hu-HU" sz="2400" dirty="0" smtClean="0"/>
              <a:t>belső energiaforrás </a:t>
            </a:r>
            <a:r>
              <a:rPr lang="hu-HU" sz="2400" dirty="0" smtClean="0">
                <a:sym typeface="Symbol"/>
              </a:rPr>
              <a:t></a:t>
            </a:r>
            <a:r>
              <a:rPr lang="hu-HU" sz="2400" dirty="0" smtClean="0"/>
              <a:t> </a:t>
            </a:r>
            <a:r>
              <a:rPr lang="hu-HU" sz="2400" dirty="0" err="1" smtClean="0"/>
              <a:t>konvekció</a:t>
            </a:r>
            <a:endParaRPr lang="hu-HU" sz="2400" dirty="0" smtClean="0"/>
          </a:p>
          <a:p>
            <a:pPr marL="0" indent="0">
              <a:buNone/>
            </a:pPr>
            <a:endParaRPr lang="hu-HU" sz="28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14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A mágneses tér eredete - dinamó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15</a:t>
            </a:fld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5580112" y="1193673"/>
            <a:ext cx="32403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mágneses tér:</a:t>
            </a:r>
          </a:p>
          <a:p>
            <a:r>
              <a:rPr lang="hu-HU" sz="2000" dirty="0" smtClean="0"/>
              <a:t>Fe </a:t>
            </a:r>
            <a:r>
              <a:rPr lang="hu-HU" sz="2000" dirty="0"/>
              <a:t>mellett 20% </a:t>
            </a:r>
            <a:r>
              <a:rPr lang="hu-HU" sz="2000" dirty="0" smtClean="0"/>
              <a:t>Ni vezető </a:t>
            </a:r>
            <a:r>
              <a:rPr lang="hu-HU" sz="2000" dirty="0" smtClean="0"/>
              <a:t>folyadék </a:t>
            </a:r>
            <a:r>
              <a:rPr lang="hu-HU" sz="2000" dirty="0" smtClean="0"/>
              <a:t>kell </a:t>
            </a:r>
            <a:r>
              <a:rPr lang="hu-HU" sz="2000" dirty="0" smtClean="0"/>
              <a:t>a dinamóhoz</a:t>
            </a:r>
            <a:endParaRPr lang="hu-HU" sz="2000" dirty="0"/>
          </a:p>
          <a:p>
            <a:r>
              <a:rPr lang="hu-HU" sz="2000" dirty="0" smtClean="0"/>
              <a:t>gyors tengelyforgás</a:t>
            </a:r>
          </a:p>
          <a:p>
            <a:r>
              <a:rPr lang="hu-HU" sz="2000" dirty="0"/>
              <a:t>á</a:t>
            </a:r>
            <a:r>
              <a:rPr lang="hu-HU" sz="2000" dirty="0" smtClean="0"/>
              <a:t>rapály- és radioaktív </a:t>
            </a:r>
            <a:r>
              <a:rPr lang="hu-HU" sz="2000" dirty="0"/>
              <a:t>fűtés, </a:t>
            </a:r>
            <a:r>
              <a:rPr lang="hu-HU" sz="2000" dirty="0" err="1" smtClean="0"/>
              <a:t>lemeztektonika</a:t>
            </a:r>
            <a:endParaRPr lang="hu-HU" sz="2000" dirty="0" smtClean="0"/>
          </a:p>
          <a:p>
            <a:r>
              <a:rPr lang="hu-HU" sz="2000" dirty="0" smtClean="0"/>
              <a:t>energiaforrás:  </a:t>
            </a:r>
          </a:p>
          <a:p>
            <a:r>
              <a:rPr lang="hu-HU" sz="2000" dirty="0" smtClean="0"/>
              <a:t>hőáramlás a belső magból </a:t>
            </a:r>
            <a:r>
              <a:rPr lang="hu-HU" altLang="hu-HU" sz="2000" dirty="0"/>
              <a:t>→</a:t>
            </a:r>
            <a:r>
              <a:rPr lang="hu-HU" sz="2000" dirty="0" smtClean="0"/>
              <a:t> folyékony fém konvekciós árama a külső magban </a:t>
            </a:r>
            <a:r>
              <a:rPr lang="hu-HU" altLang="hu-HU" sz="2000" dirty="0"/>
              <a:t>→</a:t>
            </a:r>
            <a:r>
              <a:rPr lang="hu-HU" sz="2000" dirty="0" smtClean="0"/>
              <a:t> tengelyforgás </a:t>
            </a:r>
            <a:r>
              <a:rPr lang="hu-HU" altLang="hu-HU" sz="2000" dirty="0"/>
              <a:t>→</a:t>
            </a:r>
            <a:r>
              <a:rPr lang="hu-HU" sz="2000" dirty="0" smtClean="0"/>
              <a:t> Coriolis erő spirálisba rendezi </a:t>
            </a:r>
            <a:r>
              <a:rPr lang="hu-HU" altLang="hu-HU" sz="2000" dirty="0"/>
              <a:t>→</a:t>
            </a:r>
            <a:r>
              <a:rPr lang="hu-HU" sz="2000" dirty="0" smtClean="0"/>
              <a:t> elektromos áramok </a:t>
            </a:r>
            <a:r>
              <a:rPr lang="hu-HU" altLang="hu-HU" sz="2000" dirty="0"/>
              <a:t>→ </a:t>
            </a:r>
            <a:r>
              <a:rPr lang="hu-HU" sz="2000" dirty="0"/>
              <a:t>mágneses </a:t>
            </a:r>
            <a:r>
              <a:rPr lang="hu-HU" sz="2000" dirty="0" smtClean="0"/>
              <a:t>tér</a:t>
            </a:r>
            <a:endParaRPr lang="hu-HU" sz="2000" dirty="0" smtClean="0"/>
          </a:p>
          <a:p>
            <a:r>
              <a:rPr lang="hu-HU" sz="2000" dirty="0" smtClean="0"/>
              <a:t>szilárd belső mag a hűléssel növekszik</a:t>
            </a:r>
            <a:endParaRPr lang="hu-HU" sz="2000" dirty="0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Dinamó: Föld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22718" y="6259616"/>
            <a:ext cx="26551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/>
              <a:t>http://geomag.usgs.gov/faqs.php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80783"/>
            <a:ext cx="471487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755576" y="923895"/>
            <a:ext cx="784887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200" baseline="0" dirty="0" smtClean="0">
                <a:latin typeface="+mj-lt"/>
                <a:cs typeface="Arial" pitchFamily="34" charset="0"/>
              </a:rPr>
              <a:t>analitikus </a:t>
            </a:r>
            <a:r>
              <a:rPr lang="hu-HU" sz="2200" baseline="0" dirty="0">
                <a:latin typeface="+mj-lt"/>
                <a:cs typeface="Arial" pitchFamily="34" charset="0"/>
              </a:rPr>
              <a:t>le</a:t>
            </a:r>
            <a:r>
              <a:rPr lang="en-US" sz="2200" baseline="0" dirty="0">
                <a:latin typeface="+mj-lt"/>
                <a:cs typeface="Arial" pitchFamily="34" charset="0"/>
              </a:rPr>
              <a:t>í</a:t>
            </a:r>
            <a:r>
              <a:rPr lang="hu-HU" sz="2200" baseline="0" dirty="0" err="1" smtClean="0">
                <a:latin typeface="+mj-lt"/>
                <a:cs typeface="Arial" pitchFamily="34" charset="0"/>
              </a:rPr>
              <a:t>rás</a:t>
            </a:r>
            <a:endParaRPr lang="hu-HU" sz="2200" baseline="0" dirty="0" smtClean="0">
              <a:latin typeface="+mj-lt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200" baseline="0" dirty="0" smtClean="0">
                <a:latin typeface="+mj-lt"/>
                <a:cs typeface="Arial" pitchFamily="34" charset="0"/>
              </a:rPr>
              <a:t>első </a:t>
            </a:r>
            <a:r>
              <a:rPr lang="hu-HU" sz="2200" baseline="0" dirty="0">
                <a:latin typeface="+mj-lt"/>
                <a:cs typeface="Arial" pitchFamily="34" charset="0"/>
              </a:rPr>
              <a:t>rendű, dipólus közel</a:t>
            </a:r>
            <a:r>
              <a:rPr lang="en-US" sz="2200" baseline="0" dirty="0">
                <a:latin typeface="+mj-lt"/>
                <a:cs typeface="Arial" pitchFamily="34" charset="0"/>
              </a:rPr>
              <a:t>í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tés:</a:t>
            </a:r>
            <a:r>
              <a:rPr lang="hu-HU" sz="2200" dirty="0" smtClean="0">
                <a:latin typeface="+mj-lt"/>
                <a:cs typeface="Times New Roman" pitchFamily="18" charset="0"/>
              </a:rPr>
              <a:t> </a:t>
            </a:r>
            <a:r>
              <a:rPr lang="hu-HU" sz="2200" dirty="0">
                <a:latin typeface="+mj-lt"/>
                <a:cs typeface="Times New Roman" pitchFamily="18" charset="0"/>
              </a:rPr>
              <a:t>a magnetoszféra zárt </a:t>
            </a:r>
            <a:r>
              <a:rPr lang="hu-HU" sz="2200" dirty="0" smtClean="0">
                <a:latin typeface="+mj-lt"/>
                <a:cs typeface="Times New Roman" pitchFamily="18" charset="0"/>
              </a:rPr>
              <a:t>erővonalú tartományában</a:t>
            </a:r>
          </a:p>
          <a:p>
            <a:pPr>
              <a:spcBef>
                <a:spcPts val="0"/>
              </a:spcBef>
            </a:pPr>
            <a:r>
              <a:rPr lang="hu-HU" sz="2200" baseline="0" dirty="0" smtClean="0">
                <a:latin typeface="+mj-lt"/>
                <a:cs typeface="Arial" pitchFamily="34" charset="0"/>
              </a:rPr>
              <a:t>centrális </a:t>
            </a:r>
            <a:r>
              <a:rPr lang="hu-HU" sz="2200" baseline="0" dirty="0">
                <a:latin typeface="+mj-lt"/>
                <a:cs typeface="Arial" pitchFamily="34" charset="0"/>
              </a:rPr>
              <a:t>axiális, 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Föld </a:t>
            </a:r>
            <a:r>
              <a:rPr lang="hu-HU" sz="2200" baseline="0" dirty="0">
                <a:latin typeface="+mj-lt"/>
                <a:cs typeface="Arial" pitchFamily="34" charset="0"/>
              </a:rPr>
              <a:t>esetében </a:t>
            </a:r>
            <a:r>
              <a:rPr lang="en-US" sz="2200" baseline="0" dirty="0" smtClean="0">
                <a:latin typeface="+mj-lt"/>
                <a:cs typeface="Arial" pitchFamily="34" charset="0"/>
              </a:rPr>
              <a:t>~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11,5</a:t>
            </a:r>
            <a:r>
              <a:rPr lang="en-US" sz="2200" baseline="0" dirty="0" smtClean="0">
                <a:latin typeface="+mj-lt"/>
                <a:cs typeface="Arial" pitchFamily="34" charset="0"/>
                <a:sym typeface="Symbol"/>
              </a:rPr>
              <a:t>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 </a:t>
            </a:r>
            <a:r>
              <a:rPr lang="hu-HU" sz="2200" baseline="0" dirty="0">
                <a:latin typeface="+mj-lt"/>
                <a:cs typeface="Arial" pitchFamily="34" charset="0"/>
              </a:rPr>
              <a:t>-al </a:t>
            </a:r>
            <a:r>
              <a:rPr lang="hu-HU" sz="2200" baseline="0" dirty="0" smtClean="0">
                <a:latin typeface="+mj-lt"/>
                <a:cs typeface="Arial" pitchFamily="34" charset="0"/>
              </a:rPr>
              <a:t>elforgatott</a:t>
            </a:r>
          </a:p>
          <a:p>
            <a:pPr>
              <a:spcBef>
                <a:spcPts val="0"/>
              </a:spcBef>
            </a:pPr>
            <a:r>
              <a:rPr lang="hu-HU" sz="2200" dirty="0">
                <a:latin typeface="+mj-lt"/>
                <a:cs typeface="Arial" pitchFamily="34" charset="0"/>
              </a:rPr>
              <a:t>mágneses erővonal </a:t>
            </a:r>
            <a:r>
              <a:rPr lang="hu-HU" sz="2200" dirty="0" err="1">
                <a:latin typeface="+mj-lt"/>
                <a:cs typeface="Arial" pitchFamily="34" charset="0"/>
              </a:rPr>
              <a:t>polárkoordinátás</a:t>
            </a:r>
            <a:r>
              <a:rPr lang="hu-HU" sz="2200" dirty="0">
                <a:latin typeface="+mj-lt"/>
                <a:cs typeface="Arial" pitchFamily="34" charset="0"/>
              </a:rPr>
              <a:t> </a:t>
            </a:r>
            <a:r>
              <a:rPr lang="hu-HU" sz="2200" dirty="0" smtClean="0">
                <a:latin typeface="+mj-lt"/>
                <a:cs typeface="Arial" pitchFamily="34" charset="0"/>
              </a:rPr>
              <a:t>egyenlete</a:t>
            </a:r>
          </a:p>
          <a:p>
            <a:pPr>
              <a:spcBef>
                <a:spcPts val="0"/>
              </a:spcBef>
            </a:pPr>
            <a:endParaRPr lang="hu-HU" sz="2800" dirty="0" smtClean="0">
              <a:latin typeface="+mj-lt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>
                <a:latin typeface="+mj-lt"/>
                <a:cs typeface="Arial" pitchFamily="34" charset="0"/>
              </a:rPr>
              <a:t>     L-héj:  McIlwain- </a:t>
            </a:r>
            <a:r>
              <a:rPr lang="hu-HU" sz="2200" dirty="0">
                <a:latin typeface="+mj-lt"/>
                <a:cs typeface="Arial" pitchFamily="34" charset="0"/>
              </a:rPr>
              <a:t>vagy mágneses </a:t>
            </a:r>
            <a:r>
              <a:rPr lang="hu-HU" sz="2200" dirty="0" smtClean="0">
                <a:latin typeface="+mj-lt"/>
                <a:cs typeface="Arial" pitchFamily="34" charset="0"/>
              </a:rPr>
              <a:t>héjparaméter</a:t>
            </a:r>
            <a:endParaRPr lang="hu-HU" sz="2000" dirty="0" smtClean="0">
              <a:latin typeface="+mj-lt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17032"/>
            <a:ext cx="6451095" cy="25922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16</a:t>
            </a:fld>
            <a:endParaRPr lang="hu-HU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/>
              <a:t>A Föld mágneses tere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16002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églalap 9"/>
          <p:cNvSpPr/>
          <p:nvPr/>
        </p:nvSpPr>
        <p:spPr>
          <a:xfrm>
            <a:off x="6876256" y="6182076"/>
            <a:ext cx="9156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Wikipedia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16271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6211" y="2276872"/>
            <a:ext cx="6264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hu-HU" sz="2200" dirty="0" smtClean="0">
                <a:cs typeface="Arial" pitchFamily="34" charset="0"/>
              </a:rPr>
              <a:t>hengerszimmetrikus </a:t>
            </a:r>
            <a:r>
              <a:rPr lang="hu-HU" sz="2200" dirty="0">
                <a:cs typeface="Arial" pitchFamily="34" charset="0"/>
              </a:rPr>
              <a:t>mágneses tér </a:t>
            </a:r>
            <a:r>
              <a:rPr lang="hu-HU" sz="2200" dirty="0" smtClean="0">
                <a:cs typeface="Arial" pitchFamily="34" charset="0"/>
              </a:rPr>
              <a:t>skalárpotenciálja</a:t>
            </a:r>
          </a:p>
          <a:p>
            <a:pPr>
              <a:spcBef>
                <a:spcPts val="0"/>
              </a:spcBef>
            </a:pPr>
            <a:r>
              <a:rPr lang="hu-HU" sz="2200" i="1" dirty="0" smtClean="0">
                <a:cs typeface="Arial" pitchFamily="34" charset="0"/>
              </a:rPr>
              <a:t>m</a:t>
            </a:r>
            <a:r>
              <a:rPr lang="hu-HU" sz="2200" dirty="0" smtClean="0">
                <a:cs typeface="Arial" pitchFamily="34" charset="0"/>
              </a:rPr>
              <a:t>  </a:t>
            </a:r>
            <a:r>
              <a:rPr lang="hu-HU" sz="2200" dirty="0">
                <a:cs typeface="Arial" pitchFamily="34" charset="0"/>
              </a:rPr>
              <a:t>mágneses momentum,  </a:t>
            </a:r>
            <a:r>
              <a:rPr lang="el-GR" sz="2200" dirty="0">
                <a:cs typeface="Arial" pitchFamily="34" charset="0"/>
              </a:rPr>
              <a:t>θ</a:t>
            </a:r>
            <a:r>
              <a:rPr lang="hu-HU" sz="2200" dirty="0">
                <a:cs typeface="Times New Roman" pitchFamily="18" charset="0"/>
              </a:rPr>
              <a:t> pólustávolság</a:t>
            </a:r>
            <a:endParaRPr lang="en-US" sz="2200" dirty="0">
              <a:cs typeface="Arial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11" y="3065784"/>
            <a:ext cx="2385669" cy="79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49" y="4364522"/>
            <a:ext cx="5331752" cy="76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40" y="5157192"/>
            <a:ext cx="2846243" cy="71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80930" y="3789040"/>
            <a:ext cx="21297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dirty="0">
                <a:cs typeface="Arial" pitchFamily="34" charset="0"/>
              </a:rPr>
              <a:t>e</a:t>
            </a:r>
            <a:r>
              <a:rPr lang="hu-HU" sz="2200" dirty="0" smtClean="0">
                <a:cs typeface="Arial" pitchFamily="34" charset="0"/>
              </a:rPr>
              <a:t>nnek gradiense </a:t>
            </a:r>
            <a:endParaRPr lang="hu-HU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17</a:t>
            </a:fld>
            <a:endParaRPr lang="hu-HU"/>
          </a:p>
        </p:txBody>
      </p:sp>
      <p:sp>
        <p:nvSpPr>
          <p:cNvPr id="8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085733" y="1800811"/>
            <a:ext cx="3070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cs typeface="Arial" pitchFamily="34" charset="0"/>
              </a:rPr>
              <a:t>B</a:t>
            </a:r>
            <a:r>
              <a:rPr lang="hu-HU" sz="2400" dirty="0" smtClean="0">
                <a:cs typeface="Arial" pitchFamily="34" charset="0"/>
              </a:rPr>
              <a:t> = -</a:t>
            </a:r>
            <a:r>
              <a:rPr lang="hu-HU" sz="2400" b="1" dirty="0" smtClean="0">
                <a:cs typeface="Arial" pitchFamily="34" charset="0"/>
                <a:sym typeface="Symbol"/>
              </a:rPr>
              <a:t></a:t>
            </a:r>
            <a:r>
              <a:rPr lang="hu-HU" sz="2400" dirty="0" smtClean="0">
                <a:cs typeface="Arial" pitchFamily="34" charset="0"/>
                <a:sym typeface="Symbol"/>
              </a:rPr>
              <a:t> =</a:t>
            </a:r>
            <a:r>
              <a:rPr lang="hu-HU" sz="2400" dirty="0">
                <a:cs typeface="Arial" pitchFamily="34" charset="0"/>
              </a:rPr>
              <a:t> -</a:t>
            </a:r>
            <a:r>
              <a:rPr lang="hu-HU" sz="2400" b="1" dirty="0" smtClean="0">
                <a:cs typeface="Arial" pitchFamily="34" charset="0"/>
                <a:sym typeface="Symbol"/>
              </a:rPr>
              <a:t></a:t>
            </a:r>
            <a:r>
              <a:rPr lang="hu-HU" sz="2400" dirty="0" smtClean="0">
                <a:cs typeface="Arial" pitchFamily="34" charset="0"/>
                <a:sym typeface="Symbol"/>
              </a:rPr>
              <a:t>(</a:t>
            </a:r>
            <a:r>
              <a:rPr lang="hu-HU" sz="2400" b="1" dirty="0" smtClean="0">
                <a:cs typeface="Arial" pitchFamily="34" charset="0"/>
                <a:sym typeface="Symbol"/>
              </a:rPr>
              <a:t></a:t>
            </a:r>
            <a:r>
              <a:rPr lang="hu-HU" sz="2400" baseline="-25000" dirty="0" smtClean="0">
                <a:cs typeface="Arial" pitchFamily="34" charset="0"/>
                <a:sym typeface="Symbol"/>
              </a:rPr>
              <a:t>i</a:t>
            </a:r>
            <a:r>
              <a:rPr lang="hu-HU" sz="2400" dirty="0" smtClean="0">
                <a:cs typeface="Arial" pitchFamily="34" charset="0"/>
                <a:sym typeface="Symbol"/>
              </a:rPr>
              <a:t>  + </a:t>
            </a:r>
            <a:r>
              <a:rPr lang="hu-HU" sz="2400" b="1" dirty="0" smtClean="0">
                <a:cs typeface="Arial" pitchFamily="34" charset="0"/>
                <a:sym typeface="Symbol"/>
              </a:rPr>
              <a:t></a:t>
            </a:r>
            <a:r>
              <a:rPr lang="hu-HU" sz="2400" baseline="-25000" dirty="0" smtClean="0">
                <a:cs typeface="Arial" pitchFamily="34" charset="0"/>
                <a:sym typeface="Symbol"/>
              </a:rPr>
              <a:t>e</a:t>
            </a:r>
            <a:r>
              <a:rPr lang="hu-HU" sz="2400" dirty="0" smtClean="0">
                <a:cs typeface="Arial" pitchFamily="34" charset="0"/>
                <a:sym typeface="Symbol"/>
              </a:rPr>
              <a:t>) </a:t>
            </a:r>
            <a:endParaRPr lang="hu-HU" sz="2400" dirty="0"/>
          </a:p>
        </p:txBody>
      </p:sp>
      <p:sp>
        <p:nvSpPr>
          <p:cNvPr id="11" name="Téglalap 10"/>
          <p:cNvSpPr/>
          <p:nvPr/>
        </p:nvSpPr>
        <p:spPr>
          <a:xfrm>
            <a:off x="1106211" y="908718"/>
            <a:ext cx="34955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dirty="0" smtClean="0">
                <a:cs typeface="Arial" pitchFamily="34" charset="0"/>
              </a:rPr>
              <a:t>Gauss: a Föld mágneses tere </a:t>
            </a:r>
          </a:p>
          <a:p>
            <a:r>
              <a:rPr lang="hu-HU" sz="2200" dirty="0" smtClean="0">
                <a:cs typeface="Arial" pitchFamily="34" charset="0"/>
              </a:rPr>
              <a:t>leírható skalár potenciállal</a:t>
            </a:r>
            <a:endParaRPr lang="hu-HU" sz="2200" dirty="0"/>
          </a:p>
        </p:txBody>
      </p:sp>
      <p:sp>
        <p:nvSpPr>
          <p:cNvPr id="12" name="Téglalap 11"/>
          <p:cNvSpPr/>
          <p:nvPr/>
        </p:nvSpPr>
        <p:spPr>
          <a:xfrm>
            <a:off x="4601720" y="908718"/>
            <a:ext cx="1399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cs typeface="Arial" pitchFamily="34" charset="0"/>
                <a:sym typeface="Symbol"/>
              </a:rPr>
              <a:t>  </a:t>
            </a:r>
            <a:r>
              <a:rPr lang="hu-HU" sz="2400" b="1" dirty="0" smtClean="0">
                <a:cs typeface="Arial" pitchFamily="34" charset="0"/>
              </a:rPr>
              <a:t>B</a:t>
            </a:r>
            <a:r>
              <a:rPr lang="hu-HU" sz="2400" dirty="0" smtClean="0">
                <a:cs typeface="Arial" pitchFamily="34" charset="0"/>
              </a:rPr>
              <a:t> = 0</a:t>
            </a:r>
            <a:r>
              <a:rPr lang="hu-HU" sz="2400" dirty="0" smtClean="0">
                <a:cs typeface="Arial" pitchFamily="34" charset="0"/>
                <a:sym typeface="Symbol"/>
              </a:rPr>
              <a:t> </a:t>
            </a:r>
            <a:endParaRPr lang="hu-HU" sz="2400" dirty="0"/>
          </a:p>
        </p:txBody>
      </p:sp>
      <p:sp>
        <p:nvSpPr>
          <p:cNvPr id="14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/>
              <a:t>A Föld mágneses tere</a:t>
            </a:r>
          </a:p>
        </p:txBody>
      </p:sp>
    </p:spTree>
    <p:extLst>
      <p:ext uri="{BB962C8B-B14F-4D97-AF65-F5344CB8AC3E}">
        <p14:creationId xmlns:p14="http://schemas.microsoft.com/office/powerpoint/2010/main" val="345780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18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" y="1124744"/>
            <a:ext cx="9144000" cy="510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Föld és óriásbolygók mágneses tere</a:t>
            </a:r>
            <a:endParaRPr lang="hu-HU" sz="3600" b="1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2432" y="6257447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i="1" dirty="0"/>
              <a:t>http://www.ifa.hawaii.edu/~</a:t>
            </a:r>
            <a:r>
              <a:rPr lang="hu-HU" sz="1400" i="1" dirty="0" smtClean="0"/>
              <a:t>barnes/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80773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052736"/>
            <a:ext cx="8136904" cy="518457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sz="2200" dirty="0" smtClean="0"/>
              <a:t>Thomas Gold (1959): az ionoszféra fölötti tartomány, ahol a Föld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 </a:t>
            </a:r>
            <a:r>
              <a:rPr lang="hu-HU" sz="2200" dirty="0" smtClean="0"/>
              <a:t>    mágneses tere dominál a töltött részecskék terjedésében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m</a:t>
            </a:r>
            <a:r>
              <a:rPr lang="hu-HU" sz="2200" dirty="0" smtClean="0"/>
              <a:t>ai kép: </a:t>
            </a:r>
            <a:r>
              <a:rPr lang="hu-HU" sz="2200" b="1" dirty="0" smtClean="0"/>
              <a:t>az a tartomány, amelybe nem hatol bele a napszél </a:t>
            </a:r>
            <a:r>
              <a:rPr lang="hu-HU" sz="2200" b="1" dirty="0" smtClean="0"/>
              <a:t>plazma,</a:t>
            </a:r>
            <a:endParaRPr lang="hu-HU" sz="22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200" b="1" dirty="0"/>
              <a:t>a</a:t>
            </a:r>
            <a:r>
              <a:rPr lang="hu-HU" sz="2200" b="1" dirty="0" smtClean="0"/>
              <a:t> napszél és az akadály körüli plazma kölcsönhatása alakítja ki</a:t>
            </a:r>
          </a:p>
          <a:p>
            <a:pPr marL="0" indent="0">
              <a:spcBef>
                <a:spcPts val="0"/>
              </a:spcBef>
              <a:buNone/>
            </a:pPr>
            <a:endParaRPr lang="hu-HU" sz="105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/>
              <a:t>bolygók és holdak: akadályt képeznek az áramló napszélben,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/>
              <a:t>    a </a:t>
            </a:r>
            <a:r>
              <a:rPr lang="hu-HU" sz="2200" dirty="0" err="1" smtClean="0"/>
              <a:t>magnetoszféra</a:t>
            </a:r>
            <a:r>
              <a:rPr lang="hu-HU" sz="2200" dirty="0" smtClean="0"/>
              <a:t> szerkezete az akadály jellegétől függ</a:t>
            </a:r>
          </a:p>
          <a:p>
            <a:pPr marL="0" indent="0">
              <a:spcBef>
                <a:spcPts val="0"/>
              </a:spcBef>
              <a:buNone/>
            </a:pPr>
            <a:endParaRPr lang="hu-HU" sz="105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/>
              <a:t>p</a:t>
            </a:r>
            <a:r>
              <a:rPr lang="hu-HU" sz="2200" dirty="0" smtClean="0"/>
              <a:t>lazmakörnyezet: megzavart tartomány</a:t>
            </a:r>
          </a:p>
          <a:p>
            <a:pPr>
              <a:spcBef>
                <a:spcPts val="0"/>
              </a:spcBef>
            </a:pPr>
            <a:r>
              <a:rPr lang="hu-HU" sz="2200" dirty="0" smtClean="0"/>
              <a:t>nem vezető és nem mágneses: csak a geometriai keresztmetszet számít</a:t>
            </a:r>
          </a:p>
          <a:p>
            <a:pPr>
              <a:spcBef>
                <a:spcPts val="0"/>
              </a:spcBef>
            </a:pPr>
            <a:r>
              <a:rPr lang="hu-HU" sz="2200" dirty="0"/>
              <a:t>e</a:t>
            </a:r>
            <a:r>
              <a:rPr lang="hu-HU" sz="2200" dirty="0" smtClean="0"/>
              <a:t>lektromosan vezető vagy mágneses: kölcsönhatásba lép a plazmával, szakadási felületek alakulnak ki</a:t>
            </a:r>
          </a:p>
          <a:p>
            <a:pPr lvl="1">
              <a:spcBef>
                <a:spcPts val="0"/>
              </a:spcBef>
            </a:pPr>
            <a:r>
              <a:rPr lang="hu-HU" sz="2200" dirty="0" smtClean="0"/>
              <a:t>fejhullám (lökéshullám) – napszél szuperszonikusról szubszonikusra lassul</a:t>
            </a:r>
          </a:p>
          <a:p>
            <a:pPr lvl="1">
              <a:spcBef>
                <a:spcPts val="0"/>
              </a:spcBef>
            </a:pPr>
            <a:r>
              <a:rPr lang="hu-HU" sz="2200" dirty="0" smtClean="0"/>
              <a:t>tangenciális diszkontinuitás: a plazma körbefolyja az akadályt</a:t>
            </a:r>
          </a:p>
          <a:p>
            <a:pPr>
              <a:spcBef>
                <a:spcPts val="0"/>
              </a:spcBef>
            </a:pPr>
            <a:endParaRPr lang="hu-HU" sz="2200" dirty="0" smtClean="0"/>
          </a:p>
          <a:p>
            <a:pPr>
              <a:spcBef>
                <a:spcPts val="0"/>
              </a:spcBef>
            </a:pPr>
            <a:endParaRPr lang="hu-HU" sz="22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19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err="1" smtClean="0"/>
              <a:t>Magnetoszféra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1196752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b="1" dirty="0">
                <a:latin typeface="Comic Sans MS" panose="030F0702030302020204" pitchFamily="66" charset="0"/>
                <a:cs typeface="Arial" panose="020B0604020202020204" pitchFamily="34" charset="0"/>
              </a:rPr>
              <a:t>8</a:t>
            </a:r>
            <a:r>
              <a:rPr lang="hu-HU" sz="40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hu-HU" sz="36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A bolygók plazmakörnyezete</a:t>
            </a:r>
            <a:endParaRPr lang="hu-HU" sz="3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1099592" y="3573016"/>
            <a:ext cx="694481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Kecskeméty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Károly</a:t>
            </a:r>
          </a:p>
          <a:p>
            <a:pPr marL="0" indent="0" algn="ctr">
              <a:buNone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Wigner FK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0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20</a:t>
            </a:fld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827584" y="1196752"/>
            <a:ext cx="789917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200" dirty="0"/>
              <a:t>a</a:t>
            </a:r>
            <a:r>
              <a:rPr lang="hu-HU" altLang="hu-HU" sz="2200" dirty="0" smtClean="0"/>
              <a:t> </a:t>
            </a:r>
            <a:r>
              <a:rPr lang="en-US" altLang="hu-HU" sz="2200" dirty="0" err="1" smtClean="0"/>
              <a:t>globális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szerkezet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leírására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az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MHD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egyenleteket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használjuk</a:t>
            </a:r>
            <a:endParaRPr lang="en-US" altLang="hu-HU" sz="2200" dirty="0" smtClean="0"/>
          </a:p>
          <a:p>
            <a:pPr marL="0" lvl="1"/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megoldás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nem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kezdeti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feltételek</a:t>
            </a:r>
            <a:r>
              <a:rPr lang="en-US" altLang="hu-HU" sz="2200" dirty="0" smtClean="0"/>
              <a:t>, </a:t>
            </a:r>
            <a:r>
              <a:rPr lang="en-US" altLang="hu-HU" sz="2200" dirty="0" err="1" smtClean="0"/>
              <a:t>hanem</a:t>
            </a:r>
            <a:r>
              <a:rPr lang="en-US" altLang="hu-HU" sz="2200" dirty="0" smtClean="0"/>
              <a:t> </a:t>
            </a:r>
            <a:r>
              <a:rPr lang="en-US" altLang="hu-HU" sz="2200" b="1" dirty="0" err="1" smtClean="0"/>
              <a:t>határfeltételek</a:t>
            </a:r>
            <a:r>
              <a:rPr lang="en-US" altLang="hu-HU" sz="2200" b="1" dirty="0" smtClean="0"/>
              <a:t> </a:t>
            </a:r>
            <a:r>
              <a:rPr lang="hu-HU" altLang="hu-HU" sz="2200" b="1" dirty="0" smtClean="0"/>
              <a:t> </a:t>
            </a:r>
          </a:p>
          <a:p>
            <a:pPr marL="0" lvl="1"/>
            <a:r>
              <a:rPr lang="hu-HU" altLang="hu-HU" sz="2200" b="1" dirty="0"/>
              <a:t> </a:t>
            </a:r>
            <a:r>
              <a:rPr lang="hu-HU" altLang="hu-HU" sz="2200" b="1" dirty="0" smtClean="0"/>
              <a:t>          </a:t>
            </a:r>
            <a:r>
              <a:rPr lang="en-US" altLang="hu-HU" sz="2200" dirty="0" err="1" smtClean="0"/>
              <a:t>megadásával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történik</a:t>
            </a:r>
            <a:endParaRPr lang="en-US" altLang="hu-HU" sz="2200" dirty="0" smtClean="0"/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hu-HU" altLang="hu-HU" sz="2200" dirty="0" smtClean="0"/>
              <a:t>v</a:t>
            </a:r>
            <a:r>
              <a:rPr lang="en-US" altLang="hu-HU" sz="2200" dirty="0" err="1" smtClean="0"/>
              <a:t>égtelenben</a:t>
            </a:r>
            <a:r>
              <a:rPr lang="hu-HU" altLang="hu-HU" sz="2200" dirty="0" smtClean="0"/>
              <a:t>: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határfeltétel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perturbálatlan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napszél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adatai</a:t>
            </a:r>
            <a:endParaRPr lang="hu-HU" altLang="hu-HU" sz="2200" dirty="0" smtClean="0"/>
          </a:p>
          <a:p>
            <a:pPr marL="0" lvl="1"/>
            <a:r>
              <a:rPr lang="hu-HU" altLang="hu-HU" sz="2200" dirty="0" smtClean="0"/>
              <a:t>            </a:t>
            </a:r>
            <a:r>
              <a:rPr lang="en-US" altLang="hu-HU" sz="2200" dirty="0" smtClean="0"/>
              <a:t>pl.: n=5, </a:t>
            </a:r>
            <a:r>
              <a:rPr lang="en-US" altLang="hu-HU" sz="2200" b="1" dirty="0" smtClean="0"/>
              <a:t>u</a:t>
            </a:r>
            <a:r>
              <a:rPr lang="en-US" altLang="hu-HU" sz="2200" dirty="0" smtClean="0"/>
              <a:t>=(400,0,0), </a:t>
            </a:r>
            <a:r>
              <a:rPr lang="hu-HU" altLang="hu-HU" sz="2200" dirty="0" smtClean="0"/>
              <a:t>B</a:t>
            </a:r>
            <a:r>
              <a:rPr lang="en-US" altLang="hu-HU" sz="2200" dirty="0" smtClean="0"/>
              <a:t>=(4,4,0).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altLang="hu-HU" sz="2200" dirty="0" smtClean="0"/>
              <a:t>a b</a:t>
            </a:r>
            <a:r>
              <a:rPr lang="hu-HU" altLang="hu-HU" sz="2200" dirty="0" err="1" smtClean="0"/>
              <a:t>olygó</a:t>
            </a:r>
            <a:r>
              <a:rPr lang="hu-HU" altLang="hu-HU" sz="2200" dirty="0" smtClean="0"/>
              <a:t> körüli akadályon</a:t>
            </a:r>
            <a:r>
              <a:rPr lang="en-US" altLang="hu-HU" sz="2200" dirty="0" smtClean="0"/>
              <a:t>: u</a:t>
            </a:r>
            <a:r>
              <a:rPr lang="hu-HU" altLang="hu-HU" sz="2200" b="1" baseline="-25000" dirty="0" smtClean="0">
                <a:sym typeface="Symbol" pitchFamily="18" charset="2"/>
              </a:rPr>
              <a:t></a:t>
            </a:r>
            <a:r>
              <a:rPr lang="en-US" altLang="hu-HU" sz="2200" dirty="0" smtClean="0">
                <a:sym typeface="Symbol" pitchFamily="18" charset="2"/>
              </a:rPr>
              <a:t>=</a:t>
            </a:r>
            <a:r>
              <a:rPr lang="hu-HU" altLang="hu-HU" sz="2200" dirty="0" smtClean="0">
                <a:sym typeface="Symbol" pitchFamily="18" charset="2"/>
              </a:rPr>
              <a:t> </a:t>
            </a:r>
            <a:r>
              <a:rPr lang="en-US" altLang="hu-HU" sz="2200" dirty="0" smtClean="0">
                <a:sym typeface="Symbol" pitchFamily="18" charset="2"/>
              </a:rPr>
              <a:t>0, </a:t>
            </a:r>
            <a:r>
              <a:rPr lang="hu-HU" altLang="hu-HU" sz="2200" dirty="0">
                <a:sym typeface="Symbol" pitchFamily="18" charset="2"/>
              </a:rPr>
              <a:t>B</a:t>
            </a:r>
            <a:r>
              <a:rPr lang="hu-HU" altLang="hu-HU" sz="2200" baseline="-25000" dirty="0" smtClean="0">
                <a:sym typeface="Symbol" pitchFamily="18" charset="2"/>
              </a:rPr>
              <a:t></a:t>
            </a:r>
            <a:r>
              <a:rPr lang="en-US" altLang="hu-HU" sz="2200" dirty="0" smtClean="0">
                <a:sym typeface="Symbol" pitchFamily="18" charset="2"/>
              </a:rPr>
              <a:t>=0</a:t>
            </a:r>
            <a:endParaRPr lang="en-US" altLang="hu-HU" sz="2200" b="1" dirty="0" smtClean="0">
              <a:sym typeface="Symbol" pitchFamily="18" charset="2"/>
            </a:endParaRP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hu-HU" altLang="hu-HU" sz="2200" dirty="0">
                <a:sym typeface="Symbol" pitchFamily="18" charset="2"/>
              </a:rPr>
              <a:t>a</a:t>
            </a:r>
            <a:r>
              <a:rPr lang="hu-HU" altLang="hu-HU" sz="2200" dirty="0" smtClean="0">
                <a:sym typeface="Symbol" pitchFamily="18" charset="2"/>
              </a:rPr>
              <a:t> szakadási felületeken a </a:t>
            </a:r>
            <a:r>
              <a:rPr lang="hu-HU" altLang="hu-HU" sz="2200" b="1" dirty="0" err="1">
                <a:sym typeface="Symbol" pitchFamily="18" charset="2"/>
              </a:rPr>
              <a:t>R</a:t>
            </a:r>
            <a:r>
              <a:rPr lang="hu-HU" altLang="hu-HU" sz="2200" b="1" dirty="0" err="1" smtClean="0">
                <a:sym typeface="Symbol" pitchFamily="18" charset="2"/>
              </a:rPr>
              <a:t>ankine-Hugoniot</a:t>
            </a:r>
            <a:r>
              <a:rPr lang="hu-HU" altLang="hu-HU" sz="2200" dirty="0" smtClean="0">
                <a:sym typeface="Symbol" pitchFamily="18" charset="2"/>
              </a:rPr>
              <a:t> </a:t>
            </a:r>
            <a:r>
              <a:rPr lang="en-US" altLang="hu-HU" sz="2200" dirty="0" err="1" smtClean="0">
                <a:sym typeface="Symbol" pitchFamily="18" charset="2"/>
              </a:rPr>
              <a:t>feltételeknek</a:t>
            </a:r>
            <a:r>
              <a:rPr lang="en-US" altLang="hu-HU" sz="2200" dirty="0" smtClean="0">
                <a:sym typeface="Symbol" pitchFamily="18" charset="2"/>
              </a:rPr>
              <a:t> </a:t>
            </a:r>
            <a:endParaRPr lang="hu-HU" altLang="hu-HU" sz="2200" dirty="0" smtClean="0">
              <a:sym typeface="Symbol" pitchFamily="18" charset="2"/>
            </a:endParaRPr>
          </a:p>
          <a:p>
            <a:pPr marL="0" lvl="1"/>
            <a:r>
              <a:rPr lang="hu-HU" altLang="hu-HU" sz="2200" dirty="0">
                <a:sym typeface="Symbol" pitchFamily="18" charset="2"/>
              </a:rPr>
              <a:t> </a:t>
            </a:r>
            <a:r>
              <a:rPr lang="hu-HU" altLang="hu-HU" sz="2200" dirty="0" smtClean="0">
                <a:sym typeface="Symbol" pitchFamily="18" charset="2"/>
              </a:rPr>
              <a:t>         </a:t>
            </a:r>
            <a:r>
              <a:rPr lang="en-US" altLang="hu-HU" sz="2200" dirty="0" err="1" smtClean="0">
                <a:sym typeface="Symbol" pitchFamily="18" charset="2"/>
              </a:rPr>
              <a:t>teljesülni</a:t>
            </a:r>
            <a:r>
              <a:rPr lang="hu-HU" altLang="hu-HU" sz="2200" dirty="0" smtClean="0">
                <a:sym typeface="Symbol" pitchFamily="18" charset="2"/>
              </a:rPr>
              <a:t>ük</a:t>
            </a:r>
            <a:r>
              <a:rPr lang="en-US" altLang="hu-HU" sz="2200" dirty="0" smtClean="0">
                <a:sym typeface="Symbol" pitchFamily="18" charset="2"/>
              </a:rPr>
              <a:t> </a:t>
            </a:r>
            <a:r>
              <a:rPr lang="en-US" altLang="hu-HU" sz="2200" dirty="0" err="1" smtClean="0">
                <a:sym typeface="Symbol" pitchFamily="18" charset="2"/>
              </a:rPr>
              <a:t>kell</a:t>
            </a:r>
            <a:r>
              <a:rPr lang="hu-HU" altLang="hu-HU" sz="2200" dirty="0" smtClean="0">
                <a:sym typeface="Symbol" pitchFamily="18" charset="2"/>
              </a:rPr>
              <a:t> (tömeg-, impulzus- és energia megmaradás) </a:t>
            </a:r>
            <a:endParaRPr lang="en-US" altLang="hu-HU" sz="2200" dirty="0" smtClean="0">
              <a:sym typeface="Symbol" pitchFamily="18" charset="2"/>
            </a:endParaRPr>
          </a:p>
          <a:p>
            <a:r>
              <a:rPr lang="hu-HU" altLang="hu-HU" sz="2200" dirty="0" smtClean="0"/>
              <a:t>a</a:t>
            </a:r>
            <a:r>
              <a:rPr lang="en-US" altLang="hu-HU" sz="2200" dirty="0" smtClean="0"/>
              <a:t>z</a:t>
            </a:r>
            <a:r>
              <a:rPr lang="hu-HU" altLang="hu-HU" sz="2200" dirty="0" smtClean="0"/>
              <a:t> MHD </a:t>
            </a:r>
            <a:r>
              <a:rPr lang="en-US" altLang="hu-HU" sz="2200" dirty="0" err="1" smtClean="0"/>
              <a:t>leírás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csak közelítés</a:t>
            </a:r>
            <a:r>
              <a:rPr lang="en-US" altLang="hu-HU" sz="2200" dirty="0" smtClean="0"/>
              <a:t>, </a:t>
            </a:r>
            <a:r>
              <a:rPr lang="en-US" altLang="hu-HU" sz="2200" dirty="0" err="1" smtClean="0"/>
              <a:t>figyelembe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kell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venni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bolygó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 </a:t>
            </a:r>
          </a:p>
          <a:p>
            <a:r>
              <a:rPr lang="hu-HU" altLang="hu-HU" sz="2200" dirty="0"/>
              <a:t> </a:t>
            </a:r>
            <a:r>
              <a:rPr lang="hu-HU" altLang="hu-HU" sz="2200" dirty="0" smtClean="0"/>
              <a:t>  </a:t>
            </a:r>
            <a:r>
              <a:rPr lang="en-US" altLang="hu-HU" sz="2200" dirty="0" err="1" smtClean="0"/>
              <a:t>közelében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keletkező</a:t>
            </a:r>
            <a:r>
              <a:rPr lang="hu-HU" altLang="hu-HU" sz="2200" dirty="0" smtClean="0"/>
              <a:t> nehezebb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ionokat</a:t>
            </a:r>
            <a:r>
              <a:rPr lang="en-US" altLang="hu-HU" sz="2200" dirty="0" smtClean="0"/>
              <a:t> is</a:t>
            </a:r>
            <a:r>
              <a:rPr lang="hu-HU" altLang="hu-HU" sz="2200" dirty="0" smtClean="0"/>
              <a:t> (</a:t>
            </a:r>
            <a:r>
              <a:rPr lang="hu-HU" altLang="hu-HU" sz="2200" dirty="0" err="1" smtClean="0"/>
              <a:t>mass</a:t>
            </a:r>
            <a:r>
              <a:rPr lang="hu-HU" altLang="hu-HU" sz="2200" dirty="0" smtClean="0"/>
              <a:t> </a:t>
            </a:r>
            <a:r>
              <a:rPr lang="hu-HU" altLang="hu-HU" sz="2200" dirty="0" err="1" smtClean="0"/>
              <a:t>loading</a:t>
            </a:r>
            <a:r>
              <a:rPr lang="hu-HU" altLang="hu-HU" sz="2200" dirty="0" smtClean="0"/>
              <a:t>)</a:t>
            </a:r>
            <a:endParaRPr lang="en-US" altLang="hu-HU" sz="2200" dirty="0" smtClean="0"/>
          </a:p>
          <a:p>
            <a:endParaRPr lang="hu-HU" sz="1100" dirty="0" smtClean="0"/>
          </a:p>
          <a:p>
            <a:r>
              <a:rPr lang="hu-HU" sz="2200" dirty="0" smtClean="0"/>
              <a:t>példák</a:t>
            </a:r>
            <a:endParaRPr lang="hu-HU" sz="22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 err="1"/>
              <a:t>Helioszféra</a:t>
            </a:r>
            <a:endParaRPr lang="hu-HU" sz="22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bolygó-, hold </a:t>
            </a:r>
            <a:r>
              <a:rPr lang="hu-HU" sz="2200" dirty="0" err="1"/>
              <a:t>magnetoszférák</a:t>
            </a:r>
            <a:endParaRPr lang="hu-HU" sz="22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200" dirty="0"/>
              <a:t>üstökös</a:t>
            </a:r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A </a:t>
            </a:r>
            <a:r>
              <a:rPr lang="hu-HU" sz="3600" b="1" dirty="0" err="1" smtClean="0"/>
              <a:t>magnetoszféra</a:t>
            </a:r>
            <a:r>
              <a:rPr lang="hu-HU" sz="3600" b="1" dirty="0" smtClean="0"/>
              <a:t> szerkezete</a:t>
            </a:r>
            <a:endParaRPr lang="hu-HU" sz="3600" b="1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980728"/>
            <a:ext cx="8413248" cy="525658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hu-HU" sz="2200" dirty="0" smtClean="0"/>
              <a:t>a</a:t>
            </a:r>
            <a:r>
              <a:rPr lang="hu-HU" altLang="hu-HU" sz="2200" dirty="0" smtClean="0"/>
              <a:t>z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MHD </a:t>
            </a:r>
            <a:r>
              <a:rPr lang="en-US" altLang="hu-HU" sz="2200" dirty="0" err="1" smtClean="0"/>
              <a:t>leírás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számos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jelenségről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nem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tud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számot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adni</a:t>
            </a:r>
            <a:r>
              <a:rPr lang="en-US" altLang="hu-HU" sz="2200" dirty="0" smtClean="0"/>
              <a:t>:</a:t>
            </a:r>
          </a:p>
          <a:p>
            <a:pPr lvl="1">
              <a:spcBef>
                <a:spcPts val="0"/>
              </a:spcBef>
            </a:pPr>
            <a:r>
              <a:rPr lang="en-US" altLang="hu-HU" sz="2200" dirty="0" err="1" smtClean="0"/>
              <a:t>hullámkeltés</a:t>
            </a:r>
            <a:endParaRPr lang="en-US" altLang="hu-HU" sz="2200" dirty="0" smtClean="0"/>
          </a:p>
          <a:p>
            <a:pPr lvl="1">
              <a:spcBef>
                <a:spcPts val="0"/>
              </a:spcBef>
            </a:pPr>
            <a:r>
              <a:rPr lang="en-US" altLang="hu-HU" sz="2200" dirty="0" err="1" smtClean="0"/>
              <a:t>részecskegyorsítás</a:t>
            </a:r>
            <a:endParaRPr lang="en-US" altLang="hu-HU" sz="2200" dirty="0" smtClean="0"/>
          </a:p>
          <a:p>
            <a:pPr lvl="1">
              <a:spcBef>
                <a:spcPts val="0"/>
              </a:spcBef>
            </a:pP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frissen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keletkező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ionok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pontos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mozgása</a:t>
            </a:r>
            <a:r>
              <a:rPr lang="en-US" altLang="hu-HU" sz="2200" dirty="0" smtClean="0"/>
              <a:t> (pick-up)</a:t>
            </a:r>
          </a:p>
          <a:p>
            <a:pPr lvl="1">
              <a:spcBef>
                <a:spcPts val="0"/>
              </a:spcBef>
            </a:pP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szakadási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felületek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véges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kiterjedése</a:t>
            </a:r>
            <a:r>
              <a:rPr lang="en-US" altLang="hu-HU" sz="2200" dirty="0" smtClean="0"/>
              <a:t>, </a:t>
            </a:r>
            <a:r>
              <a:rPr lang="en-US" altLang="hu-HU" sz="2200" dirty="0" err="1" smtClean="0"/>
              <a:t>és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mellet</a:t>
            </a:r>
            <a:r>
              <a:rPr lang="hu-HU" altLang="hu-HU" sz="2200" dirty="0" smtClean="0"/>
              <a:t>t</a:t>
            </a:r>
            <a:r>
              <a:rPr lang="en-US" altLang="hu-HU" sz="2200" dirty="0" err="1" smtClean="0"/>
              <a:t>ük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keletkező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plazmatartományok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tulajdonságai</a:t>
            </a:r>
            <a:endParaRPr lang="en-US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hu-HU" sz="2200" dirty="0" err="1" smtClean="0"/>
              <a:t>ezek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vizsgálatához</a:t>
            </a:r>
            <a:r>
              <a:rPr lang="en-US" altLang="hu-HU" sz="2200" dirty="0" smtClean="0"/>
              <a:t> </a:t>
            </a:r>
            <a:r>
              <a:rPr lang="en-US" altLang="hu-HU" sz="2200" b="1" dirty="0" err="1" smtClean="0"/>
              <a:t>kinetikus</a:t>
            </a:r>
            <a:r>
              <a:rPr lang="en-US" altLang="hu-HU" sz="2200" b="1" dirty="0" smtClean="0"/>
              <a:t> </a:t>
            </a:r>
            <a:r>
              <a:rPr lang="en-US" altLang="hu-HU" sz="2200" b="1" dirty="0" err="1" smtClean="0"/>
              <a:t>közelítés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kell</a:t>
            </a:r>
            <a:r>
              <a:rPr lang="en-US" altLang="hu-HU" sz="2200" dirty="0" smtClean="0"/>
              <a:t/>
            </a:r>
            <a:br>
              <a:rPr lang="en-US" altLang="hu-HU" sz="2200" dirty="0" smtClean="0"/>
            </a:b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lehetőségek</a:t>
            </a:r>
            <a:r>
              <a:rPr lang="en-US" altLang="hu-HU" sz="2200" dirty="0" smtClean="0"/>
              <a:t>:</a:t>
            </a:r>
          </a:p>
          <a:p>
            <a:pPr lvl="1">
              <a:spcBef>
                <a:spcPts val="0"/>
              </a:spcBef>
            </a:pPr>
            <a:r>
              <a:rPr lang="hu-HU" altLang="hu-HU" sz="2200" dirty="0"/>
              <a:t>i</a:t>
            </a:r>
            <a:r>
              <a:rPr lang="hu-HU" altLang="hu-HU" sz="2200" dirty="0" smtClean="0"/>
              <a:t>onok és elektronok </a:t>
            </a:r>
            <a:r>
              <a:rPr lang="en-US" altLang="hu-HU" sz="2200" dirty="0" err="1" smtClean="0"/>
              <a:t>leírás</a:t>
            </a:r>
            <a:r>
              <a:rPr lang="hu-HU" altLang="hu-HU" sz="2200" dirty="0"/>
              <a:t>a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V</a:t>
            </a:r>
            <a:r>
              <a:rPr lang="en-US" altLang="hu-HU" sz="2200" dirty="0" smtClean="0"/>
              <a:t>las</a:t>
            </a:r>
            <a:r>
              <a:rPr lang="hu-HU" altLang="hu-HU" sz="2200" dirty="0" err="1" smtClean="0"/>
              <a:t>zo</a:t>
            </a:r>
            <a:r>
              <a:rPr lang="en-US" altLang="hu-HU" sz="2200" dirty="0" smtClean="0"/>
              <a:t>v </a:t>
            </a:r>
            <a:r>
              <a:rPr lang="en-US" altLang="hu-HU" sz="2200" dirty="0" err="1" smtClean="0"/>
              <a:t>egyenlet</a:t>
            </a:r>
            <a:r>
              <a:rPr lang="hu-HU" altLang="hu-HU" sz="2200" dirty="0" smtClean="0"/>
              <a:t>t</a:t>
            </a:r>
            <a:r>
              <a:rPr lang="en-US" altLang="hu-HU" sz="2200" dirty="0" smtClean="0"/>
              <a:t>el</a:t>
            </a:r>
          </a:p>
          <a:p>
            <a:pPr lvl="1">
              <a:spcBef>
                <a:spcPts val="0"/>
              </a:spcBef>
            </a:pPr>
            <a:r>
              <a:rPr lang="en-US" altLang="hu-HU" sz="2200" dirty="0" err="1" smtClean="0"/>
              <a:t>leírás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hibrid</a:t>
            </a:r>
            <a:r>
              <a:rPr lang="hu-HU" altLang="hu-HU" sz="2200" dirty="0" smtClean="0"/>
              <a:t> </a:t>
            </a:r>
            <a:r>
              <a:rPr lang="en-US" altLang="hu-HU" sz="2200" dirty="0" err="1" smtClean="0"/>
              <a:t>kód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segítségével</a:t>
            </a:r>
            <a:r>
              <a:rPr lang="en-US" altLang="hu-HU" sz="2200" dirty="0" smtClean="0"/>
              <a:t>:</a:t>
            </a:r>
          </a:p>
          <a:p>
            <a:pPr marL="900000" lvl="2">
              <a:spcBef>
                <a:spcPts val="0"/>
              </a:spcBef>
            </a:pPr>
            <a:r>
              <a:rPr lang="en-US" altLang="hu-HU" sz="2200" dirty="0" err="1" smtClean="0"/>
              <a:t>az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ionokat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egyedi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részecskeként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kezelik</a:t>
            </a:r>
            <a:r>
              <a:rPr lang="en-US" altLang="hu-HU" sz="2200" dirty="0" smtClean="0"/>
              <a:t>, </a:t>
            </a:r>
            <a:r>
              <a:rPr lang="en-US" altLang="hu-HU" sz="2200" dirty="0" err="1" smtClean="0"/>
              <a:t>mozgásukat</a:t>
            </a:r>
            <a:r>
              <a:rPr lang="en-US" altLang="hu-HU" sz="2200" dirty="0" smtClean="0"/>
              <a:t> a</a:t>
            </a:r>
            <a:r>
              <a:rPr lang="hu-HU" altLang="hu-HU" sz="2200" dirty="0" smtClean="0"/>
              <a:t>z</a:t>
            </a:r>
          </a:p>
          <a:p>
            <a:pPr marL="671400" lvl="2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</a:t>
            </a:r>
            <a:r>
              <a:rPr lang="en-US" altLang="hu-HU" sz="2200" dirty="0" smtClean="0"/>
              <a:t> </a:t>
            </a:r>
            <a:r>
              <a:rPr lang="hu-HU" altLang="hu-HU" sz="2200" b="1" dirty="0" smtClean="0"/>
              <a:t>E </a:t>
            </a:r>
            <a:r>
              <a:rPr lang="en-US" altLang="hu-HU" sz="2200" b="1" dirty="0" smtClean="0"/>
              <a:t>+</a:t>
            </a:r>
            <a:r>
              <a:rPr lang="hu-HU" altLang="hu-HU" sz="2200" b="1" dirty="0" smtClean="0"/>
              <a:t> </a:t>
            </a:r>
            <a:r>
              <a:rPr lang="en-US" altLang="hu-HU" sz="2200" b="1" dirty="0" err="1" smtClean="0"/>
              <a:t>v</a:t>
            </a:r>
            <a:r>
              <a:rPr lang="en-US" altLang="hu-HU" sz="2200" dirty="0" err="1" smtClean="0"/>
              <a:t>x</a:t>
            </a:r>
            <a:r>
              <a:rPr lang="hu-HU" altLang="hu-HU" sz="2200" b="1" dirty="0" smtClean="0"/>
              <a:t>B</a:t>
            </a:r>
            <a:r>
              <a:rPr lang="en-US" altLang="hu-HU" sz="2200" b="1" dirty="0" smtClean="0"/>
              <a:t> </a:t>
            </a:r>
            <a:r>
              <a:rPr lang="hu-HU" altLang="hu-HU" sz="2200" dirty="0" err="1" smtClean="0"/>
              <a:t>L</a:t>
            </a:r>
            <a:r>
              <a:rPr lang="en-US" altLang="hu-HU" sz="2200" dirty="0" err="1" smtClean="0"/>
              <a:t>orentz</a:t>
            </a:r>
            <a:r>
              <a:rPr lang="en-US" altLang="hu-HU" sz="2200" dirty="0" smtClean="0"/>
              <a:t> </a:t>
            </a:r>
            <a:r>
              <a:rPr lang="en-US" altLang="hu-HU" sz="2200" dirty="0" err="1"/>
              <a:t>erő</a:t>
            </a:r>
            <a:r>
              <a:rPr lang="en-US" altLang="hu-HU" sz="2200" dirty="0"/>
              <a:t> </a:t>
            </a:r>
            <a:r>
              <a:rPr lang="hu-HU" altLang="hu-HU" sz="2200" dirty="0" smtClean="0"/>
              <a:t>és a lokális nyomás </a:t>
            </a:r>
            <a:r>
              <a:rPr lang="hu-HU" altLang="hu-HU" sz="2200" dirty="0"/>
              <a:t>szabályozza</a:t>
            </a:r>
            <a:endParaRPr lang="hu-HU" altLang="hu-HU" sz="2200" dirty="0" smtClean="0"/>
          </a:p>
          <a:p>
            <a:pPr marL="900000" lvl="2">
              <a:spcBef>
                <a:spcPts val="0"/>
              </a:spcBef>
            </a:pPr>
            <a:r>
              <a:rPr lang="en-US" altLang="hu-HU" sz="2200" dirty="0" smtClean="0"/>
              <a:t>~</a:t>
            </a:r>
            <a:r>
              <a:rPr lang="hu-HU" altLang="hu-HU" sz="2200" dirty="0" smtClean="0"/>
              <a:t>10</a:t>
            </a:r>
            <a:r>
              <a:rPr lang="hu-HU" altLang="hu-HU" sz="2200" baseline="30000" dirty="0" smtClean="0"/>
              <a:t>5</a:t>
            </a:r>
            <a:r>
              <a:rPr lang="hu-HU" altLang="hu-HU" sz="2200" dirty="0" smtClean="0"/>
              <a:t> iont követnek</a:t>
            </a:r>
          </a:p>
          <a:p>
            <a:pPr marL="900000" lvl="2">
              <a:spcBef>
                <a:spcPts val="0"/>
              </a:spcBef>
            </a:pPr>
            <a:r>
              <a:rPr lang="hu-HU" altLang="hu-HU" sz="2200" dirty="0" smtClean="0"/>
              <a:t>az elektronokat folyadékként </a:t>
            </a:r>
            <a:r>
              <a:rPr lang="hu-HU" altLang="hu-HU" sz="2200" dirty="0"/>
              <a:t>í</a:t>
            </a:r>
            <a:r>
              <a:rPr lang="hu-HU" altLang="hu-HU" sz="2200" dirty="0" smtClean="0"/>
              <a:t>rják le</a:t>
            </a:r>
          </a:p>
          <a:p>
            <a:pPr marL="900000" lvl="2">
              <a:spcBef>
                <a:spcPts val="0"/>
              </a:spcBef>
            </a:pPr>
            <a:r>
              <a:rPr lang="en-US" altLang="hu-HU" sz="2200" dirty="0" smtClean="0"/>
              <a:t>a </a:t>
            </a:r>
            <a:r>
              <a:rPr lang="hu-HU" altLang="hu-HU" sz="2200" dirty="0" smtClean="0"/>
              <a:t>M</a:t>
            </a:r>
            <a:r>
              <a:rPr lang="en-US" altLang="hu-HU" sz="2200" dirty="0" err="1" smtClean="0"/>
              <a:t>axwell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egyenletek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zárják</a:t>
            </a:r>
            <a:r>
              <a:rPr lang="hu-HU" altLang="hu-HU" sz="2200" dirty="0" smtClean="0"/>
              <a:t> le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az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egyenletrendszert</a:t>
            </a:r>
            <a:endParaRPr lang="en-US" altLang="hu-HU" sz="22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21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MHD vagy kinetikus leírás?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06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22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err="1" smtClean="0"/>
              <a:t>Helioszféra</a:t>
            </a:r>
            <a:endParaRPr lang="hu-H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" y="1484784"/>
            <a:ext cx="4365567" cy="41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888" y="1131654"/>
            <a:ext cx="4608512" cy="515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3/6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0192" y="6127776"/>
            <a:ext cx="800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/>
              <a:t>Suess ST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0262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556792"/>
            <a:ext cx="3816424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a</a:t>
            </a:r>
            <a:r>
              <a:rPr lang="hu-HU" altLang="hu-HU" sz="2200" dirty="0" smtClean="0"/>
              <a:t> Hold felszíne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abszorbeálja</a:t>
            </a:r>
            <a:r>
              <a:rPr lang="en-US" altLang="hu-HU" sz="2200" dirty="0" smtClean="0"/>
              <a:t> a</a:t>
            </a:r>
            <a:r>
              <a:rPr lang="hu-HU" altLang="hu-HU" sz="2200" dirty="0"/>
              <a:t> </a:t>
            </a:r>
            <a:r>
              <a:rPr lang="hu-HU" altLang="hu-HU" sz="22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</a:t>
            </a:r>
            <a:r>
              <a:rPr lang="en-US" altLang="hu-HU" sz="2200" dirty="0" err="1" smtClean="0"/>
              <a:t>napszelet</a:t>
            </a:r>
            <a:r>
              <a:rPr lang="en-US" altLang="hu-HU" sz="2200" dirty="0" smtClean="0"/>
              <a:t>, de</a:t>
            </a:r>
            <a:r>
              <a:rPr lang="hu-HU" altLang="hu-HU" sz="2200" dirty="0"/>
              <a:t> </a:t>
            </a: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mágneses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tér</a:t>
            </a:r>
            <a:r>
              <a:rPr lang="en-US" altLang="hu-HU" sz="2200" dirty="0" smtClean="0"/>
              <a:t> 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átdiffundál</a:t>
            </a:r>
            <a:endParaRPr lang="en-US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mágneses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tér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deformálódik</a:t>
            </a:r>
            <a:r>
              <a:rPr lang="en-US" altLang="hu-HU" sz="2200" dirty="0" smtClean="0"/>
              <a:t>, 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ennek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szögét</a:t>
            </a:r>
            <a:r>
              <a:rPr lang="en-US" altLang="hu-HU" sz="2200" dirty="0" smtClean="0"/>
              <a:t> a </a:t>
            </a:r>
            <a:r>
              <a:rPr lang="en-US" altLang="hu-HU" sz="2200" dirty="0" err="1" smtClean="0"/>
              <a:t>mágneses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perturbációra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jellemző</a:t>
            </a:r>
            <a:r>
              <a:rPr lang="en-US" altLang="hu-HU" sz="2200" dirty="0" smtClean="0"/>
              <a:t> v</a:t>
            </a:r>
            <a:r>
              <a:rPr lang="hu-HU" altLang="hu-HU" sz="2200" baseline="-25000" dirty="0" smtClean="0"/>
              <a:t>A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és</a:t>
            </a:r>
            <a:r>
              <a:rPr lang="en-US" altLang="hu-HU" sz="2200" dirty="0" smtClean="0"/>
              <a:t> 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u</a:t>
            </a:r>
            <a:r>
              <a:rPr lang="en-US" altLang="hu-HU" sz="2200" baseline="-25000" dirty="0" err="1" smtClean="0"/>
              <a:t>sw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aránya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határozza</a:t>
            </a:r>
            <a:r>
              <a:rPr lang="en-US" altLang="hu-HU" sz="2200" dirty="0" smtClean="0"/>
              <a:t> meg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hu-HU" sz="2200" dirty="0" smtClean="0"/>
              <a:t>a </a:t>
            </a:r>
            <a:r>
              <a:rPr lang="en-US" altLang="hu-HU" sz="2200" dirty="0" err="1" smtClean="0"/>
              <a:t>plazma</a:t>
            </a:r>
            <a:r>
              <a:rPr lang="en-US" altLang="hu-HU" sz="2200" dirty="0" smtClean="0"/>
              <a:t> </a:t>
            </a:r>
            <a:r>
              <a:rPr lang="hu-HU" altLang="hu-HU" sz="2200" dirty="0" smtClean="0"/>
              <a:t>„</a:t>
            </a:r>
            <a:r>
              <a:rPr lang="en-US" altLang="hu-HU" sz="2200" dirty="0" err="1" smtClean="0"/>
              <a:t>befolyik</a:t>
            </a:r>
            <a:r>
              <a:rPr lang="en-US" altLang="hu-HU" sz="2200" dirty="0" smtClean="0"/>
              <a:t>” </a:t>
            </a:r>
            <a:r>
              <a:rPr lang="en-US" altLang="hu-HU" sz="2200" dirty="0" err="1" smtClean="0"/>
              <a:t>az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akadály</a:t>
            </a:r>
            <a:r>
              <a:rPr lang="en-US" altLang="hu-HU" sz="2200" dirty="0" smtClean="0"/>
              <a:t> 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utáni</a:t>
            </a:r>
            <a:r>
              <a:rPr lang="en-US" altLang="hu-HU" sz="2200" dirty="0" smtClean="0"/>
              <a:t> </a:t>
            </a:r>
            <a:r>
              <a:rPr lang="en-US" altLang="hu-HU" sz="2200" dirty="0" err="1" smtClean="0"/>
              <a:t>térrészbe</a:t>
            </a:r>
            <a:r>
              <a:rPr lang="en-US" altLang="hu-HU" sz="2200" dirty="0" smtClean="0"/>
              <a:t>, </a:t>
            </a:r>
            <a:r>
              <a:rPr lang="en-US" altLang="hu-HU" sz="2200" dirty="0" err="1" smtClean="0"/>
              <a:t>nagyjából</a:t>
            </a:r>
            <a:endParaRPr lang="hu-HU" altLang="hu-HU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altLang="hu-HU" sz="2200" dirty="0"/>
              <a:t> </a:t>
            </a:r>
            <a:r>
              <a:rPr lang="hu-HU" altLang="hu-HU" sz="2200" dirty="0" smtClean="0"/>
              <a:t>    </a:t>
            </a:r>
            <a:r>
              <a:rPr lang="en-US" altLang="hu-HU" sz="2200" dirty="0" err="1" smtClean="0"/>
              <a:t>hangsebességgel</a:t>
            </a:r>
            <a:endParaRPr lang="en-US" altLang="hu-HU" sz="2200" dirty="0" smtClean="0"/>
          </a:p>
          <a:p>
            <a:pPr marL="0" indent="0">
              <a:spcBef>
                <a:spcPts val="0"/>
              </a:spcBef>
              <a:buNone/>
            </a:pPr>
            <a:endParaRPr lang="en-US" altLang="hu-HU" sz="22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23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Geometriai akadály: Hold</a:t>
            </a:r>
            <a:endParaRPr lang="hu-HU" sz="3600" b="1" dirty="0"/>
          </a:p>
        </p:txBody>
      </p:sp>
      <p:pic>
        <p:nvPicPr>
          <p:cNvPr id="6" name="Picture 6" descr="D:\DC\EGYETJ~1\abr\cravens\c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6700" y="1196752"/>
            <a:ext cx="5067300" cy="5181600"/>
          </a:xfrm>
          <a:prstGeom prst="rect">
            <a:avLst/>
          </a:prstGeom>
        </p:spPr>
      </p:pic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10350" y="6200259"/>
            <a:ext cx="2127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Kivelson</a:t>
            </a:r>
            <a:r>
              <a:rPr lang="hu-HU" sz="1400" i="1" dirty="0" smtClean="0"/>
              <a:t>  and Russell 1995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93454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71201" y="6292820"/>
            <a:ext cx="2133600" cy="365125"/>
          </a:xfrm>
        </p:spPr>
        <p:txBody>
          <a:bodyPr/>
          <a:lstStyle/>
          <a:p>
            <a:fld id="{B7ABA357-E473-4BD4-806E-01A4BEB2174C}" type="slidenum">
              <a:rPr lang="hu-HU" smtClean="0"/>
              <a:t>24</a:t>
            </a:fld>
            <a:endParaRPr lang="hu-H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" y="818416"/>
            <a:ext cx="4107180" cy="5669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41" y="1155013"/>
            <a:ext cx="5236320" cy="3602816"/>
          </a:xfrm>
          <a:prstGeom prst="rect">
            <a:avLst/>
          </a:prstGeom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34448" y="20216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err="1"/>
              <a:t>Napszél-Hold</a:t>
            </a:r>
            <a:r>
              <a:rPr lang="hu-HU" altLang="hu-HU" sz="3600" b="1" dirty="0"/>
              <a:t> kölcsönhatás</a:t>
            </a: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92280" y="4757829"/>
            <a:ext cx="12799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Bhardwaj </a:t>
            </a:r>
            <a:r>
              <a:rPr lang="hu-HU" sz="1400" i="1" dirty="0"/>
              <a:t>‎2015</a:t>
            </a:r>
          </a:p>
        </p:txBody>
      </p:sp>
      <p:sp>
        <p:nvSpPr>
          <p:cNvPr id="9" name="Téglalap 8"/>
          <p:cNvSpPr/>
          <p:nvPr/>
        </p:nvSpPr>
        <p:spPr>
          <a:xfrm>
            <a:off x="4654549" y="5271566"/>
            <a:ext cx="44857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000" dirty="0"/>
              <a:t>e</a:t>
            </a:r>
            <a:r>
              <a:rPr lang="hu-HU" altLang="hu-HU" sz="2000" dirty="0" smtClean="0"/>
              <a:t>rős kéreg mágnesség -</a:t>
            </a:r>
          </a:p>
          <a:p>
            <a:r>
              <a:rPr lang="hu-HU" altLang="hu-HU" sz="2000" dirty="0" smtClean="0"/>
              <a:t>m</a:t>
            </a:r>
            <a:r>
              <a:rPr lang="en-US" altLang="hu-HU" sz="2000" dirty="0" err="1" smtClean="0"/>
              <a:t>ágneses</a:t>
            </a:r>
            <a:r>
              <a:rPr lang="hu-HU" altLang="hu-HU" sz="2000" dirty="0" smtClean="0"/>
              <a:t> anomália – </a:t>
            </a:r>
            <a:r>
              <a:rPr lang="hu-HU" altLang="hu-HU" sz="2000" dirty="0" err="1" smtClean="0"/>
              <a:t>minimagnetoszféra</a:t>
            </a:r>
            <a:endParaRPr lang="hu-HU" altLang="hu-HU" sz="2000" dirty="0" smtClean="0"/>
          </a:p>
          <a:p>
            <a:r>
              <a:rPr lang="hu-HU" sz="2000" dirty="0"/>
              <a:t>a</a:t>
            </a:r>
            <a:r>
              <a:rPr lang="hu-HU" sz="2000" dirty="0" smtClean="0"/>
              <a:t> napszél eltérül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8836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3618" y="4083299"/>
            <a:ext cx="8784469" cy="2732573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500" dirty="0" smtClean="0"/>
              <a:t>a </a:t>
            </a:r>
            <a:r>
              <a:rPr lang="en-US" altLang="hu-HU" sz="2500" dirty="0" err="1" smtClean="0"/>
              <a:t>bolygók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ionoszférája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jó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vezető</a:t>
            </a:r>
            <a:r>
              <a:rPr lang="en-US" altLang="hu-HU" sz="2500" dirty="0" smtClean="0"/>
              <a:t>, </a:t>
            </a:r>
            <a:r>
              <a:rPr lang="en-US" altLang="hu-HU" sz="2500" dirty="0" err="1" smtClean="0"/>
              <a:t>ideálisan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vezető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gömbként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fogható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fel</a:t>
            </a:r>
            <a:endParaRPr lang="en-US" altLang="hu-HU" sz="2500" dirty="0" smtClean="0"/>
          </a:p>
          <a:p>
            <a:r>
              <a:rPr lang="en-US" altLang="hu-HU" sz="2500" dirty="0" smtClean="0"/>
              <a:t>a </a:t>
            </a:r>
            <a:r>
              <a:rPr lang="en-US" altLang="hu-HU" sz="2500" dirty="0" err="1" smtClean="0"/>
              <a:t>vezetőbe</a:t>
            </a:r>
            <a:r>
              <a:rPr lang="en-US" altLang="hu-HU" sz="2500" dirty="0" smtClean="0"/>
              <a:t> a </a:t>
            </a:r>
            <a:r>
              <a:rPr lang="en-US" altLang="hu-HU" sz="2500" dirty="0" err="1" smtClean="0"/>
              <a:t>mágneses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tér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nem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hatol</a:t>
            </a:r>
            <a:r>
              <a:rPr lang="en-US" altLang="hu-HU" sz="2500" dirty="0" smtClean="0"/>
              <a:t> be, </a:t>
            </a:r>
            <a:r>
              <a:rPr lang="en-US" altLang="hu-HU" sz="2500" dirty="0" err="1" smtClean="0"/>
              <a:t>az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áramlás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felületre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merőleges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sebessége</a:t>
            </a:r>
            <a:r>
              <a:rPr lang="en-US" altLang="hu-HU" sz="2500" dirty="0" smtClean="0"/>
              <a:t> is </a:t>
            </a:r>
            <a:r>
              <a:rPr lang="en-US" altLang="hu-HU" sz="2500" dirty="0" err="1" smtClean="0"/>
              <a:t>nulla</a:t>
            </a:r>
            <a:endParaRPr lang="en-US" altLang="hu-HU" sz="2500" dirty="0" smtClean="0"/>
          </a:p>
          <a:p>
            <a:r>
              <a:rPr lang="en-US" altLang="hu-HU" sz="2500" dirty="0" err="1" smtClean="0"/>
              <a:t>az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akadály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felszíne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nyomásegyensúlyi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felület</a:t>
            </a:r>
            <a:endParaRPr lang="en-US" altLang="hu-HU" sz="2500" dirty="0" smtClean="0"/>
          </a:p>
          <a:p>
            <a:pPr lvl="1"/>
            <a:r>
              <a:rPr lang="en-US" altLang="hu-HU" sz="2500" dirty="0" err="1" smtClean="0"/>
              <a:t>belül</a:t>
            </a:r>
            <a:r>
              <a:rPr lang="en-US" altLang="hu-HU" sz="2500" dirty="0" smtClean="0"/>
              <a:t>: </a:t>
            </a:r>
            <a:r>
              <a:rPr lang="en-US" altLang="hu-HU" sz="2500" dirty="0" err="1" smtClean="0"/>
              <a:t>kinetikus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nyomás</a:t>
            </a:r>
            <a:endParaRPr lang="en-US" altLang="hu-HU" sz="2500" dirty="0" smtClean="0"/>
          </a:p>
          <a:p>
            <a:pPr lvl="1"/>
            <a:r>
              <a:rPr lang="en-US" altLang="hu-HU" sz="2500" dirty="0" err="1" smtClean="0"/>
              <a:t>kívül</a:t>
            </a:r>
            <a:r>
              <a:rPr lang="en-US" altLang="hu-HU" sz="2500" dirty="0" smtClean="0"/>
              <a:t>: </a:t>
            </a:r>
            <a:r>
              <a:rPr lang="en-US" altLang="hu-HU" sz="2500" dirty="0" err="1" smtClean="0"/>
              <a:t>mágneses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nyomás</a:t>
            </a:r>
            <a:r>
              <a:rPr lang="en-US" altLang="hu-HU" sz="2500" dirty="0" smtClean="0"/>
              <a:t> a </a:t>
            </a:r>
            <a:r>
              <a:rPr lang="hu-HU" altLang="hu-HU" sz="2500" dirty="0" smtClean="0"/>
              <a:t>N</a:t>
            </a:r>
            <a:r>
              <a:rPr lang="en-US" altLang="hu-HU" sz="2500" dirty="0" err="1" smtClean="0"/>
              <a:t>ap-bolygó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egyenes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mentén</a:t>
            </a:r>
            <a:endParaRPr lang="en-US" altLang="hu-HU" sz="2500" dirty="0" smtClean="0"/>
          </a:p>
          <a:p>
            <a:pPr lvl="1"/>
            <a:r>
              <a:rPr lang="en-US" altLang="hu-HU" sz="2500" dirty="0" smtClean="0"/>
              <a:t>a </a:t>
            </a:r>
            <a:r>
              <a:rPr lang="en-US" altLang="hu-HU" sz="2500" dirty="0" err="1" smtClean="0"/>
              <a:t>felszín</a:t>
            </a:r>
            <a:r>
              <a:rPr lang="en-US" altLang="hu-HU" sz="2500" dirty="0" smtClean="0"/>
              <a:t> </a:t>
            </a:r>
            <a:r>
              <a:rPr lang="en-US" altLang="hu-HU" sz="2500" dirty="0" err="1" smtClean="0"/>
              <a:t>közelében</a:t>
            </a:r>
            <a:r>
              <a:rPr lang="en-US" altLang="hu-HU" sz="2500" dirty="0" smtClean="0"/>
              <a:t> </a:t>
            </a:r>
            <a:r>
              <a:rPr lang="hu-HU" altLang="hu-HU" sz="2500" dirty="0" smtClean="0"/>
              <a:t>B</a:t>
            </a:r>
            <a:r>
              <a:rPr lang="en-US" altLang="hu-HU" sz="2500" dirty="0" smtClean="0"/>
              <a:t> </a:t>
            </a:r>
            <a:r>
              <a:rPr lang="en-US" altLang="hu-HU" sz="2500" dirty="0" smtClean="0">
                <a:sym typeface="Symbol"/>
              </a:rPr>
              <a:t></a:t>
            </a:r>
            <a:r>
              <a:rPr lang="hu-HU" altLang="hu-HU" sz="2500" dirty="0" smtClean="0">
                <a:sym typeface="Symbol"/>
              </a:rPr>
              <a:t> </a:t>
            </a:r>
            <a:r>
              <a:rPr lang="en-US" altLang="hu-HU" sz="2500" dirty="0" err="1" smtClean="0"/>
              <a:t>az</a:t>
            </a:r>
            <a:r>
              <a:rPr lang="hu-HU" altLang="hu-HU" sz="2500" dirty="0" smtClean="0"/>
              <a:t> akadály érintőjével és az áramlási sebességgel</a:t>
            </a:r>
            <a:endParaRPr lang="en-US" altLang="hu-HU" sz="2500" dirty="0" smtClean="0"/>
          </a:p>
          <a:p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25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 smtClean="0"/>
              <a:t>Vezető gömb, nem mágneses akadály: Vénusz</a:t>
            </a:r>
            <a:endParaRPr lang="hu-HU" sz="3200" b="1" dirty="0"/>
          </a:p>
        </p:txBody>
      </p:sp>
      <p:pic>
        <p:nvPicPr>
          <p:cNvPr id="3074" name="Picture 2" descr="Interaction with the solar w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41" y="810039"/>
            <a:ext cx="4538387" cy="319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" y="808481"/>
            <a:ext cx="4259183" cy="3196584"/>
          </a:xfrm>
          <a:prstGeom prst="rect">
            <a:avLst/>
          </a:prstGeom>
        </p:spPr>
      </p:pic>
      <p:sp>
        <p:nvSpPr>
          <p:cNvPr id="8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017" y="3697286"/>
            <a:ext cx="1971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>
                <a:solidFill>
                  <a:schemeClr val="bg1"/>
                </a:solidFill>
              </a:rPr>
              <a:t>Max Planck </a:t>
            </a:r>
            <a:r>
              <a:rPr lang="hu-HU" sz="1400" i="1" dirty="0" smtClean="0">
                <a:solidFill>
                  <a:schemeClr val="bg1"/>
                </a:solidFill>
              </a:rPr>
              <a:t>Institute SSR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7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F698-9382-40A4-9A01-F1013F08FEA5}" type="slidenum">
              <a:rPr lang="en-US" altLang="hu-HU"/>
              <a:pPr/>
              <a:t>26</a:t>
            </a:fld>
            <a:endParaRPr lang="en-US" altLang="hu-H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12356" y="5301208"/>
            <a:ext cx="5267955" cy="1127720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  <a:buFontTx/>
              <a:buNone/>
            </a:pPr>
            <a:r>
              <a:rPr lang="hu-HU" altLang="hu-HU" sz="2200" dirty="0" smtClean="0">
                <a:latin typeface="Calibri" pitchFamily="34" charset="0"/>
              </a:rPr>
              <a:t>gyenge </a:t>
            </a:r>
            <a:r>
              <a:rPr lang="hu-HU" altLang="hu-HU" sz="2200" dirty="0">
                <a:latin typeface="Calibri" pitchFamily="34" charset="0"/>
              </a:rPr>
              <a:t>mágneses tér, ritka </a:t>
            </a:r>
            <a:r>
              <a:rPr lang="hu-HU" altLang="hu-HU" sz="2200" dirty="0" smtClean="0">
                <a:latin typeface="Calibri" pitchFamily="34" charset="0"/>
              </a:rPr>
              <a:t>atmoszféra</a:t>
            </a:r>
            <a:endParaRPr lang="hu-HU" altLang="hu-HU" sz="2200" dirty="0">
              <a:latin typeface="Calibri" pitchFamily="34" charset="0"/>
            </a:endParaRPr>
          </a:p>
          <a:p>
            <a:pPr>
              <a:lnSpc>
                <a:spcPct val="75000"/>
              </a:lnSpc>
              <a:buFontTx/>
              <a:buNone/>
            </a:pPr>
            <a:r>
              <a:rPr lang="hu-HU" altLang="hu-HU" sz="2200" dirty="0" smtClean="0">
                <a:latin typeface="Calibri" pitchFamily="34" charset="0"/>
              </a:rPr>
              <a:t>a dinamó 3.5 Gévvel ezelőtt megszűnt</a:t>
            </a:r>
          </a:p>
          <a:p>
            <a:pPr>
              <a:lnSpc>
                <a:spcPct val="75000"/>
              </a:lnSpc>
              <a:buFontTx/>
              <a:buNone/>
            </a:pPr>
            <a:r>
              <a:rPr lang="hu-HU" altLang="hu-HU" sz="2200" dirty="0" smtClean="0">
                <a:latin typeface="Calibri" pitchFamily="34" charset="0"/>
              </a:rPr>
              <a:t>csak kéreg mágnesség, mini magnetoszférák</a:t>
            </a:r>
          </a:p>
        </p:txBody>
      </p:sp>
      <p:sp>
        <p:nvSpPr>
          <p:cNvPr id="8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" y="836752"/>
            <a:ext cx="5276216" cy="3983438"/>
          </a:xfrm>
          <a:prstGeom prst="rect">
            <a:avLst/>
          </a:prstGeom>
        </p:spPr>
      </p:pic>
      <p:sp>
        <p:nvSpPr>
          <p:cNvPr id="9" name="Cím 1"/>
          <p:cNvSpPr txBox="1">
            <a:spLocks/>
          </p:cNvSpPr>
          <p:nvPr/>
        </p:nvSpPr>
        <p:spPr>
          <a:xfrm>
            <a:off x="35416" y="4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>
                <a:latin typeface="Calibri" pitchFamily="34" charset="0"/>
              </a:rPr>
              <a:t>Mars</a:t>
            </a:r>
            <a:endParaRPr lang="hu-HU" altLang="hu-H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632" y="871809"/>
            <a:ext cx="3832368" cy="306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7148" y="4835187"/>
            <a:ext cx="19712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/>
              <a:t>Max Planck </a:t>
            </a:r>
            <a:r>
              <a:rPr lang="hu-HU" sz="1400" i="1" dirty="0" smtClean="0"/>
              <a:t>Institute SSR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9533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00C77-0933-4D15-B660-ED7AA64E39B4}" type="slidenum">
              <a:rPr lang="en-US" altLang="hu-HU" smtClean="0"/>
              <a:pPr/>
              <a:t>27</a:t>
            </a:fld>
            <a:endParaRPr lang="en-US" alt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35416" y="4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smtClean="0">
                <a:latin typeface="Calibri" pitchFamily="34" charset="0"/>
              </a:rPr>
              <a:t>Pluto</a:t>
            </a:r>
            <a:endParaRPr lang="hu-HU" altLang="hu-HU" sz="3600" b="1" dirty="0"/>
          </a:p>
        </p:txBody>
      </p:sp>
      <p:pic>
        <p:nvPicPr>
          <p:cNvPr id="3074" name="Picture 2" descr="Pluto and the solar w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35008"/>
            <a:ext cx="8048548" cy="385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1907704" y="5105727"/>
            <a:ext cx="53565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 smtClean="0">
                <a:latin typeface="Calibri" pitchFamily="34" charset="0"/>
              </a:rPr>
              <a:t>New </a:t>
            </a:r>
            <a:r>
              <a:rPr lang="hu-HU" altLang="hu-HU" sz="2000" dirty="0" err="1" smtClean="0">
                <a:latin typeface="Calibri" pitchFamily="34" charset="0"/>
              </a:rPr>
              <a:t>Horizons</a:t>
            </a:r>
            <a:r>
              <a:rPr lang="hu-HU" altLang="hu-HU" sz="2000" dirty="0" smtClean="0">
                <a:latin typeface="Calibri" pitchFamily="34" charset="0"/>
              </a:rPr>
              <a:t> 2015: az atmoszférából semleges N, metán, CO</a:t>
            </a:r>
            <a:r>
              <a:rPr lang="hu-HU" altLang="hu-HU" sz="2000" baseline="-25000" dirty="0" smtClean="0">
                <a:latin typeface="Calibri" pitchFamily="34" charset="0"/>
              </a:rPr>
              <a:t>2</a:t>
            </a:r>
            <a:r>
              <a:rPr lang="hu-HU" altLang="hu-HU" sz="2000" dirty="0" smtClean="0">
                <a:latin typeface="Calibri" pitchFamily="34" charset="0"/>
              </a:rPr>
              <a:t> távozik</a:t>
            </a:r>
          </a:p>
          <a:p>
            <a:r>
              <a:rPr lang="hu-HU" sz="2000" dirty="0">
                <a:latin typeface="Calibri" pitchFamily="34" charset="0"/>
              </a:rPr>
              <a:t>i</a:t>
            </a:r>
            <a:r>
              <a:rPr lang="hu-HU" sz="2000" dirty="0" smtClean="0">
                <a:latin typeface="Calibri" pitchFamily="34" charset="0"/>
              </a:rPr>
              <a:t>onizálódnak, </a:t>
            </a:r>
            <a:r>
              <a:rPr lang="hu-HU" sz="2000" dirty="0" err="1" smtClean="0">
                <a:latin typeface="Calibri" pitchFamily="34" charset="0"/>
              </a:rPr>
              <a:t>pickup</a:t>
            </a:r>
            <a:r>
              <a:rPr lang="hu-HU" sz="2000" dirty="0" smtClean="0">
                <a:latin typeface="Calibri" pitchFamily="34" charset="0"/>
              </a:rPr>
              <a:t>  - ioncsóva</a:t>
            </a:r>
          </a:p>
          <a:p>
            <a:r>
              <a:rPr lang="hu-HU" sz="2000" dirty="0" smtClean="0">
                <a:latin typeface="Calibri" pitchFamily="34" charset="0"/>
              </a:rPr>
              <a:t>a napszél eltérül D felé, É-D aszimmetria</a:t>
            </a:r>
            <a:endParaRPr lang="hu-HU" sz="2000" dirty="0"/>
          </a:p>
        </p:txBody>
      </p:sp>
      <p:sp>
        <p:nvSpPr>
          <p:cNvPr id="8" name="Téglalap 7"/>
          <p:cNvSpPr/>
          <p:nvPr/>
        </p:nvSpPr>
        <p:spPr>
          <a:xfrm>
            <a:off x="6798577" y="4804515"/>
            <a:ext cx="1344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1400" i="1" dirty="0" smtClean="0">
                <a:latin typeface="Calibri" pitchFamily="34" charset="0"/>
              </a:rPr>
              <a:t>NASA/APL/</a:t>
            </a:r>
            <a:r>
              <a:rPr lang="hu-HU" altLang="hu-HU" sz="1400" i="1" dirty="0" err="1" smtClean="0">
                <a:latin typeface="Calibri" pitchFamily="34" charset="0"/>
              </a:rPr>
              <a:t>SwRI</a:t>
            </a:r>
            <a:endParaRPr lang="hu-HU" altLang="hu-HU" sz="1400" i="1" dirty="0">
              <a:latin typeface="Calibri" pitchFamily="34" charset="0"/>
            </a:endParaRPr>
          </a:p>
        </p:txBody>
      </p:sp>
      <p:sp>
        <p:nvSpPr>
          <p:cNvPr id="9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71600" y="5013176"/>
            <a:ext cx="7294356" cy="1224136"/>
          </a:xfrm>
        </p:spPr>
        <p:txBody>
          <a:bodyPr>
            <a:normAutofit fontScale="92500"/>
          </a:bodyPr>
          <a:lstStyle/>
          <a:p>
            <a:r>
              <a:rPr lang="hu-HU" altLang="hu-HU" sz="2400" dirty="0" smtClean="0"/>
              <a:t>üstökösből</a:t>
            </a:r>
            <a:r>
              <a:rPr lang="en-US" altLang="hu-HU" sz="2400" dirty="0" smtClean="0"/>
              <a:t> </a:t>
            </a:r>
            <a:r>
              <a:rPr lang="hu-HU" altLang="hu-HU" sz="2400" dirty="0" smtClean="0"/>
              <a:t>ki</a:t>
            </a:r>
            <a:r>
              <a:rPr lang="en-US" altLang="hu-HU" sz="2400" dirty="0" err="1" smtClean="0"/>
              <a:t>áramló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ionok</a:t>
            </a:r>
            <a:r>
              <a:rPr lang="hu-HU" altLang="hu-HU" sz="2400" dirty="0"/>
              <a:t>: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hatalmas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kölcsönhatási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zón</a:t>
            </a:r>
            <a:r>
              <a:rPr lang="hu-HU" altLang="hu-HU" sz="2400" dirty="0" smtClean="0"/>
              <a:t>a</a:t>
            </a:r>
            <a:r>
              <a:rPr lang="en-US" altLang="hu-HU" sz="2400" dirty="0" smtClean="0"/>
              <a:t>:</a:t>
            </a:r>
            <a:r>
              <a:rPr lang="hu-HU" altLang="hu-HU" sz="2400" dirty="0" smtClean="0"/>
              <a:t> </a:t>
            </a:r>
            <a:r>
              <a:rPr lang="en-US" altLang="hu-HU" sz="2400" dirty="0" smtClean="0"/>
              <a:t>a </a:t>
            </a:r>
            <a:r>
              <a:rPr lang="en-US" altLang="hu-HU" sz="2400" dirty="0" err="1" smtClean="0"/>
              <a:t>zavarok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az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üstököstől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több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millió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kilométerre</a:t>
            </a:r>
            <a:r>
              <a:rPr lang="en-US" altLang="hu-HU" sz="2400" dirty="0" smtClean="0"/>
              <a:t> is </a:t>
            </a:r>
            <a:r>
              <a:rPr lang="en-US" altLang="hu-HU" sz="2400" dirty="0" err="1" smtClean="0"/>
              <a:t>észlelhetők</a:t>
            </a:r>
            <a:endParaRPr lang="en-US" altLang="hu-HU" sz="2400" dirty="0" smtClean="0"/>
          </a:p>
          <a:p>
            <a:r>
              <a:rPr lang="en-US" altLang="hu-HU" sz="2400" dirty="0" smtClean="0"/>
              <a:t>a </a:t>
            </a:r>
            <a:r>
              <a:rPr lang="en-US" altLang="hu-HU" sz="2400" dirty="0" err="1" smtClean="0"/>
              <a:t>kiáramló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anyag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lassan</a:t>
            </a:r>
            <a:r>
              <a:rPr lang="en-US" altLang="hu-HU" sz="2400" dirty="0" smtClean="0"/>
              <a:t> </a:t>
            </a:r>
            <a:r>
              <a:rPr lang="en-US" altLang="hu-HU" sz="2400" dirty="0" err="1" smtClean="0"/>
              <a:t>beleépül</a:t>
            </a:r>
            <a:r>
              <a:rPr lang="en-US" altLang="hu-HU" sz="2400" dirty="0" smtClean="0"/>
              <a:t> a </a:t>
            </a:r>
            <a:r>
              <a:rPr lang="en-US" altLang="hu-HU" sz="2400" dirty="0" err="1" smtClean="0"/>
              <a:t>napszélbe</a:t>
            </a:r>
            <a:r>
              <a:rPr lang="en-US" altLang="hu-HU" sz="2400" dirty="0" smtClean="0"/>
              <a:t>: mass loading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28</a:t>
            </a:fld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9144" y="-2823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Ionforrás: üstökös</a:t>
            </a:r>
            <a:endParaRPr lang="hu-HU" sz="3600" b="1" dirty="0"/>
          </a:p>
        </p:txBody>
      </p:sp>
      <p:pic>
        <p:nvPicPr>
          <p:cNvPr id="5122" name="Picture 2" descr="Képtalálat a következőre: „comet solar wind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53" y="808480"/>
            <a:ext cx="5699199" cy="406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75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54914" y="57197"/>
            <a:ext cx="7908571" cy="6393260"/>
            <a:chOff x="859" y="859"/>
            <a:chExt cx="5065" cy="3916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859" y="859"/>
              <a:ext cx="5065" cy="3916"/>
              <a:chOff x="859" y="859"/>
              <a:chExt cx="5065" cy="3916"/>
            </a:xfrm>
          </p:grpSpPr>
          <p:pic>
            <p:nvPicPr>
              <p:cNvPr id="2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" y="859"/>
                <a:ext cx="5065" cy="36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Text Box 5"/>
              <p:cNvSpPr txBox="1">
                <a:spLocks noChangeArrowheads="1"/>
              </p:cNvSpPr>
              <p:nvPr/>
            </p:nvSpPr>
            <p:spPr bwMode="auto">
              <a:xfrm>
                <a:off x="1016" y="4557"/>
                <a:ext cx="4751" cy="21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412750" indent="-203200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628650" indent="-198438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844550" indent="-212725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1060450" indent="-200025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517650" indent="-200025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1974850" indent="-200025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432050" indent="-200025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2889250" indent="-200025" defTabSz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r>
                  <a:rPr lang="en-US" altLang="hu-HU" b="1" baseline="0" dirty="0" smtClean="0">
                    <a:cs typeface="Arial" pitchFamily="34" charset="0"/>
                  </a:rPr>
                  <a:t>s</a:t>
                </a:r>
                <a:r>
                  <a:rPr lang="hu-HU" altLang="hu-HU" b="1" baseline="0" dirty="0" err="1" smtClean="0">
                    <a:cs typeface="Arial" pitchFamily="34" charset="0"/>
                  </a:rPr>
                  <a:t>aját</a:t>
                </a:r>
                <a:r>
                  <a:rPr lang="hu-HU" altLang="hu-HU" b="1" baseline="0" dirty="0" smtClean="0">
                    <a:cs typeface="Arial" pitchFamily="34" charset="0"/>
                  </a:rPr>
                  <a:t> </a:t>
                </a:r>
                <a:r>
                  <a:rPr lang="hu-HU" altLang="hu-HU" b="1" baseline="0" dirty="0">
                    <a:cs typeface="Arial" pitchFamily="34" charset="0"/>
                  </a:rPr>
                  <a:t>mágneses térrel</a:t>
                </a:r>
                <a:r>
                  <a:rPr lang="en-US" altLang="hu-HU" b="1" baseline="0" dirty="0">
                    <a:cs typeface="Arial" pitchFamily="34" charset="0"/>
                  </a:rPr>
                  <a:t> </a:t>
                </a:r>
                <a:r>
                  <a:rPr lang="hu-HU" altLang="hu-HU" b="1" baseline="0" dirty="0" smtClean="0">
                    <a:cs typeface="Arial" pitchFamily="34" charset="0"/>
                  </a:rPr>
                  <a:t>és </a:t>
                </a:r>
                <a:r>
                  <a:rPr lang="hu-HU" altLang="hu-HU" b="1" baseline="0" dirty="0">
                    <a:cs typeface="Arial" pitchFamily="34" charset="0"/>
                  </a:rPr>
                  <a:t>légkörrel b</a:t>
                </a:r>
                <a:r>
                  <a:rPr lang="en-US" altLang="hu-HU" b="1" baseline="0" dirty="0">
                    <a:cs typeface="Arial" pitchFamily="34" charset="0"/>
                  </a:rPr>
                  <a:t>í</a:t>
                </a:r>
                <a:r>
                  <a:rPr lang="hu-HU" altLang="hu-HU" b="1" baseline="0" dirty="0">
                    <a:cs typeface="Arial" pitchFamily="34" charset="0"/>
                  </a:rPr>
                  <a:t>ró bolygó </a:t>
                </a:r>
                <a:r>
                  <a:rPr lang="hu-HU" altLang="hu-HU" b="1" baseline="0" dirty="0" smtClean="0">
                    <a:cs typeface="Arial" pitchFamily="34" charset="0"/>
                  </a:rPr>
                  <a:t>plazmakörnyezete</a:t>
                </a:r>
                <a:endParaRPr lang="hu-HU" altLang="hu-HU" b="1" baseline="0" dirty="0">
                  <a:cs typeface="Arial" pitchFamily="34" charset="0"/>
                </a:endParaRPr>
              </a:p>
            </p:txBody>
          </p:sp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 rot="19860000">
              <a:off x="1755" y="1594"/>
              <a:ext cx="1176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lökéshullám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804" y="1377"/>
              <a:ext cx="1331" cy="19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mágneses </a:t>
              </a:r>
              <a:r>
                <a:rPr lang="hu-HU" altLang="hu-HU" sz="1600" b="1" baseline="0" dirty="0" smtClean="0">
                  <a:solidFill>
                    <a:srgbClr val="FFFFFF"/>
                  </a:solidFill>
                  <a:cs typeface="Arial" pitchFamily="34" charset="0"/>
                </a:rPr>
                <a:t>burok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4107" y="1762"/>
              <a:ext cx="1437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altLang="hu-HU" sz="1600" b="1" baseline="0" dirty="0" err="1">
                  <a:solidFill>
                    <a:srgbClr val="FFFFFF"/>
                  </a:solidFill>
                  <a:cs typeface="Arial" pitchFamily="34" charset="0"/>
                </a:rPr>
                <a:t>magnetopau</a:t>
              </a:r>
              <a:r>
                <a:rPr lang="hu-HU" altLang="hu-HU" sz="1600" b="1" baseline="0" dirty="0" err="1">
                  <a:solidFill>
                    <a:srgbClr val="FFFFFF"/>
                  </a:solidFill>
                  <a:cs typeface="Arial" pitchFamily="34" charset="0"/>
                </a:rPr>
                <a:t>za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256" y="2350"/>
              <a:ext cx="714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tölcsér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3533" y="3204"/>
              <a:ext cx="738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uszály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4167" y="2762"/>
              <a:ext cx="919" cy="3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semleges réteg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409" y="2526"/>
              <a:ext cx="1137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25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plazmalepel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2644" y="1475"/>
              <a:ext cx="411" cy="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H="1" flipV="1">
              <a:off x="3706" y="2090"/>
              <a:ext cx="196" cy="74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2546" y="2599"/>
              <a:ext cx="48" cy="12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5038" y="2841"/>
              <a:ext cx="169" cy="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H="1">
              <a:off x="4021" y="2647"/>
              <a:ext cx="365" cy="49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131" y="3204"/>
              <a:ext cx="1052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altLang="hu-HU" sz="1600" b="1" baseline="0" dirty="0" err="1">
                  <a:solidFill>
                    <a:srgbClr val="FFFFFF"/>
                  </a:solidFill>
                  <a:cs typeface="Arial" pitchFamily="34" charset="0"/>
                </a:rPr>
                <a:t>ionos</a:t>
              </a:r>
              <a:r>
                <a:rPr lang="hu-HU" altLang="hu-HU" sz="1600" b="1" baseline="0" dirty="0" err="1">
                  <a:solidFill>
                    <a:srgbClr val="FFFFFF"/>
                  </a:solidFill>
                  <a:cs typeface="Arial" pitchFamily="34" charset="0"/>
                </a:rPr>
                <a:t>zféra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V="1">
              <a:off x="2183" y="3057"/>
              <a:ext cx="436" cy="220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280" y="3687"/>
              <a:ext cx="1266" cy="2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hangingPunct="0">
                <a:lnSpc>
                  <a:spcPct val="76000"/>
                </a:lnSpc>
                <a:spcBef>
                  <a:spcPts val="1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sz="1600" b="1" baseline="0" dirty="0">
                  <a:solidFill>
                    <a:srgbClr val="FFFFFF"/>
                  </a:solidFill>
                  <a:cs typeface="Arial" pitchFamily="34" charset="0"/>
                </a:rPr>
                <a:t>plazmaszféra</a:t>
              </a:r>
              <a:endParaRPr lang="en-GB" altLang="hu-HU" sz="1600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 flipV="1">
              <a:off x="2521" y="3154"/>
              <a:ext cx="123" cy="510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859" y="2696"/>
              <a:ext cx="858" cy="2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412750" indent="-2032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628650" indent="-198438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844550" indent="-2127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1060450" indent="-2000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15176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19748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24320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2889250" indent="-200025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hangingPunct="0">
                <a:lnSpc>
                  <a:spcPct val="76000"/>
                </a:lnSpc>
                <a:spcBef>
                  <a:spcPts val="1000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hu-HU" altLang="hu-HU" b="1" dirty="0" smtClean="0">
                  <a:solidFill>
                    <a:srgbClr val="FFFFFF"/>
                  </a:solidFill>
                  <a:cs typeface="Arial" pitchFamily="34" charset="0"/>
                </a:rPr>
                <a:t>napszél</a:t>
              </a:r>
              <a:endParaRPr lang="en-GB" altLang="hu-HU" b="1" baseline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986" y="2561"/>
              <a:ext cx="60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988" y="3058"/>
              <a:ext cx="60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9" name="Cím 1"/>
          <p:cNvSpPr>
            <a:spLocks noGrp="1"/>
          </p:cNvSpPr>
          <p:nvPr>
            <p:ph type="title"/>
          </p:nvPr>
        </p:nvSpPr>
        <p:spPr>
          <a:xfrm>
            <a:off x="457200" y="34944"/>
            <a:ext cx="8229600" cy="729760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A m</a:t>
            </a:r>
            <a:r>
              <a:rPr lang="hu-HU" sz="3600" b="1" dirty="0" smtClean="0">
                <a:solidFill>
                  <a:schemeClr val="bg1"/>
                </a:solidFill>
              </a:rPr>
              <a:t>agnetoszféra </a:t>
            </a:r>
            <a:r>
              <a:rPr lang="hu-HU" sz="3600" b="1" dirty="0" smtClean="0">
                <a:solidFill>
                  <a:schemeClr val="bg1"/>
                </a:solidFill>
              </a:rPr>
              <a:t>szerkezete (Föld)</a:t>
            </a:r>
            <a:endParaRPr lang="hu-HU" sz="3600" b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82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628800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dirty="0" smtClean="0"/>
              <a:t>bolygók és holdak belső szerkezete</a:t>
            </a:r>
          </a:p>
          <a:p>
            <a:r>
              <a:rPr lang="hu-HU" sz="2800" dirty="0"/>
              <a:t>a</a:t>
            </a:r>
            <a:r>
              <a:rPr lang="hu-HU" sz="2800" dirty="0" smtClean="0"/>
              <a:t> mágneses tér eredete</a:t>
            </a:r>
          </a:p>
          <a:p>
            <a:r>
              <a:rPr lang="hu-HU" sz="2800" dirty="0" smtClean="0"/>
              <a:t>magnetoszférák</a:t>
            </a:r>
          </a:p>
          <a:p>
            <a:r>
              <a:rPr lang="hu-HU" sz="2800" dirty="0" smtClean="0"/>
              <a:t>magnetoszféra – napszél kölcsönhatás</a:t>
            </a:r>
          </a:p>
          <a:p>
            <a:r>
              <a:rPr lang="hu-HU" sz="2800" dirty="0" smtClean="0"/>
              <a:t>tranziens jelenségek: űridőjárás bolygóknál mágneses vihar, indexek, </a:t>
            </a:r>
            <a:r>
              <a:rPr lang="hu-HU" sz="2800" dirty="0" err="1" smtClean="0"/>
              <a:t>aurora</a:t>
            </a:r>
            <a:endParaRPr lang="hu-HU" sz="2800" dirty="0" smtClean="0"/>
          </a:p>
          <a:p>
            <a:r>
              <a:rPr lang="hu-HU" sz="2800" dirty="0" smtClean="0"/>
              <a:t>missziók: BepiColombo, Juno... Europa Clipper</a:t>
            </a:r>
            <a:endParaRPr lang="hu-HU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Vázlat</a:t>
            </a:r>
            <a:endParaRPr lang="hu-HU" sz="3600" b="1" dirty="0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6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5882"/>
            <a:ext cx="7287462" cy="3960440"/>
          </a:xfrm>
        </p:spPr>
      </p:pic>
      <p:sp>
        <p:nvSpPr>
          <p:cNvPr id="5" name="Téglalap 4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5776" y="5517232"/>
            <a:ext cx="3910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/>
              <a:t>a</a:t>
            </a:r>
            <a:r>
              <a:rPr lang="hu-HU" sz="2000" dirty="0" smtClean="0"/>
              <a:t> Cassini ű</a:t>
            </a:r>
            <a:r>
              <a:rPr lang="en-US" sz="2000" dirty="0" err="1" smtClean="0"/>
              <a:t>rs</a:t>
            </a:r>
            <a:r>
              <a:rPr lang="hu-HU" sz="2000" dirty="0" smtClean="0"/>
              <a:t>z</a:t>
            </a:r>
            <a:r>
              <a:rPr lang="en-US" sz="2000" dirty="0" err="1" smtClean="0"/>
              <a:t>onda</a:t>
            </a:r>
            <a:r>
              <a:rPr lang="en-US" sz="2000" dirty="0" smtClean="0"/>
              <a:t> </a:t>
            </a:r>
            <a:r>
              <a:rPr lang="hu-HU" sz="2000" dirty="0" smtClean="0"/>
              <a:t>1999. aug. 18-i</a:t>
            </a:r>
          </a:p>
          <a:p>
            <a:r>
              <a:rPr lang="hu-HU" sz="2000" dirty="0" smtClean="0"/>
              <a:t>áthaladása a Föld magnetoszféráján</a:t>
            </a:r>
            <a:endParaRPr lang="hu-HU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30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440" y="1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Mérések – mágneses tér </a:t>
            </a:r>
            <a:endParaRPr lang="hu-HU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7375335" y="4725144"/>
            <a:ext cx="1107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Erdős </a:t>
            </a:r>
            <a:r>
              <a:rPr lang="hu-HU" sz="1400" i="1" dirty="0"/>
              <a:t>(</a:t>
            </a:r>
            <a:r>
              <a:rPr lang="hu-HU" sz="1400" i="1" dirty="0" smtClean="0"/>
              <a:t>2004)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0572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277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5" y="994200"/>
            <a:ext cx="4117329" cy="54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65313" y="1068833"/>
            <a:ext cx="22208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600" dirty="0" smtClean="0"/>
              <a:t>CLUSTER (Föld)</a:t>
            </a:r>
            <a:endParaRPr lang="hu-HU" sz="2600" dirty="0"/>
          </a:p>
        </p:txBody>
      </p:sp>
      <p:sp>
        <p:nvSpPr>
          <p:cNvPr id="8" name="Téglalap 3"/>
          <p:cNvSpPr/>
          <p:nvPr/>
        </p:nvSpPr>
        <p:spPr>
          <a:xfrm>
            <a:off x="4232728" y="6347790"/>
            <a:ext cx="3571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14440" y="0"/>
            <a:ext cx="9144000" cy="90784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Mérések: hullámok</a:t>
            </a:r>
            <a:endParaRPr lang="hu-HU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016" y="3501008"/>
            <a:ext cx="4913758" cy="193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/>
          <p:nvPr/>
        </p:nvSpPr>
        <p:spPr>
          <a:xfrm>
            <a:off x="5674638" y="5704014"/>
            <a:ext cx="201651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600" dirty="0" err="1"/>
              <a:t>Juno</a:t>
            </a:r>
            <a:r>
              <a:rPr lang="hu-HU" sz="2600" dirty="0"/>
              <a:t> </a:t>
            </a:r>
            <a:r>
              <a:rPr lang="hu-HU" sz="2600" dirty="0" smtClean="0"/>
              <a:t>(Jupiter)</a:t>
            </a:r>
            <a:endParaRPr lang="hu-HU" sz="2600" dirty="0"/>
          </a:p>
        </p:txBody>
      </p:sp>
      <p:sp>
        <p:nvSpPr>
          <p:cNvPr id="2" name="Téglalap 1"/>
          <p:cNvSpPr/>
          <p:nvPr/>
        </p:nvSpPr>
        <p:spPr>
          <a:xfrm>
            <a:off x="1751747" y="6517067"/>
            <a:ext cx="4557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ESA</a:t>
            </a:r>
            <a:endParaRPr lang="hu-HU" sz="1400" i="1" dirty="0"/>
          </a:p>
        </p:txBody>
      </p:sp>
      <p:sp>
        <p:nvSpPr>
          <p:cNvPr id="10" name="Téglalap 9"/>
          <p:cNvSpPr/>
          <p:nvPr/>
        </p:nvSpPr>
        <p:spPr>
          <a:xfrm>
            <a:off x="7956376" y="5550125"/>
            <a:ext cx="589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NASA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49151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265" y="2844102"/>
            <a:ext cx="6408712" cy="3312368"/>
          </a:xfrm>
        </p:spPr>
        <p:txBody>
          <a:bodyPr>
            <a:normAutofit/>
          </a:bodyPr>
          <a:lstStyle/>
          <a:p>
            <a:r>
              <a:rPr lang="hu-HU" sz="2000" b="1" dirty="0" smtClean="0"/>
              <a:t>mágneses burok (</a:t>
            </a:r>
            <a:r>
              <a:rPr lang="hu-HU" sz="2000" b="1" dirty="0" err="1" smtClean="0"/>
              <a:t>magnetosheath</a:t>
            </a:r>
            <a:r>
              <a:rPr lang="hu-HU" sz="2000" b="1" dirty="0" smtClean="0"/>
              <a:t>)</a:t>
            </a:r>
            <a:r>
              <a:rPr lang="hu-HU" sz="2000" dirty="0" smtClean="0"/>
              <a:t>: a fejhullám és a magnetopauza közötti tartomány: napszélplazma és magnetoszférikus plazma, a napszél termalizálódik</a:t>
            </a:r>
          </a:p>
          <a:p>
            <a:r>
              <a:rPr lang="hu-HU" sz="2000" b="1" dirty="0" smtClean="0"/>
              <a:t>mágneses csóva</a:t>
            </a:r>
            <a:r>
              <a:rPr lang="hu-HU" sz="2000" dirty="0" smtClean="0"/>
              <a:t>: két lebeny (N/S </a:t>
            </a:r>
            <a:r>
              <a:rPr lang="hu-HU" sz="2000" smtClean="0"/>
              <a:t>lobe)</a:t>
            </a:r>
            <a:endParaRPr lang="hu-HU" sz="2000" dirty="0" smtClean="0"/>
          </a:p>
          <a:p>
            <a:r>
              <a:rPr lang="hu-HU" sz="2000" b="1" dirty="0"/>
              <a:t>p</a:t>
            </a:r>
            <a:r>
              <a:rPr lang="hu-HU" sz="2000" b="1" dirty="0" smtClean="0"/>
              <a:t>lazmapauza</a:t>
            </a:r>
            <a:r>
              <a:rPr lang="hu-HU" sz="2000" dirty="0" smtClean="0"/>
              <a:t>: plazma sűrűsége megnő</a:t>
            </a:r>
          </a:p>
          <a:p>
            <a:r>
              <a:rPr lang="hu-HU" sz="2000" b="1" dirty="0"/>
              <a:t>p</a:t>
            </a:r>
            <a:r>
              <a:rPr lang="hu-HU" sz="2000" b="1" dirty="0" smtClean="0"/>
              <a:t>lazmaszféra</a:t>
            </a:r>
            <a:r>
              <a:rPr lang="hu-HU" sz="2000" dirty="0" smtClean="0"/>
              <a:t> (a plazmapauza és az ionoszféra között): hideg plazma, geomágneses tér dominál</a:t>
            </a:r>
          </a:p>
          <a:p>
            <a:r>
              <a:rPr lang="hu-HU" sz="2000" b="1" dirty="0"/>
              <a:t>i</a:t>
            </a:r>
            <a:r>
              <a:rPr lang="hu-HU" sz="2000" b="1" dirty="0" smtClean="0"/>
              <a:t>onoszféra</a:t>
            </a:r>
            <a:r>
              <a:rPr lang="hu-HU" sz="2000" dirty="0" smtClean="0"/>
              <a:t>: a felső légkörnek a Nap fotonjai által ionizált, a plazmaszféra alatti rétege (ideálisan vezető gömbhéj)</a:t>
            </a:r>
            <a:endParaRPr lang="hu-H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32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59119"/>
            <a:ext cx="3180147" cy="197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431264" y="1212886"/>
            <a:ext cx="53648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/>
              <a:t>f</a:t>
            </a:r>
            <a:r>
              <a:rPr lang="hu-HU" sz="2000" b="1" dirty="0" smtClean="0"/>
              <a:t>ejhullám </a:t>
            </a:r>
            <a:r>
              <a:rPr lang="hu-HU" sz="2000" b="1" dirty="0"/>
              <a:t>(</a:t>
            </a:r>
            <a:r>
              <a:rPr lang="hu-HU" sz="2000" b="1" dirty="0" err="1"/>
              <a:t>bow</a:t>
            </a:r>
            <a:r>
              <a:rPr lang="hu-HU" sz="2000" b="1" dirty="0"/>
              <a:t> </a:t>
            </a:r>
            <a:r>
              <a:rPr lang="hu-HU" sz="2000" b="1" dirty="0" err="1"/>
              <a:t>shock</a:t>
            </a:r>
            <a:r>
              <a:rPr lang="hu-HU" sz="2000" b="1" dirty="0"/>
              <a:t>): </a:t>
            </a:r>
            <a:r>
              <a:rPr lang="hu-HU" sz="2000" dirty="0"/>
              <a:t>a napszél (</a:t>
            </a:r>
            <a:r>
              <a:rPr lang="hu-HU" sz="2000" dirty="0" smtClean="0"/>
              <a:t>csillagszél) áramlási </a:t>
            </a:r>
            <a:r>
              <a:rPr lang="hu-HU" sz="2000" dirty="0"/>
              <a:t>sebessége szuperszonikusról szubszonikusra csökken </a:t>
            </a:r>
            <a:r>
              <a:rPr lang="hu-HU" sz="2000" dirty="0" err="1"/>
              <a:t>M</a:t>
            </a:r>
            <a:r>
              <a:rPr lang="hu-HU" sz="2000" baseline="-25000" dirty="0" err="1"/>
              <a:t>s</a:t>
            </a:r>
            <a:r>
              <a:rPr lang="hu-HU" sz="2000" baseline="-25000" dirty="0"/>
              <a:t> </a:t>
            </a:r>
            <a:r>
              <a:rPr lang="en-US" sz="2000" dirty="0"/>
              <a:t>&lt;</a:t>
            </a:r>
            <a:r>
              <a:rPr lang="hu-HU" sz="2000" dirty="0"/>
              <a:t> 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/>
              <a:t>m</a:t>
            </a:r>
            <a:r>
              <a:rPr lang="hu-HU" sz="2000" b="1" dirty="0" err="1" smtClean="0"/>
              <a:t>agnetopauza</a:t>
            </a:r>
            <a:r>
              <a:rPr lang="hu-HU" sz="2000" dirty="0"/>
              <a:t>: planetáris mágneses tér és a napszél nyomása egyensúlyban van</a:t>
            </a: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440" y="0"/>
            <a:ext cx="9144000" cy="90784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Határfelületek, tartományok</a:t>
            </a:r>
            <a:endParaRPr lang="hu-HU" sz="3600" b="1" dirty="0"/>
          </a:p>
        </p:txBody>
      </p:sp>
      <p:sp>
        <p:nvSpPr>
          <p:cNvPr id="9" name="Téglalap 8"/>
          <p:cNvSpPr/>
          <p:nvPr/>
        </p:nvSpPr>
        <p:spPr>
          <a:xfrm>
            <a:off x="6879833" y="3645024"/>
            <a:ext cx="1462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NASA/JPL </a:t>
            </a:r>
            <a:r>
              <a:rPr lang="hu-HU" sz="1400" i="1" dirty="0" err="1" smtClean="0"/>
              <a:t>Caltech</a:t>
            </a:r>
            <a:endParaRPr lang="hu-HU" sz="1400" i="1" dirty="0"/>
          </a:p>
        </p:txBody>
      </p:sp>
      <p:sp>
        <p:nvSpPr>
          <p:cNvPr id="6" name="Téglalap 5"/>
          <p:cNvSpPr/>
          <p:nvPr/>
        </p:nvSpPr>
        <p:spPr>
          <a:xfrm>
            <a:off x="6462561" y="3103978"/>
            <a:ext cx="2135328" cy="5410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hu-HU" dirty="0" smtClean="0"/>
              <a:t>csillagszél fejhulláma</a:t>
            </a:r>
          </a:p>
          <a:p>
            <a:pPr algn="ctr">
              <a:lnSpc>
                <a:spcPct val="80000"/>
              </a:lnSpc>
            </a:pPr>
            <a:r>
              <a:rPr lang="hu-HU" dirty="0" smtClean="0"/>
              <a:t>(R </a:t>
            </a:r>
            <a:r>
              <a:rPr lang="hu-HU" dirty="0" err="1" smtClean="0"/>
              <a:t>Hydrae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21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33</a:t>
            </a:fld>
            <a:endParaRPr lang="hu-HU"/>
          </a:p>
        </p:txBody>
      </p:sp>
      <p:sp>
        <p:nvSpPr>
          <p:cNvPr id="6" name="Téglalap 7"/>
          <p:cNvSpPr/>
          <p:nvPr/>
        </p:nvSpPr>
        <p:spPr>
          <a:xfrm>
            <a:off x="0" y="6488669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://moralmatters.org/wp-content/uploads/2014/10/VanAllenRadiationBel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5112568" cy="332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geomag_mo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6" y="3855541"/>
            <a:ext cx="4919952" cy="26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652120" y="1546041"/>
            <a:ext cx="33843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 smtClean="0"/>
              <a:t>befogott protonok és elektronok</a:t>
            </a:r>
          </a:p>
          <a:p>
            <a:r>
              <a:rPr lang="hu-HU" sz="2200" dirty="0" smtClean="0"/>
              <a:t>ütközésmentes mozgás</a:t>
            </a:r>
          </a:p>
          <a:p>
            <a:r>
              <a:rPr lang="hu-HU" sz="2200" dirty="0" smtClean="0"/>
              <a:t>3 öv (a 3. tranziens)</a:t>
            </a:r>
          </a:p>
          <a:p>
            <a:r>
              <a:rPr lang="hu-HU" sz="2200" dirty="0" smtClean="0"/>
              <a:t>belső 0,2-2 R</a:t>
            </a:r>
            <a:r>
              <a:rPr lang="hu-HU" sz="2200" baseline="-25000" dirty="0" smtClean="0"/>
              <a:t>E</a:t>
            </a:r>
            <a:r>
              <a:rPr lang="hu-HU" sz="2200" dirty="0" smtClean="0"/>
              <a:t>, e 100 </a:t>
            </a:r>
            <a:r>
              <a:rPr lang="hu-HU" sz="2200" dirty="0" err="1" smtClean="0"/>
              <a:t>keV</a:t>
            </a:r>
            <a:endParaRPr lang="hu-HU" sz="2200" dirty="0" smtClean="0"/>
          </a:p>
          <a:p>
            <a:r>
              <a:rPr lang="hu-HU" sz="2200" dirty="0" smtClean="0"/>
              <a:t>                        p &gt; 100 MeV</a:t>
            </a:r>
          </a:p>
          <a:p>
            <a:r>
              <a:rPr lang="hu-HU" sz="2200" dirty="0"/>
              <a:t>k</a:t>
            </a:r>
            <a:r>
              <a:rPr lang="hu-HU" sz="2200" dirty="0" smtClean="0"/>
              <a:t>ülső 3-10 R</a:t>
            </a:r>
            <a:r>
              <a:rPr lang="hu-HU" sz="2200" baseline="-25000" dirty="0" smtClean="0"/>
              <a:t>E</a:t>
            </a:r>
            <a:r>
              <a:rPr lang="hu-HU" sz="2200" dirty="0" smtClean="0"/>
              <a:t>  e 0,1-10 MeV</a:t>
            </a:r>
            <a:endParaRPr lang="hu-HU" sz="2200" dirty="0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-27712" y="15052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Sugárzási övek</a:t>
            </a:r>
            <a:endParaRPr lang="hu-HU" sz="3600" b="1" dirty="0"/>
          </a:p>
        </p:txBody>
      </p:sp>
      <p:sp>
        <p:nvSpPr>
          <p:cNvPr id="2" name="Téglalap 1"/>
          <p:cNvSpPr/>
          <p:nvPr/>
        </p:nvSpPr>
        <p:spPr>
          <a:xfrm>
            <a:off x="5394672" y="1052735"/>
            <a:ext cx="1043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Horne</a:t>
            </a:r>
            <a:r>
              <a:rPr lang="hu-HU" sz="1400" i="1" dirty="0" smtClean="0"/>
              <a:t> 2013</a:t>
            </a:r>
            <a:endParaRPr lang="hu-HU" sz="1400" i="1" dirty="0"/>
          </a:p>
        </p:txBody>
      </p:sp>
      <p:sp>
        <p:nvSpPr>
          <p:cNvPr id="9" name="Téglalap 8"/>
          <p:cNvSpPr/>
          <p:nvPr/>
        </p:nvSpPr>
        <p:spPr>
          <a:xfrm>
            <a:off x="5626371" y="5949280"/>
            <a:ext cx="456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ESA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31538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8224" y="6398650"/>
            <a:ext cx="2133600" cy="365125"/>
          </a:xfrm>
        </p:spPr>
        <p:txBody>
          <a:bodyPr/>
          <a:lstStyle/>
          <a:p>
            <a:fld id="{B7ABA357-E473-4BD4-806E-01A4BEB2174C}" type="slidenum">
              <a:rPr lang="hu-HU" smtClean="0"/>
              <a:t>34</a:t>
            </a:fld>
            <a:endParaRPr lang="hu-HU"/>
          </a:p>
        </p:txBody>
      </p:sp>
      <p:sp>
        <p:nvSpPr>
          <p:cNvPr id="8" name="Rectangle 7"/>
          <p:cNvSpPr/>
          <p:nvPr/>
        </p:nvSpPr>
        <p:spPr>
          <a:xfrm>
            <a:off x="0" y="1196058"/>
            <a:ext cx="36018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nagyméretű mag (70% fémes)</a:t>
            </a:r>
          </a:p>
          <a:p>
            <a:r>
              <a:rPr lang="hu-HU" sz="2000" dirty="0" smtClean="0"/>
              <a:t>ritka légkör </a:t>
            </a:r>
            <a:r>
              <a:rPr lang="hu-HU" sz="2000" dirty="0"/>
              <a:t>(exoszféra) 10</a:t>
            </a:r>
            <a:r>
              <a:rPr lang="hu-HU" sz="2000" baseline="30000" dirty="0"/>
              <a:t>-14</a:t>
            </a:r>
            <a:r>
              <a:rPr lang="hu-HU" sz="2000" dirty="0"/>
              <a:t> </a:t>
            </a:r>
            <a:r>
              <a:rPr lang="hu-HU" sz="2000" dirty="0" smtClean="0"/>
              <a:t>bar</a:t>
            </a:r>
          </a:p>
          <a:p>
            <a:r>
              <a:rPr lang="hu-HU" sz="2000" dirty="0" smtClean="0"/>
              <a:t>Föld típusú </a:t>
            </a:r>
            <a:r>
              <a:rPr lang="hu-HU" sz="2000" dirty="0" err="1" smtClean="0"/>
              <a:t>magnetoszféra</a:t>
            </a:r>
            <a:endParaRPr lang="hu-HU" sz="2000" dirty="0" smtClean="0"/>
          </a:p>
          <a:p>
            <a:r>
              <a:rPr lang="hu-HU" sz="2000" dirty="0"/>
              <a:t>b</a:t>
            </a:r>
            <a:r>
              <a:rPr lang="hu-HU" sz="2000" dirty="0" smtClean="0"/>
              <a:t>első mágneses tér van (300 nT)</a:t>
            </a:r>
          </a:p>
          <a:p>
            <a:r>
              <a:rPr lang="hu-HU" sz="2000" dirty="0" smtClean="0"/>
              <a:t>dipól </a:t>
            </a:r>
            <a:r>
              <a:rPr lang="hu-HU" sz="2000" dirty="0" err="1" smtClean="0"/>
              <a:t>offset</a:t>
            </a:r>
            <a:r>
              <a:rPr lang="hu-HU" sz="2000" dirty="0" smtClean="0"/>
              <a:t> 480 km</a:t>
            </a:r>
          </a:p>
          <a:p>
            <a:r>
              <a:rPr lang="hu-HU" sz="2000" dirty="0" smtClean="0"/>
              <a:t>déli pólusnál B 3x erősebb</a:t>
            </a:r>
            <a:endParaRPr lang="hu-HU" sz="2000" dirty="0"/>
          </a:p>
        </p:txBody>
      </p:sp>
      <p:sp>
        <p:nvSpPr>
          <p:cNvPr id="7" name="Téglalap 3"/>
          <p:cNvSpPr/>
          <p:nvPr/>
        </p:nvSpPr>
        <p:spPr>
          <a:xfrm>
            <a:off x="4764433" y="6565611"/>
            <a:ext cx="4427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73" y="836712"/>
            <a:ext cx="5542127" cy="402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/>
              <a:t>A Merkúr magnetoszférája</a:t>
            </a:r>
          </a:p>
        </p:txBody>
      </p:sp>
      <p:pic>
        <p:nvPicPr>
          <p:cNvPr id="10" name="Tartalom hely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3778"/>
            <a:ext cx="4572000" cy="322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C285-208E-456D-B4B9-0D966A13F86C}" type="slidenum">
              <a:rPr lang="en-US" altLang="hu-HU"/>
              <a:pPr/>
              <a:t>35</a:t>
            </a:fld>
            <a:endParaRPr lang="en-US" altLang="hu-HU"/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6834526" y="1556792"/>
            <a:ext cx="249000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200" dirty="0">
                <a:latin typeface="Calibri" pitchFamily="34" charset="0"/>
              </a:rPr>
              <a:t>e</a:t>
            </a:r>
            <a:r>
              <a:rPr lang="hu-HU" altLang="hu-HU" sz="2200" dirty="0" smtClean="0">
                <a:latin typeface="Calibri" pitchFamily="34" charset="0"/>
              </a:rPr>
              <a:t>r</a:t>
            </a:r>
            <a:r>
              <a:rPr lang="hu-HU" altLang="hu-HU" sz="2100" dirty="0" smtClean="0">
                <a:latin typeface="Calibri" pitchFamily="34" charset="0"/>
              </a:rPr>
              <a:t>ő</a:t>
            </a:r>
            <a:r>
              <a:rPr lang="hu-HU" altLang="hu-HU" sz="2200" dirty="0" smtClean="0">
                <a:latin typeface="Calibri" pitchFamily="34" charset="0"/>
              </a:rPr>
              <a:t>s dipól tér </a:t>
            </a:r>
          </a:p>
          <a:p>
            <a:r>
              <a:rPr lang="hu-HU" altLang="hu-HU" sz="2200" dirty="0" smtClean="0">
                <a:latin typeface="Calibri" pitchFamily="34" charset="0"/>
              </a:rPr>
              <a:t>kis dőlésszög</a:t>
            </a:r>
          </a:p>
          <a:p>
            <a:r>
              <a:rPr lang="hu-HU" altLang="hu-HU" sz="2200" dirty="0" smtClean="0">
                <a:latin typeface="Calibri" pitchFamily="34" charset="0"/>
              </a:rPr>
              <a:t>hatalmas magnetoszféra</a:t>
            </a:r>
          </a:p>
          <a:p>
            <a:r>
              <a:rPr lang="hu-HU" altLang="hu-HU" sz="2200" dirty="0">
                <a:latin typeface="Calibri" pitchFamily="34" charset="0"/>
              </a:rPr>
              <a:t>g</a:t>
            </a:r>
            <a:r>
              <a:rPr lang="hu-HU" altLang="hu-HU" sz="2200" dirty="0" smtClean="0">
                <a:latin typeface="Calibri" pitchFamily="34" charset="0"/>
              </a:rPr>
              <a:t>yors forgás</a:t>
            </a:r>
          </a:p>
          <a:p>
            <a:r>
              <a:rPr lang="hu-HU" altLang="hu-HU" sz="2200" dirty="0" smtClean="0">
                <a:latin typeface="Calibri" pitchFamily="34" charset="0"/>
              </a:rPr>
              <a:t>dinamó: fémes H</a:t>
            </a:r>
            <a:endParaRPr lang="hu-HU" altLang="hu-HU" sz="2200" dirty="0">
              <a:latin typeface="Calibri" pitchFamily="34" charset="0"/>
            </a:endParaRPr>
          </a:p>
          <a:p>
            <a:r>
              <a:rPr lang="hu-HU" altLang="hu-HU" sz="2200" dirty="0">
                <a:latin typeface="Calibri" pitchFamily="34" charset="0"/>
              </a:rPr>
              <a:t>sarki </a:t>
            </a:r>
            <a:r>
              <a:rPr lang="hu-HU" altLang="hu-HU" sz="2200" dirty="0" smtClean="0">
                <a:latin typeface="Calibri" pitchFamily="34" charset="0"/>
              </a:rPr>
              <a:t>fény</a:t>
            </a:r>
          </a:p>
          <a:p>
            <a:r>
              <a:rPr lang="hu-HU" altLang="hu-HU" sz="2200" dirty="0" smtClean="0">
                <a:latin typeface="Calibri" pitchFamily="34" charset="0"/>
              </a:rPr>
              <a:t>rádiósugárzás</a:t>
            </a:r>
          </a:p>
          <a:p>
            <a:r>
              <a:rPr lang="hu-HU" altLang="hu-HU" sz="2200" dirty="0" smtClean="0">
                <a:latin typeface="Calibri" pitchFamily="34" charset="0"/>
              </a:rPr>
              <a:t>Io plazma </a:t>
            </a:r>
            <a:r>
              <a:rPr lang="hu-HU" altLang="hu-HU" sz="2200" dirty="0" err="1" smtClean="0">
                <a:latin typeface="Calibri" pitchFamily="34" charset="0"/>
              </a:rPr>
              <a:t>tórusz</a:t>
            </a:r>
            <a:endParaRPr lang="hu-HU" altLang="hu-HU" sz="2200" dirty="0" smtClean="0">
              <a:latin typeface="Calibri" pitchFamily="34" charset="0"/>
            </a:endParaRPr>
          </a:p>
          <a:p>
            <a:r>
              <a:rPr lang="hu-HU" altLang="hu-HU" sz="2200" dirty="0" err="1" smtClean="0">
                <a:latin typeface="Calibri" pitchFamily="34" charset="0"/>
              </a:rPr>
              <a:t>magnetodiszk</a:t>
            </a:r>
            <a:endParaRPr lang="hu-HU" altLang="hu-HU" sz="2200" dirty="0" smtClean="0">
              <a:latin typeface="Calibri" pitchFamily="34" charset="0"/>
            </a:endParaRPr>
          </a:p>
          <a:p>
            <a:r>
              <a:rPr lang="hu-HU" altLang="hu-HU" sz="2200" dirty="0">
                <a:latin typeface="Calibri" pitchFamily="34" charset="0"/>
              </a:rPr>
              <a:t>s</a:t>
            </a:r>
            <a:r>
              <a:rPr lang="hu-HU" altLang="hu-HU" sz="2200" dirty="0" smtClean="0">
                <a:latin typeface="Calibri" pitchFamily="34" charset="0"/>
              </a:rPr>
              <a:t>ugárzási övek</a:t>
            </a:r>
          </a:p>
          <a:p>
            <a:r>
              <a:rPr lang="hu-HU" altLang="hu-HU" sz="2200" dirty="0" smtClean="0">
                <a:latin typeface="Calibri" pitchFamily="34" charset="0"/>
              </a:rPr>
              <a:t>gyűrűáram</a:t>
            </a:r>
            <a:endParaRPr lang="hu-HU" altLang="hu-HU" sz="2200" dirty="0">
              <a:latin typeface="Calibri" pitchFamily="34" charset="0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-17246" y="22589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smtClean="0">
                <a:latin typeface="Calibri" pitchFamily="34" charset="0"/>
              </a:rPr>
              <a:t>Jupiter</a:t>
            </a:r>
            <a:endParaRPr lang="hu-HU" altLang="hu-HU" sz="3600" b="1" dirty="0">
              <a:latin typeface="Calibri" pitchFamily="34" charset="0"/>
            </a:endParaRPr>
          </a:p>
        </p:txBody>
      </p:sp>
      <p:sp>
        <p:nvSpPr>
          <p:cNvPr id="8" name="Téglalap 3"/>
          <p:cNvSpPr/>
          <p:nvPr/>
        </p:nvSpPr>
        <p:spPr>
          <a:xfrm>
            <a:off x="-29715" y="6488668"/>
            <a:ext cx="91737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5" y="1196753"/>
            <a:ext cx="6761955" cy="47215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912031"/>
            <a:ext cx="1541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/>
              <a:t>Bagenal &amp; </a:t>
            </a:r>
            <a:r>
              <a:rPr lang="hu-HU" sz="1400" i="1" dirty="0" smtClean="0"/>
              <a:t>Bartlett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66548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336EF-A5C8-4500-A8E0-7750BFC73E1D}" type="slidenum">
              <a:rPr lang="en-US" altLang="hu-HU" smtClean="0"/>
              <a:pPr/>
              <a:t>36</a:t>
            </a:fld>
            <a:endParaRPr lang="en-US" altLang="hu-HU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-17246" y="22589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smtClean="0">
                <a:latin typeface="Calibri" pitchFamily="34" charset="0"/>
              </a:rPr>
              <a:t>Szaturnusz</a:t>
            </a:r>
            <a:endParaRPr lang="hu-HU" altLang="hu-HU" sz="3600" b="1" dirty="0">
              <a:latin typeface="Calibri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991593" y="1868748"/>
            <a:ext cx="2304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>
                <a:latin typeface="Calibri" pitchFamily="34" charset="0"/>
              </a:rPr>
              <a:t>erős dipól tér </a:t>
            </a:r>
          </a:p>
          <a:p>
            <a:r>
              <a:rPr lang="hu-HU" altLang="hu-HU" sz="2000" dirty="0">
                <a:latin typeface="Calibri" pitchFamily="34" charset="0"/>
              </a:rPr>
              <a:t>kis </a:t>
            </a:r>
            <a:r>
              <a:rPr lang="hu-HU" altLang="hu-HU" sz="2000" dirty="0" smtClean="0">
                <a:latin typeface="Calibri" pitchFamily="34" charset="0"/>
              </a:rPr>
              <a:t>dőlésszög</a:t>
            </a:r>
          </a:p>
          <a:p>
            <a:r>
              <a:rPr lang="hu-HU" altLang="hu-HU" sz="2000" dirty="0">
                <a:latin typeface="Calibri" pitchFamily="34" charset="0"/>
              </a:rPr>
              <a:t>g</a:t>
            </a:r>
            <a:r>
              <a:rPr lang="hu-HU" altLang="hu-HU" sz="2000" dirty="0" smtClean="0">
                <a:latin typeface="Calibri" pitchFamily="34" charset="0"/>
              </a:rPr>
              <a:t>yors forgás</a:t>
            </a:r>
          </a:p>
          <a:p>
            <a:r>
              <a:rPr lang="hu-HU" altLang="hu-HU" sz="2000" dirty="0">
                <a:latin typeface="Calibri" pitchFamily="34" charset="0"/>
              </a:rPr>
              <a:t>dinamó: fémes </a:t>
            </a:r>
            <a:r>
              <a:rPr lang="hu-HU" altLang="hu-HU" sz="2000" dirty="0" smtClean="0">
                <a:latin typeface="Calibri" pitchFamily="34" charset="0"/>
              </a:rPr>
              <a:t>H</a:t>
            </a:r>
          </a:p>
          <a:p>
            <a:r>
              <a:rPr lang="hu-HU" altLang="hu-HU" sz="2000" dirty="0" err="1" smtClean="0">
                <a:latin typeface="Calibri" pitchFamily="34" charset="0"/>
              </a:rPr>
              <a:t>magnetodiszk</a:t>
            </a:r>
            <a:endParaRPr lang="hu-HU" altLang="hu-HU" sz="2000" dirty="0">
              <a:latin typeface="Calibri" pitchFamily="34" charset="0"/>
            </a:endParaRPr>
          </a:p>
          <a:p>
            <a:r>
              <a:rPr lang="hu-HU" altLang="hu-HU" sz="2000" dirty="0">
                <a:latin typeface="Calibri" pitchFamily="34" charset="0"/>
              </a:rPr>
              <a:t>sugárzási </a:t>
            </a:r>
            <a:r>
              <a:rPr lang="hu-HU" altLang="hu-HU" sz="2000" dirty="0" smtClean="0">
                <a:latin typeface="Calibri" pitchFamily="34" charset="0"/>
              </a:rPr>
              <a:t>övek</a:t>
            </a:r>
          </a:p>
          <a:p>
            <a:r>
              <a:rPr lang="hu-HU" altLang="hu-HU" sz="2000" dirty="0">
                <a:latin typeface="Calibri" pitchFamily="34" charset="0"/>
              </a:rPr>
              <a:t>f</a:t>
            </a:r>
            <a:r>
              <a:rPr lang="hu-HU" altLang="hu-HU" sz="2000" dirty="0" smtClean="0">
                <a:latin typeface="Calibri" pitchFamily="34" charset="0"/>
              </a:rPr>
              <a:t>orrás Titán, </a:t>
            </a:r>
            <a:r>
              <a:rPr lang="hu-HU" altLang="hu-HU" sz="2000" dirty="0" err="1" smtClean="0">
                <a:latin typeface="Calibri" pitchFamily="34" charset="0"/>
              </a:rPr>
              <a:t>Enceladus</a:t>
            </a:r>
            <a:endParaRPr lang="hu-HU" altLang="hu-HU" sz="2000" dirty="0">
              <a:latin typeface="Calibri" pitchFamily="34" charset="0"/>
            </a:endParaRP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science.sciencemag.org/content/sci/327/5972/1476/F5.large.jpg?width=800&amp;height=600&amp;carouse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94" y="1363089"/>
            <a:ext cx="6965510" cy="448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912031"/>
            <a:ext cx="15757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Cassini/MIMI team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1633359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37</a:t>
            </a:fld>
            <a:endParaRPr lang="hu-HU"/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5" y="188640"/>
            <a:ext cx="8503710" cy="602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76256" y="6209347"/>
            <a:ext cx="1541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/>
              <a:t>Bagenal &amp; </a:t>
            </a:r>
            <a:r>
              <a:rPr lang="hu-HU" sz="1400" i="1" dirty="0" smtClean="0"/>
              <a:t>Bartlett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6174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800"/>
            <a:ext cx="5482283" cy="4188105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38</a:t>
            </a:fld>
            <a:endParaRPr lang="hu-HU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Uránusz</a:t>
            </a:r>
            <a:endParaRPr lang="hu-HU" sz="3600" b="1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5796136" y="1071800"/>
            <a:ext cx="3347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>
                <a:latin typeface="Calibri" pitchFamily="34" charset="0"/>
              </a:rPr>
              <a:t>komplex geometria</a:t>
            </a:r>
          </a:p>
          <a:p>
            <a:r>
              <a:rPr lang="hu-HU" altLang="hu-HU" sz="2000" dirty="0" smtClean="0">
                <a:latin typeface="Calibri" pitchFamily="34" charset="0"/>
              </a:rPr>
              <a:t>forgástengely-pályasík</a:t>
            </a:r>
          </a:p>
          <a:p>
            <a:r>
              <a:rPr lang="hu-HU" altLang="hu-HU" sz="2000" dirty="0">
                <a:latin typeface="Calibri" pitchFamily="34" charset="0"/>
              </a:rPr>
              <a:t> </a:t>
            </a:r>
            <a:r>
              <a:rPr lang="hu-HU" altLang="hu-HU" sz="2000" dirty="0" smtClean="0">
                <a:latin typeface="Calibri" pitchFamily="34" charset="0"/>
              </a:rPr>
              <a:t>  szöge </a:t>
            </a:r>
            <a:r>
              <a:rPr lang="hu-HU" sz="2000" dirty="0" smtClean="0">
                <a:latin typeface="Calibri" pitchFamily="34" charset="0"/>
              </a:rPr>
              <a:t>98</a:t>
            </a:r>
            <a:r>
              <a:rPr lang="hu-HU" sz="2000" dirty="0" smtClean="0">
                <a:latin typeface="Calibri" pitchFamily="34" charset="0"/>
                <a:sym typeface="Symbol"/>
              </a:rPr>
              <a:t> retrográd forgás</a:t>
            </a:r>
            <a:endParaRPr lang="hu-HU" altLang="hu-HU" sz="2000" dirty="0" smtClean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Calibri" pitchFamily="34" charset="0"/>
              </a:rPr>
              <a:t>erős </a:t>
            </a:r>
            <a:r>
              <a:rPr lang="hu-HU" altLang="hu-HU" sz="2000" dirty="0">
                <a:latin typeface="Calibri" pitchFamily="34" charset="0"/>
              </a:rPr>
              <a:t>dipól tér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Calibri" pitchFamily="34" charset="0"/>
              </a:rPr>
              <a:t>nagy dőlésszög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000" dirty="0">
                <a:latin typeface="Calibri" pitchFamily="34" charset="0"/>
              </a:rPr>
              <a:t>a dipól és </a:t>
            </a:r>
            <a:r>
              <a:rPr lang="hu-HU" altLang="hu-HU" sz="2000" dirty="0" smtClean="0">
                <a:latin typeface="Calibri" pitchFamily="34" charset="0"/>
              </a:rPr>
              <a:t>forgástengely </a:t>
            </a:r>
            <a:r>
              <a:rPr lang="hu-HU" sz="2000" dirty="0" smtClean="0">
                <a:latin typeface="Calibri" pitchFamily="34" charset="0"/>
              </a:rPr>
              <a:t>59</a:t>
            </a:r>
            <a:r>
              <a:rPr lang="hu-HU" sz="2000" dirty="0" smtClean="0">
                <a:latin typeface="Calibri" pitchFamily="34" charset="0"/>
                <a:sym typeface="Symbol"/>
              </a:rPr>
              <a:t></a:t>
            </a:r>
            <a:r>
              <a:rPr lang="hu-HU" sz="2000" dirty="0" smtClean="0">
                <a:latin typeface="Calibri" pitchFamily="34" charset="0"/>
              </a:rPr>
              <a:t>-os </a:t>
            </a:r>
            <a:r>
              <a:rPr lang="hu-HU" sz="2000" dirty="0">
                <a:latin typeface="Calibri" pitchFamily="34" charset="0"/>
              </a:rPr>
              <a:t>szöget zár </a:t>
            </a:r>
            <a:r>
              <a:rPr lang="hu-HU" sz="2000" dirty="0" smtClean="0">
                <a:latin typeface="Calibri" pitchFamily="34" charset="0"/>
              </a:rPr>
              <a:t>be</a:t>
            </a:r>
            <a:endParaRPr lang="hu-HU" altLang="hu-HU" sz="2000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latin typeface="Calibri" pitchFamily="34" charset="0"/>
              </a:rPr>
              <a:t>dipól offset 31% D felé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latin typeface="Calibri" pitchFamily="34" charset="0"/>
              </a:rPr>
              <a:t>e</a:t>
            </a:r>
            <a:r>
              <a:rPr lang="hu-HU" sz="2000" dirty="0" smtClean="0">
                <a:latin typeface="Calibri" pitchFamily="34" charset="0"/>
              </a:rPr>
              <a:t>rős aszimmetria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0.1- 1.1 G között naponta (17 h)</a:t>
            </a:r>
          </a:p>
          <a:p>
            <a:r>
              <a:rPr lang="hu-HU" altLang="hu-HU" sz="2000" dirty="0">
                <a:latin typeface="Calibri" pitchFamily="34" charset="0"/>
              </a:rPr>
              <a:t>gyors forgás</a:t>
            </a:r>
          </a:p>
          <a:p>
            <a:r>
              <a:rPr lang="hu-HU" altLang="hu-HU" sz="2000" dirty="0">
                <a:latin typeface="Calibri" pitchFamily="34" charset="0"/>
              </a:rPr>
              <a:t>dinamó: v</a:t>
            </a:r>
            <a:r>
              <a:rPr lang="hu-HU" altLang="hu-HU" sz="2000" dirty="0">
                <a:cs typeface="Arial"/>
              </a:rPr>
              <a:t>í</a:t>
            </a:r>
            <a:r>
              <a:rPr lang="hu-HU" altLang="hu-HU" sz="2000" dirty="0">
                <a:latin typeface="Calibri" pitchFamily="34" charset="0"/>
              </a:rPr>
              <a:t>z / ammónia / </a:t>
            </a:r>
            <a:r>
              <a:rPr lang="hu-HU" altLang="hu-HU" sz="2000" dirty="0" smtClean="0">
                <a:latin typeface="Calibri" pitchFamily="34" charset="0"/>
              </a:rPr>
              <a:t>  </a:t>
            </a:r>
          </a:p>
          <a:p>
            <a:r>
              <a:rPr lang="hu-HU" altLang="hu-HU" sz="2000" dirty="0">
                <a:latin typeface="Calibri" pitchFamily="34" charset="0"/>
              </a:rPr>
              <a:t> </a:t>
            </a:r>
            <a:r>
              <a:rPr lang="hu-HU" altLang="hu-HU" sz="2000" dirty="0" smtClean="0">
                <a:latin typeface="Calibri" pitchFamily="34" charset="0"/>
              </a:rPr>
              <a:t>     metán </a:t>
            </a:r>
            <a:r>
              <a:rPr lang="hu-HU" altLang="hu-HU" sz="2000" dirty="0">
                <a:latin typeface="Calibri" pitchFamily="34" charset="0"/>
              </a:rPr>
              <a:t>réteg</a:t>
            </a:r>
          </a:p>
          <a:p>
            <a:r>
              <a:rPr lang="hu-HU" sz="2000" dirty="0" smtClean="0">
                <a:latin typeface="Calibri" pitchFamily="34" charset="0"/>
              </a:rPr>
              <a:t>bukdácsoló </a:t>
            </a:r>
            <a:r>
              <a:rPr lang="hu-HU" sz="2000" dirty="0" err="1" smtClean="0">
                <a:latin typeface="Calibri" pitchFamily="34" charset="0"/>
              </a:rPr>
              <a:t>magnetoszféra</a:t>
            </a:r>
            <a:r>
              <a:rPr lang="hu-HU" sz="2000" dirty="0" smtClean="0">
                <a:latin typeface="Calibri" pitchFamily="34" charset="0"/>
              </a:rPr>
              <a:t>:  </a:t>
            </a:r>
          </a:p>
          <a:p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     kinyílik és bezáródik</a:t>
            </a:r>
          </a:p>
          <a:p>
            <a:r>
              <a:rPr lang="hu-HU" sz="2000" dirty="0" err="1">
                <a:latin typeface="Calibri" pitchFamily="34" charset="0"/>
              </a:rPr>
              <a:t>r</a:t>
            </a:r>
            <a:r>
              <a:rPr lang="hu-HU" sz="2000" dirty="0" err="1" smtClean="0">
                <a:latin typeface="Calibri" pitchFamily="34" charset="0"/>
              </a:rPr>
              <a:t>ekonnekció</a:t>
            </a:r>
            <a:r>
              <a:rPr lang="hu-HU" sz="2000" dirty="0" smtClean="0">
                <a:latin typeface="Calibri" pitchFamily="34" charset="0"/>
              </a:rPr>
              <a:t> a nappali oldalon                            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73996" y="5624581"/>
            <a:ext cx="973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Lamy 2014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4293720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39</a:t>
            </a:fld>
            <a:endParaRPr lang="hu-H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68" y="836712"/>
            <a:ext cx="8510063" cy="424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Neptunusz</a:t>
            </a:r>
            <a:endParaRPr lang="hu-HU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2126398" y="5203494"/>
            <a:ext cx="4965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>
                <a:latin typeface="Calibri" pitchFamily="34" charset="0"/>
              </a:rPr>
              <a:t>erős dipól </a:t>
            </a:r>
            <a:r>
              <a:rPr lang="hu-HU" altLang="hu-HU" sz="2000" dirty="0" smtClean="0">
                <a:latin typeface="Calibri" pitchFamily="34" charset="0"/>
              </a:rPr>
              <a:t>tér,  a dipól-forgástengely </a:t>
            </a:r>
            <a:r>
              <a:rPr lang="hu-HU" sz="2000" dirty="0" smtClean="0">
                <a:latin typeface="Calibri" pitchFamily="34" charset="0"/>
              </a:rPr>
              <a:t>szöge 47</a:t>
            </a:r>
            <a:r>
              <a:rPr lang="hu-HU" sz="2000" dirty="0" smtClean="0">
                <a:latin typeface="Calibri" pitchFamily="34" charset="0"/>
                <a:sym typeface="Symbol"/>
              </a:rPr>
              <a:t></a:t>
            </a:r>
            <a:endParaRPr lang="hu-HU" altLang="hu-HU" sz="2000" dirty="0">
              <a:latin typeface="Calibri" pitchFamily="34" charset="0"/>
            </a:endParaRPr>
          </a:p>
          <a:p>
            <a:r>
              <a:rPr lang="hu-HU" altLang="hu-HU" sz="2000" dirty="0">
                <a:latin typeface="Calibri" pitchFamily="34" charset="0"/>
              </a:rPr>
              <a:t>gyors forgás</a:t>
            </a:r>
          </a:p>
          <a:p>
            <a:r>
              <a:rPr lang="hu-HU" altLang="hu-HU" sz="2000" dirty="0">
                <a:latin typeface="Calibri" pitchFamily="34" charset="0"/>
              </a:rPr>
              <a:t>dinamó: </a:t>
            </a:r>
            <a:r>
              <a:rPr lang="hu-HU" altLang="hu-HU" sz="2000" dirty="0" smtClean="0">
                <a:latin typeface="Calibri" pitchFamily="34" charset="0"/>
              </a:rPr>
              <a:t>v</a:t>
            </a:r>
            <a:r>
              <a:rPr lang="hu-HU" altLang="hu-HU" sz="2000" dirty="0" smtClean="0">
                <a:cs typeface="Arial"/>
              </a:rPr>
              <a:t>í</a:t>
            </a:r>
            <a:r>
              <a:rPr lang="hu-HU" altLang="hu-HU" sz="2000" dirty="0" smtClean="0">
                <a:latin typeface="Calibri" pitchFamily="34" charset="0"/>
              </a:rPr>
              <a:t>z / ammónia / metán réteg</a:t>
            </a:r>
            <a:endParaRPr lang="hu-HU" altLang="hu-HU" sz="2000" dirty="0">
              <a:latin typeface="Calibri" pitchFamily="34" charset="0"/>
            </a:endParaRPr>
          </a:p>
          <a:p>
            <a:r>
              <a:rPr lang="hu-HU" altLang="hu-HU" sz="2000" dirty="0" smtClean="0">
                <a:latin typeface="Calibri" pitchFamily="34" charset="0"/>
              </a:rPr>
              <a:t>Triton erupciók N és por</a:t>
            </a:r>
            <a:endParaRPr lang="hu-HU" altLang="hu-HU" sz="2000" dirty="0">
              <a:latin typeface="Calibri" pitchFamily="34" charset="0"/>
            </a:endParaRPr>
          </a:p>
        </p:txBody>
      </p:sp>
      <p:sp>
        <p:nvSpPr>
          <p:cNvPr id="6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887" y="5137447"/>
            <a:ext cx="1524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/>
              <a:t>Bagenal &amp; </a:t>
            </a:r>
            <a:r>
              <a:rPr lang="hu-HU" sz="1400" dirty="0" smtClean="0"/>
              <a:t>Bartlett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551623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</a:t>
            </a:fld>
            <a:endParaRPr lang="hu-HU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Belső struktúra: a Föld</a:t>
            </a:r>
            <a:endParaRPr 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5737920" y="1635671"/>
            <a:ext cx="32265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 smtClean="0"/>
              <a:t>nagy sűrűség 5.5 g/cm</a:t>
            </a:r>
            <a:r>
              <a:rPr lang="hu-HU" sz="2200" baseline="30000" dirty="0" smtClean="0"/>
              <a:t>3</a:t>
            </a:r>
          </a:p>
          <a:p>
            <a:r>
              <a:rPr lang="hu-HU" sz="2200" dirty="0" smtClean="0"/>
              <a:t>belső mag: szilárd Fe </a:t>
            </a:r>
            <a:r>
              <a:rPr lang="hu-HU" sz="2200" dirty="0" smtClean="0"/>
              <a:t>Ni</a:t>
            </a:r>
          </a:p>
          <a:p>
            <a:r>
              <a:rPr lang="hu-HU" sz="2200" dirty="0"/>
              <a:t>f</a:t>
            </a:r>
            <a:r>
              <a:rPr lang="hu-HU" sz="2200" dirty="0" smtClean="0"/>
              <a:t>orró: 5700 K</a:t>
            </a:r>
            <a:endParaRPr lang="hu-HU" sz="2200" dirty="0" smtClean="0"/>
          </a:p>
          <a:p>
            <a:r>
              <a:rPr lang="hu-HU" sz="2200" dirty="0" smtClean="0"/>
              <a:t>külső mag: folyékony </a:t>
            </a:r>
            <a:r>
              <a:rPr lang="hu-HU" sz="2200" dirty="0" err="1" smtClean="0"/>
              <a:t>Fe</a:t>
            </a:r>
            <a:r>
              <a:rPr lang="hu-HU" sz="2200" dirty="0" smtClean="0"/>
              <a:t> Ni</a:t>
            </a:r>
          </a:p>
          <a:p>
            <a:r>
              <a:rPr lang="hu-HU" sz="2200" dirty="0" smtClean="0"/>
              <a:t>köpeny: </a:t>
            </a:r>
            <a:r>
              <a:rPr lang="hu-HU" sz="2200" dirty="0" smtClean="0"/>
              <a:t>Mg-Fe </a:t>
            </a:r>
            <a:r>
              <a:rPr lang="hu-HU" sz="2200" dirty="0" smtClean="0"/>
              <a:t>szilikát</a:t>
            </a:r>
          </a:p>
          <a:p>
            <a:r>
              <a:rPr lang="hu-HU" sz="2200" dirty="0" smtClean="0"/>
              <a:t>kéreg</a:t>
            </a:r>
          </a:p>
          <a:p>
            <a:r>
              <a:rPr lang="hu-HU" sz="2200" dirty="0"/>
              <a:t>a külső </a:t>
            </a:r>
            <a:r>
              <a:rPr lang="hu-HU" sz="2200" dirty="0" smtClean="0"/>
              <a:t>mag rétegei között</a:t>
            </a:r>
            <a:endParaRPr lang="hu-HU" sz="2200" dirty="0"/>
          </a:p>
          <a:p>
            <a:r>
              <a:rPr lang="hu-HU" sz="2200" dirty="0" smtClean="0"/>
              <a:t>hőmérsékletkülönbség </a:t>
            </a:r>
            <a:r>
              <a:rPr lang="hu-HU" altLang="hu-HU" sz="2200" dirty="0"/>
              <a:t>→</a:t>
            </a:r>
            <a:r>
              <a:rPr lang="hu-HU" sz="2200" dirty="0" smtClean="0"/>
              <a:t> </a:t>
            </a:r>
            <a:r>
              <a:rPr lang="hu-HU" sz="2200" dirty="0" err="1" smtClean="0"/>
              <a:t>konvekció</a:t>
            </a:r>
            <a:r>
              <a:rPr lang="hu-HU" sz="2200" dirty="0" smtClean="0"/>
              <a:t> </a:t>
            </a:r>
            <a:r>
              <a:rPr lang="hu-HU" altLang="hu-HU" sz="2200" dirty="0"/>
              <a:t>→ </a:t>
            </a:r>
            <a:r>
              <a:rPr lang="hu-HU" sz="2200" dirty="0" smtClean="0"/>
              <a:t>dinamó működik</a:t>
            </a:r>
          </a:p>
        </p:txBody>
      </p:sp>
      <p:pic>
        <p:nvPicPr>
          <p:cNvPr id="2052" name="Picture 4" descr="https://faculty.ung.edu/jjones/astr1010home/interioreart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40</a:t>
            </a:fld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Jupiter holdak - Io</a:t>
            </a:r>
            <a:endParaRPr lang="hu-HU" sz="3600" b="1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07504" y="1556792"/>
            <a:ext cx="3816424" cy="3024336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hu-HU" sz="2200" dirty="0">
                <a:solidFill>
                  <a:schemeClr val="tx2"/>
                </a:solidFill>
                <a:latin typeface="Calibri" pitchFamily="34" charset="0"/>
              </a:rPr>
              <a:t>á</a:t>
            </a: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rapály miatt olvadt</a:t>
            </a:r>
          </a:p>
          <a:p>
            <a:pPr>
              <a:spcBef>
                <a:spcPts val="0"/>
              </a:spcBef>
            </a:pP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vulkanizmus, atmoszféra foltokban – SO</a:t>
            </a:r>
            <a:r>
              <a:rPr lang="hu-HU" sz="2200" baseline="-25000" dirty="0" smtClean="0">
                <a:solidFill>
                  <a:schemeClr val="tx2"/>
                </a:solidFill>
                <a:latin typeface="Calibri" pitchFamily="34" charset="0"/>
              </a:rPr>
              <a:t>2</a:t>
            </a: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 kibocsátás, elektronok </a:t>
            </a:r>
            <a:r>
              <a:rPr lang="hu-HU" sz="2200" dirty="0" err="1" smtClean="0">
                <a:solidFill>
                  <a:schemeClr val="tx2"/>
                </a:solidFill>
                <a:latin typeface="Calibri" pitchFamily="34" charset="0"/>
              </a:rPr>
              <a:t>impakt</a:t>
            </a: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 ionizációja</a:t>
            </a:r>
          </a:p>
          <a:p>
            <a:pPr>
              <a:spcBef>
                <a:spcPts val="0"/>
              </a:spcBef>
            </a:pPr>
            <a:r>
              <a:rPr lang="hu-HU" sz="2200" dirty="0" err="1" smtClean="0">
                <a:solidFill>
                  <a:schemeClr val="tx2"/>
                </a:solidFill>
                <a:latin typeface="Calibri" pitchFamily="34" charset="0"/>
              </a:rPr>
              <a:t>plazmatórusz</a:t>
            </a: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 a Jupiter körül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      </a:t>
            </a:r>
            <a:r>
              <a:rPr lang="hu-HU" sz="2200" dirty="0" err="1" smtClean="0">
                <a:solidFill>
                  <a:schemeClr val="tx2"/>
                </a:solidFill>
                <a:latin typeface="Calibri" pitchFamily="34" charset="0"/>
              </a:rPr>
              <a:t>kölcsönhat</a:t>
            </a: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 az Io légkörével  </a:t>
            </a:r>
          </a:p>
          <a:p>
            <a:pPr>
              <a:spcBef>
                <a:spcPts val="0"/>
              </a:spcBef>
            </a:pPr>
            <a:r>
              <a:rPr lang="hu-HU" sz="2200" dirty="0" smtClean="0">
                <a:solidFill>
                  <a:schemeClr val="tx2"/>
                </a:solidFill>
                <a:latin typeface="Calibri" pitchFamily="34" charset="0"/>
              </a:rPr>
              <a:t>töltéscsere a tórusz ionok és Io semlegesek között → új ionok, pickup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17555"/>
            <a:ext cx="5218613" cy="520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851920" y="5373216"/>
            <a:ext cx="1016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Dols</a:t>
            </a:r>
            <a:r>
              <a:rPr lang="hu-HU" sz="1400" i="1" dirty="0" smtClean="0"/>
              <a:t> (2011)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2851510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41</a:t>
            </a:fld>
            <a:endParaRPr 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Ganümédész</a:t>
            </a:r>
            <a:endParaRPr 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3241242" y="5289542"/>
            <a:ext cx="5579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dirty="0" smtClean="0">
                <a:latin typeface="Calibri" pitchFamily="34" charset="0"/>
              </a:rPr>
              <a:t>Ganümédész: az egyetlen, </a:t>
            </a:r>
            <a:r>
              <a:rPr lang="hu-HU" altLang="hu-HU" dirty="0" err="1" smtClean="0">
                <a:latin typeface="Calibri" pitchFamily="34" charset="0"/>
              </a:rPr>
              <a:t>magnetoszférával</a:t>
            </a:r>
            <a:r>
              <a:rPr lang="hu-HU" altLang="hu-HU" dirty="0" smtClean="0">
                <a:latin typeface="Calibri" pitchFamily="34" charset="0"/>
              </a:rPr>
              <a:t> rendelkező hold beágyazódva a Jupiter </a:t>
            </a:r>
            <a:r>
              <a:rPr lang="hu-HU" altLang="hu-HU" dirty="0" err="1" smtClean="0">
                <a:latin typeface="Calibri" pitchFamily="34" charset="0"/>
              </a:rPr>
              <a:t>magnetoszférájába</a:t>
            </a:r>
            <a:r>
              <a:rPr lang="hu-HU" altLang="hu-HU" dirty="0" smtClean="0">
                <a:latin typeface="Calibri" pitchFamily="34" charset="0"/>
              </a:rPr>
              <a:t>, az egyenlítői mágneses tér 720 nT (a Jupiteré itt 120 nT) dipól </a:t>
            </a:r>
            <a:r>
              <a:rPr lang="hu-HU" altLang="hu-HU" dirty="0">
                <a:latin typeface="Calibri" pitchFamily="34" charset="0"/>
              </a:rPr>
              <a:t>és </a:t>
            </a:r>
            <a:r>
              <a:rPr lang="hu-HU" altLang="hu-HU" dirty="0" smtClean="0">
                <a:latin typeface="Calibri" pitchFamily="34" charset="0"/>
              </a:rPr>
              <a:t>forgástengely </a:t>
            </a:r>
            <a:r>
              <a:rPr lang="hu-HU" dirty="0" smtClean="0">
                <a:latin typeface="Calibri" pitchFamily="34" charset="0"/>
              </a:rPr>
              <a:t>szöge 176</a:t>
            </a:r>
            <a:r>
              <a:rPr lang="hu-HU" dirty="0" smtClean="0">
                <a:latin typeface="Calibri" pitchFamily="34" charset="0"/>
                <a:sym typeface="Symbol"/>
              </a:rPr>
              <a:t></a:t>
            </a:r>
            <a:r>
              <a:rPr lang="hu-HU" dirty="0" smtClean="0">
                <a:latin typeface="Calibri" pitchFamily="34" charset="0"/>
              </a:rPr>
              <a:t> </a:t>
            </a:r>
            <a:endParaRPr lang="hu-HU" dirty="0"/>
          </a:p>
        </p:txBody>
      </p:sp>
      <p:pic>
        <p:nvPicPr>
          <p:cNvPr id="8" name="Picture 3" descr="C:\figures\from richard\Mk-06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8" t="2132" b="54489"/>
          <a:stretch>
            <a:fillRect/>
          </a:stretch>
        </p:blipFill>
        <p:spPr bwMode="auto">
          <a:xfrm>
            <a:off x="4427984" y="680063"/>
            <a:ext cx="4724412" cy="452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lasp-research.engin.umich.edu/faculty/xzjia/content/photos/JUICE-Miss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716016" cy="450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7308304" y="4446984"/>
            <a:ext cx="1609933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/>
              <a:t>Kivelson</a:t>
            </a:r>
            <a:r>
              <a:rPr lang="en-US" sz="1400" i="1" dirty="0"/>
              <a:t> et al. 1996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318378" y="5542751"/>
            <a:ext cx="2885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 smtClean="0"/>
              <a:t>Europa</a:t>
            </a:r>
            <a:r>
              <a:rPr lang="hu-HU" b="1" dirty="0" smtClean="0"/>
              <a:t>, Callisto: </a:t>
            </a:r>
            <a:r>
              <a:rPr lang="hu-HU" dirty="0" smtClean="0"/>
              <a:t>vezetőréteg</a:t>
            </a:r>
          </a:p>
          <a:p>
            <a:r>
              <a:rPr lang="hu-HU" dirty="0" smtClean="0"/>
              <a:t>felsz</a:t>
            </a:r>
            <a:r>
              <a:rPr lang="hu-HU" altLang="hu-HU" dirty="0">
                <a:latin typeface="Calibri" pitchFamily="34" charset="0"/>
              </a:rPr>
              <a:t>í</a:t>
            </a:r>
            <a:r>
              <a:rPr lang="hu-HU" dirty="0" smtClean="0"/>
              <a:t>n </a:t>
            </a:r>
            <a:r>
              <a:rPr lang="hu-HU" dirty="0"/>
              <a:t>alatti sós óceán </a:t>
            </a:r>
          </a:p>
        </p:txBody>
      </p:sp>
      <p:sp>
        <p:nvSpPr>
          <p:cNvPr id="11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076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42</a:t>
            </a:fld>
            <a:endParaRPr lang="hu-HU"/>
          </a:p>
        </p:txBody>
      </p:sp>
      <p:pic>
        <p:nvPicPr>
          <p:cNvPr id="5122" name="Picture 2" descr="Képtalálat a következőre: „titan magnetosphere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0480"/>
            <a:ext cx="49625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 txBox="1">
            <a:spLocks noGrp="1"/>
          </p:cNvSpPr>
          <p:nvPr>
            <p:ph idx="1"/>
          </p:nvPr>
        </p:nvSpPr>
        <p:spPr>
          <a:xfrm>
            <a:off x="0" y="19919"/>
            <a:ext cx="9144000" cy="81679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 smtClean="0">
                <a:latin typeface="Calibri" pitchFamily="34" charset="0"/>
              </a:rPr>
              <a:t>Szaturnusz: Titán</a:t>
            </a:r>
            <a:endParaRPr lang="hu-HU" altLang="hu-HU" sz="3600" b="1" dirty="0">
              <a:latin typeface="Calibri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962525" y="1612860"/>
            <a:ext cx="388843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sűrű atmoszféra (N</a:t>
            </a:r>
            <a:r>
              <a:rPr lang="hu-HU" sz="2200" baseline="-25000" dirty="0" smtClean="0"/>
              <a:t>2</a:t>
            </a:r>
            <a:r>
              <a:rPr lang="hu-HU" sz="2200" dirty="0" smtClean="0"/>
              <a:t>, metán)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indukált </a:t>
            </a:r>
            <a:r>
              <a:rPr lang="hu-HU" sz="2200" dirty="0" err="1" smtClean="0"/>
              <a:t>magnetoszféra</a:t>
            </a:r>
            <a:endParaRPr lang="hu-H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kölcsönhatás a Szaturnusz szubszonikus együttforgó </a:t>
            </a:r>
            <a:r>
              <a:rPr lang="en-US" sz="2200" dirty="0" smtClean="0"/>
              <a:t>magnetos</a:t>
            </a:r>
            <a:r>
              <a:rPr lang="hu-HU" sz="2200" dirty="0" err="1" smtClean="0"/>
              <a:t>zférikus</a:t>
            </a:r>
            <a:r>
              <a:rPr lang="en-US" sz="2200" dirty="0" smtClean="0"/>
              <a:t> </a:t>
            </a:r>
            <a:r>
              <a:rPr lang="en-US" sz="2200" dirty="0" err="1" smtClean="0"/>
              <a:t>pla</a:t>
            </a:r>
            <a:r>
              <a:rPr lang="hu-HU" sz="2200" dirty="0" smtClean="0"/>
              <a:t>z</a:t>
            </a:r>
            <a:r>
              <a:rPr lang="en-US" sz="2200" dirty="0" smtClean="0"/>
              <a:t>m</a:t>
            </a:r>
            <a:r>
              <a:rPr lang="hu-HU" sz="2200" dirty="0" err="1" smtClean="0"/>
              <a:t>ájával</a:t>
            </a:r>
            <a:r>
              <a:rPr lang="en-US" sz="2200" dirty="0" smtClean="0"/>
              <a:t> </a:t>
            </a:r>
            <a:endParaRPr lang="hu-H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h</a:t>
            </a:r>
            <a:r>
              <a:rPr lang="en-US" sz="2200" dirty="0" err="1" smtClean="0"/>
              <a:t>orizont</a:t>
            </a:r>
            <a:r>
              <a:rPr lang="hu-HU" sz="2200" dirty="0" smtClean="0"/>
              <a:t>á</a:t>
            </a:r>
            <a:r>
              <a:rPr lang="en-US" sz="2200" dirty="0" smtClean="0"/>
              <a:t>l</a:t>
            </a:r>
            <a:r>
              <a:rPr lang="hu-HU" sz="2200" dirty="0" smtClean="0"/>
              <a:t>is</a:t>
            </a:r>
            <a:r>
              <a:rPr lang="en-US" sz="2200" dirty="0" smtClean="0"/>
              <a:t> trans</a:t>
            </a:r>
            <a:r>
              <a:rPr lang="hu-HU" sz="2200" dirty="0" smtClean="0"/>
              <a:t>z</a:t>
            </a:r>
            <a:r>
              <a:rPr lang="en-US" sz="2200" dirty="0" smtClean="0"/>
              <a:t>port</a:t>
            </a:r>
            <a:r>
              <a:rPr lang="hu-HU" sz="2200" dirty="0" smtClean="0"/>
              <a:t>: a hideg</a:t>
            </a:r>
            <a:r>
              <a:rPr lang="en-US" sz="2200" dirty="0" smtClean="0"/>
              <a:t> </a:t>
            </a:r>
            <a:r>
              <a:rPr lang="en-US" sz="2200" dirty="0" err="1" smtClean="0"/>
              <a:t>ionos</a:t>
            </a:r>
            <a:r>
              <a:rPr lang="hu-HU" sz="2200" dirty="0" err="1" smtClean="0"/>
              <a:t>zféra</a:t>
            </a:r>
            <a:r>
              <a:rPr lang="en-US" sz="2200" dirty="0" smtClean="0"/>
              <a:t> </a:t>
            </a:r>
            <a:r>
              <a:rPr lang="en-US" sz="2200" dirty="0" err="1" smtClean="0"/>
              <a:t>pla</a:t>
            </a:r>
            <a:r>
              <a:rPr lang="hu-HU" sz="2200" dirty="0" smtClean="0"/>
              <a:t>z</a:t>
            </a:r>
            <a:r>
              <a:rPr lang="en-US" sz="2200" dirty="0" smtClean="0"/>
              <a:t>ma (</a:t>
            </a:r>
            <a:r>
              <a:rPr lang="hu-HU" sz="2200" dirty="0" smtClean="0"/>
              <a:t>p, </a:t>
            </a:r>
            <a:r>
              <a:rPr lang="en-US" sz="2200" dirty="0" smtClean="0"/>
              <a:t>N</a:t>
            </a:r>
            <a:r>
              <a:rPr lang="en-US" sz="2200" baseline="30000" dirty="0" smtClean="0"/>
              <a:t>+</a:t>
            </a:r>
            <a:r>
              <a:rPr lang="en-US" sz="2200" dirty="0" smtClean="0"/>
              <a:t>, N</a:t>
            </a:r>
            <a:r>
              <a:rPr lang="hu-HU" sz="2200" baseline="-25000" dirty="0" smtClean="0"/>
              <a:t>2</a:t>
            </a:r>
            <a:r>
              <a:rPr lang="en-US" sz="2200" baseline="30000" dirty="0" smtClean="0"/>
              <a:t>+</a:t>
            </a:r>
            <a:r>
              <a:rPr lang="en-US" sz="2200" dirty="0" smtClean="0"/>
              <a:t>  CH</a:t>
            </a:r>
            <a:r>
              <a:rPr lang="en-US" sz="2200" baseline="-25000" dirty="0" smtClean="0"/>
              <a:t>4</a:t>
            </a:r>
            <a:r>
              <a:rPr lang="en-US" sz="2200" baseline="30000" dirty="0" smtClean="0"/>
              <a:t>+</a:t>
            </a:r>
            <a:r>
              <a:rPr lang="hu-HU" sz="2200" baseline="30000" dirty="0" smtClean="0"/>
              <a:t> </a:t>
            </a:r>
            <a:r>
              <a:rPr lang="hu-HU" sz="2200" dirty="0" smtClean="0"/>
              <a:t>pickup ionok)</a:t>
            </a:r>
            <a:r>
              <a:rPr lang="en-US" sz="2200" dirty="0" smtClean="0"/>
              <a:t> </a:t>
            </a:r>
            <a:r>
              <a:rPr lang="hu-HU" sz="2200" dirty="0" smtClean="0"/>
              <a:t>1700 km magasságból </a:t>
            </a:r>
            <a:r>
              <a:rPr lang="hu-HU" sz="2200" dirty="0" err="1" smtClean="0"/>
              <a:t>downstream</a:t>
            </a:r>
            <a:r>
              <a:rPr lang="hu-HU" sz="2200" dirty="0"/>
              <a:t> </a:t>
            </a:r>
            <a:r>
              <a:rPr lang="hu-HU" sz="2200" dirty="0" smtClean="0"/>
              <a:t>irányba mozog</a:t>
            </a:r>
            <a:r>
              <a:rPr lang="en-US" sz="2200" dirty="0"/>
              <a:t> </a:t>
            </a:r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547664" y="5373216"/>
            <a:ext cx="1630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Cravens</a:t>
            </a:r>
            <a:r>
              <a:rPr lang="hu-HU" sz="1400" i="1" dirty="0" smtClean="0"/>
              <a:t> et </a:t>
            </a:r>
            <a:r>
              <a:rPr lang="hu-HU" sz="1400" i="1" dirty="0" err="1" smtClean="0"/>
              <a:t>al</a:t>
            </a:r>
            <a:r>
              <a:rPr lang="hu-HU" sz="1400" i="1" dirty="0" smtClean="0"/>
              <a:t> (1998)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1674947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4CC21-6762-438A-81C4-BCE7C61772AC}" type="slidenum">
              <a:rPr lang="en-US" altLang="hu-HU"/>
              <a:pPr/>
              <a:t>43</a:t>
            </a:fld>
            <a:endParaRPr lang="en-US" altLang="hu-HU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139952" y="942884"/>
            <a:ext cx="446449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000" dirty="0">
                <a:solidFill>
                  <a:schemeClr val="tx2"/>
                </a:solidFill>
                <a:latin typeface="Calibri" pitchFamily="34" charset="0"/>
              </a:rPr>
              <a:t>k</a:t>
            </a:r>
            <a:r>
              <a:rPr lang="hu-HU" altLang="hu-HU" sz="2000" dirty="0" smtClean="0">
                <a:solidFill>
                  <a:schemeClr val="tx2"/>
                </a:solidFill>
                <a:latin typeface="Calibri" pitchFamily="34" charset="0"/>
              </a:rPr>
              <a:t>oronakitörés (CME): megnő </a:t>
            </a:r>
            <a:r>
              <a:rPr lang="hu-HU" altLang="hu-HU" sz="2000" dirty="0">
                <a:solidFill>
                  <a:schemeClr val="tx2"/>
                </a:solidFill>
                <a:latin typeface="Calibri" pitchFamily="34" charset="0"/>
              </a:rPr>
              <a:t>a napszél nyomása, a </a:t>
            </a:r>
            <a:r>
              <a:rPr lang="hu-HU" altLang="hu-HU" sz="2000" dirty="0" err="1">
                <a:solidFill>
                  <a:schemeClr val="tx2"/>
                </a:solidFill>
                <a:latin typeface="Calibri" pitchFamily="34" charset="0"/>
              </a:rPr>
              <a:t>magnetoszféra</a:t>
            </a:r>
            <a:r>
              <a:rPr lang="hu-HU" altLang="hu-HU" sz="2000" dirty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hu-HU" altLang="hu-HU" sz="2000" dirty="0" smtClean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hu-HU" altLang="hu-HU" sz="2000" dirty="0" smtClean="0">
                <a:solidFill>
                  <a:schemeClr val="tx2"/>
                </a:solidFill>
                <a:latin typeface="Calibri" pitchFamily="34" charset="0"/>
              </a:rPr>
              <a:t>benyomódik, megnőnek </a:t>
            </a:r>
            <a:r>
              <a:rPr lang="hu-HU" altLang="hu-HU" sz="2000" dirty="0">
                <a:solidFill>
                  <a:schemeClr val="tx2"/>
                </a:solidFill>
                <a:latin typeface="Calibri" pitchFamily="34" charset="0"/>
              </a:rPr>
              <a:t>az elektromos áramok a </a:t>
            </a:r>
            <a:r>
              <a:rPr lang="hu-HU" altLang="hu-HU" sz="2000" dirty="0" smtClean="0">
                <a:solidFill>
                  <a:schemeClr val="tx2"/>
                </a:solidFill>
                <a:latin typeface="Calibri" pitchFamily="34" charset="0"/>
              </a:rPr>
              <a:t>magnetoszférában és az ionoszférában, energia áramlik be a kürtőben → mágneses vihar</a:t>
            </a:r>
          </a:p>
          <a:p>
            <a:r>
              <a:rPr lang="hu-HU" altLang="hu-HU" sz="2000" dirty="0" smtClean="0">
                <a:solidFill>
                  <a:schemeClr val="tx2"/>
                </a:solidFill>
                <a:latin typeface="Calibri" pitchFamily="34" charset="0"/>
              </a:rPr>
              <a:t>2003 Halloween esemény</a:t>
            </a:r>
            <a:endParaRPr lang="en-US" altLang="hu-HU" sz="20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5845" name="Picture 5" descr="Magnetosphere_simp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2736"/>
            <a:ext cx="4038600" cy="2228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0" y="13574"/>
            <a:ext cx="9144000" cy="6926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b="1" dirty="0">
                <a:latin typeface="Calibri" pitchFamily="34" charset="0"/>
              </a:rPr>
              <a:t>Tranziensek: </a:t>
            </a:r>
            <a:r>
              <a:rPr lang="hu-HU" altLang="hu-HU" sz="3600" b="1" dirty="0" err="1">
                <a:latin typeface="Calibri" pitchFamily="34" charset="0"/>
              </a:rPr>
              <a:t>geomágneses</a:t>
            </a:r>
            <a:r>
              <a:rPr lang="hu-HU" altLang="hu-HU" sz="3600" b="1" dirty="0">
                <a:latin typeface="Calibri" pitchFamily="34" charset="0"/>
              </a:rPr>
              <a:t> vihar</a:t>
            </a:r>
            <a:endParaRPr lang="hu-HU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60" y="3408421"/>
            <a:ext cx="7129013" cy="27774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60232" y="6185852"/>
            <a:ext cx="1725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/>
              <a:t>Schillings</a:t>
            </a:r>
            <a:r>
              <a:rPr lang="hu-HU" sz="1400" i="1" dirty="0" smtClean="0"/>
              <a:t> et al (2017)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816753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455E8-B41A-40D7-AB33-7ECB34BA6829}" type="slidenum">
              <a:rPr lang="en-US" altLang="hu-HU"/>
              <a:pPr/>
              <a:t>44</a:t>
            </a:fld>
            <a:endParaRPr lang="en-US" altLang="hu-HU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99797" y="1124744"/>
            <a:ext cx="3810000" cy="1447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Calibri" pitchFamily="34" charset="0"/>
              </a:rPr>
              <a:t>er</a:t>
            </a:r>
            <a:r>
              <a:rPr lang="hu-HU" altLang="hu-HU" sz="2100" dirty="0">
                <a:latin typeface="Calibri" pitchFamily="34" charset="0"/>
              </a:rPr>
              <a:t>ő</a:t>
            </a:r>
            <a:r>
              <a:rPr lang="hu-HU" altLang="hu-HU" sz="2400" dirty="0">
                <a:latin typeface="Calibri" pitchFamily="34" charset="0"/>
              </a:rPr>
              <a:t>s belső mágneses tér, de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Calibri" pitchFamily="34" charset="0"/>
              </a:rPr>
              <a:t>nincs atmoszféra  </a:t>
            </a:r>
            <a:r>
              <a:rPr lang="hu-HU" altLang="hu-HU" sz="2400" dirty="0">
                <a:latin typeface="Calibri" pitchFamily="34" charset="0"/>
                <a:sym typeface="Symbol" pitchFamily="18" charset="2"/>
              </a:rPr>
              <a:t>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latin typeface="Calibri" pitchFamily="34" charset="0"/>
                <a:sym typeface="Symbol" pitchFamily="18" charset="2"/>
              </a:rPr>
              <a:t>magnetoszféra</a:t>
            </a:r>
            <a:r>
              <a:rPr lang="hu-HU" altLang="hu-HU" sz="2400" dirty="0">
                <a:latin typeface="Calibri" pitchFamily="34" charset="0"/>
                <a:sym typeface="Symbol" pitchFamily="18" charset="2"/>
              </a:rPr>
              <a:t> és </a:t>
            </a:r>
            <a:r>
              <a:rPr lang="hu-HU" altLang="hu-HU" sz="2400" dirty="0">
                <a:latin typeface="Calibri" pitchFamily="34" charset="0"/>
              </a:rPr>
              <a:t>kiterjedt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latin typeface="Calibri" pitchFamily="34" charset="0"/>
              </a:rPr>
              <a:t>exoszféra</a:t>
            </a:r>
            <a:endParaRPr lang="hu-HU" altLang="hu-HU" sz="2400" dirty="0"/>
          </a:p>
        </p:txBody>
      </p:sp>
      <p:pic>
        <p:nvPicPr>
          <p:cNvPr id="46084" name="Picture 4" descr="Merku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8200"/>
            <a:ext cx="5029200" cy="3348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6" name="Picture 6" descr="mercury_hf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2693" y="2725241"/>
            <a:ext cx="3528392" cy="35448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09600" y="4724400"/>
            <a:ext cx="45635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dirty="0" smtClean="0">
                <a:latin typeface="Calibri" pitchFamily="34" charset="0"/>
              </a:rPr>
              <a:t>hot </a:t>
            </a:r>
            <a:r>
              <a:rPr lang="hu-HU" altLang="hu-HU" sz="2400" dirty="0">
                <a:latin typeface="Calibri" pitchFamily="34" charset="0"/>
              </a:rPr>
              <a:t>flow anomália:</a:t>
            </a:r>
            <a:endParaRPr lang="en-US" altLang="hu-HU" sz="2400" dirty="0">
              <a:latin typeface="Calibri" pitchFamily="34" charset="0"/>
            </a:endParaRPr>
          </a:p>
          <a:p>
            <a:r>
              <a:rPr lang="hu-HU" altLang="hu-HU" sz="2400" dirty="0">
                <a:latin typeface="Calibri" pitchFamily="34" charset="0"/>
              </a:rPr>
              <a:t>n</a:t>
            </a:r>
            <a:r>
              <a:rPr lang="en-US" altLang="hu-HU" sz="2400" dirty="0">
                <a:latin typeface="Calibri" pitchFamily="34" charset="0"/>
              </a:rPr>
              <a:t>aps</a:t>
            </a:r>
            <a:r>
              <a:rPr lang="hu-HU" altLang="hu-HU" sz="2400" dirty="0" err="1">
                <a:latin typeface="Calibri" pitchFamily="34" charset="0"/>
              </a:rPr>
              <a:t>zélben</a:t>
            </a:r>
            <a:r>
              <a:rPr lang="hu-HU" altLang="hu-HU" sz="2400" dirty="0">
                <a:latin typeface="Calibri" pitchFamily="34" charset="0"/>
              </a:rPr>
              <a:t> terjedő diszkontinuitás </a:t>
            </a:r>
          </a:p>
          <a:p>
            <a:r>
              <a:rPr lang="hu-HU" altLang="hu-HU" sz="2400" dirty="0" err="1">
                <a:latin typeface="Calibri" pitchFamily="34" charset="0"/>
              </a:rPr>
              <a:t>kölcsönhat</a:t>
            </a:r>
            <a:r>
              <a:rPr lang="hu-HU" altLang="hu-HU" sz="2400" dirty="0">
                <a:latin typeface="Calibri" pitchFamily="34" charset="0"/>
              </a:rPr>
              <a:t> a fejhullámmal -</a:t>
            </a:r>
          </a:p>
          <a:p>
            <a:r>
              <a:rPr lang="en-US" altLang="hu-HU" sz="2400" dirty="0">
                <a:latin typeface="Calibri" pitchFamily="34" charset="0"/>
              </a:rPr>
              <a:t>v</a:t>
            </a:r>
            <a:r>
              <a:rPr lang="hu-HU" altLang="hu-HU" sz="2400" dirty="0" err="1">
                <a:latin typeface="Calibri" pitchFamily="34" charset="0"/>
              </a:rPr>
              <a:t>isszaáramló</a:t>
            </a:r>
            <a:r>
              <a:rPr lang="hu-HU" altLang="hu-HU" sz="2400" dirty="0">
                <a:latin typeface="Calibri" pitchFamily="34" charset="0"/>
              </a:rPr>
              <a:t> forró napszél</a:t>
            </a:r>
            <a:endParaRPr lang="en-US" altLang="hu-HU" sz="2400" dirty="0">
              <a:latin typeface="Calibri" pitchFamily="34" charset="0"/>
            </a:endParaRPr>
          </a:p>
        </p:txBody>
      </p:sp>
      <p:sp>
        <p:nvSpPr>
          <p:cNvPr id="9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-22145" y="-4455"/>
            <a:ext cx="9144000" cy="81679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sz="3600" b="1" dirty="0">
                <a:latin typeface="Calibri" pitchFamily="34" charset="0"/>
              </a:rPr>
              <a:t>Űridőjárás a Merkúrnál</a:t>
            </a:r>
          </a:p>
        </p:txBody>
      </p:sp>
      <p:sp>
        <p:nvSpPr>
          <p:cNvPr id="2" name="Téglalap 1"/>
          <p:cNvSpPr/>
          <p:nvPr/>
        </p:nvSpPr>
        <p:spPr>
          <a:xfrm>
            <a:off x="6681648" y="6334650"/>
            <a:ext cx="14603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>
                <a:latin typeface="Calibri" pitchFamily="34" charset="0"/>
              </a:rPr>
              <a:t>NASA/</a:t>
            </a:r>
            <a:r>
              <a:rPr lang="hu-HU" sz="1400" i="1" dirty="0" err="1">
                <a:latin typeface="Calibri" pitchFamily="34" charset="0"/>
              </a:rPr>
              <a:t>D</a:t>
            </a:r>
            <a:r>
              <a:rPr lang="hu-HU" sz="1400" i="1" dirty="0" err="1" smtClean="0">
                <a:latin typeface="Calibri" pitchFamily="34" charset="0"/>
              </a:rPr>
              <a:t>uberstein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371340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2C10D-B64F-4D24-A801-C3F4833D2FE0}" type="slidenum">
              <a:rPr lang="en-US" altLang="hu-HU"/>
              <a:pPr/>
              <a:t>45</a:t>
            </a:fld>
            <a:endParaRPr lang="en-US" altLang="hu-HU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altLang="hu-HU" sz="3600" b="1" dirty="0">
                <a:latin typeface="Calibri" pitchFamily="34" charset="0"/>
              </a:rPr>
              <a:t>Sarki </a:t>
            </a:r>
            <a:r>
              <a:rPr lang="hu-HU" altLang="hu-HU" sz="3600" b="1" dirty="0" smtClean="0">
                <a:latin typeface="Calibri" pitchFamily="34" charset="0"/>
              </a:rPr>
              <a:t>fény </a:t>
            </a:r>
            <a:r>
              <a:rPr lang="hu-HU" sz="3600" b="1" dirty="0"/>
              <a:t>(</a:t>
            </a:r>
            <a:r>
              <a:rPr lang="hu-HU" sz="3600" b="1" dirty="0" err="1"/>
              <a:t>aurora</a:t>
            </a:r>
            <a:r>
              <a:rPr lang="hu-HU" sz="3600" b="1" dirty="0"/>
              <a:t> </a:t>
            </a:r>
            <a:r>
              <a:rPr lang="hu-HU" sz="3600" b="1" dirty="0" err="1"/>
              <a:t>borealis</a:t>
            </a:r>
            <a:r>
              <a:rPr lang="hu-HU" sz="3600" b="1" dirty="0"/>
              <a:t>)</a:t>
            </a:r>
            <a:endParaRPr lang="en-US" altLang="hu-HU" sz="3600" b="1" dirty="0">
              <a:latin typeface="Calibri" pitchFamily="34" charset="0"/>
            </a:endParaRP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155884"/>
            <a:ext cx="2846388" cy="5688012"/>
          </a:xfrm>
          <a:noFill/>
          <a:ln/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563888" y="4581128"/>
            <a:ext cx="51054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200" dirty="0" smtClean="0">
                <a:latin typeface="Calibri" pitchFamily="34" charset="0"/>
              </a:rPr>
              <a:t>a</a:t>
            </a:r>
            <a:r>
              <a:rPr lang="en-US" altLang="hu-HU" sz="2200" dirty="0" smtClean="0">
                <a:latin typeface="Calibri" pitchFamily="34" charset="0"/>
              </a:rPr>
              <a:t> </a:t>
            </a:r>
            <a:r>
              <a:rPr lang="hu-HU" altLang="hu-HU" sz="2200" dirty="0" err="1">
                <a:latin typeface="Calibri" pitchFamily="34" charset="0"/>
              </a:rPr>
              <a:t>geomágneses</a:t>
            </a:r>
            <a:r>
              <a:rPr lang="hu-HU" altLang="hu-HU" sz="2200" dirty="0">
                <a:latin typeface="Calibri" pitchFamily="34" charset="0"/>
              </a:rPr>
              <a:t> pólusoknál gyors elektronok ütköznek O és N </a:t>
            </a:r>
            <a:r>
              <a:rPr lang="hu-HU" altLang="hu-HU" sz="2200" dirty="0" smtClean="0">
                <a:latin typeface="Calibri" pitchFamily="34" charset="0"/>
              </a:rPr>
              <a:t>atomokkal</a:t>
            </a:r>
            <a:endParaRPr lang="hu-HU" altLang="hu-HU" sz="2200" dirty="0">
              <a:latin typeface="Calibri" pitchFamily="34" charset="0"/>
            </a:endParaRPr>
          </a:p>
          <a:p>
            <a:r>
              <a:rPr lang="hu-HU" altLang="hu-HU" sz="2200">
                <a:latin typeface="Calibri" pitchFamily="34" charset="0"/>
              </a:rPr>
              <a:t>a </a:t>
            </a:r>
            <a:r>
              <a:rPr lang="hu-HU" altLang="hu-HU" sz="2200" smtClean="0">
                <a:latin typeface="Calibri" pitchFamily="34" charset="0"/>
              </a:rPr>
              <a:t>gerjesztett </a:t>
            </a:r>
            <a:r>
              <a:rPr lang="hu-HU" altLang="hu-HU" sz="2200" dirty="0">
                <a:latin typeface="Calibri" pitchFamily="34" charset="0"/>
              </a:rPr>
              <a:t>atomok különböz</a:t>
            </a:r>
            <a:r>
              <a:rPr lang="hu-HU" altLang="hu-HU" sz="2000" dirty="0">
                <a:latin typeface="Calibri" pitchFamily="34" charset="0"/>
              </a:rPr>
              <a:t>ő</a:t>
            </a:r>
            <a:r>
              <a:rPr lang="hu-HU" altLang="hu-HU" sz="2200" dirty="0">
                <a:latin typeface="Calibri" pitchFamily="34" charset="0"/>
              </a:rPr>
              <a:t> színben sugároznak </a:t>
            </a:r>
            <a:endParaRPr lang="hu-HU" altLang="hu-HU" sz="2200" dirty="0" smtClean="0">
              <a:latin typeface="Calibri" pitchFamily="34" charset="0"/>
            </a:endParaRPr>
          </a:p>
          <a:p>
            <a:r>
              <a:rPr lang="en-US" altLang="hu-HU" sz="2200" dirty="0" smtClean="0">
                <a:latin typeface="Calibri" pitchFamily="34" charset="0"/>
              </a:rPr>
              <a:t>~</a:t>
            </a:r>
            <a:r>
              <a:rPr lang="hu-HU" altLang="hu-HU" sz="2200" dirty="0">
                <a:latin typeface="Calibri" pitchFamily="34" charset="0"/>
              </a:rPr>
              <a:t>4000 </a:t>
            </a:r>
            <a:r>
              <a:rPr lang="en-US" altLang="hu-HU" sz="2200" dirty="0">
                <a:latin typeface="Calibri" pitchFamily="34" charset="0"/>
              </a:rPr>
              <a:t>G</a:t>
            </a:r>
            <a:r>
              <a:rPr lang="hu-HU" altLang="hu-HU" sz="2200" dirty="0">
                <a:latin typeface="Calibri" pitchFamily="34" charset="0"/>
              </a:rPr>
              <a:t>W teljesítmény </a:t>
            </a:r>
            <a:r>
              <a:rPr lang="en-US" altLang="hu-HU" sz="2200" dirty="0">
                <a:latin typeface="Calibri" pitchFamily="34" charset="0"/>
              </a:rPr>
              <a:t>(USA 350 GW)</a:t>
            </a:r>
          </a:p>
        </p:txBody>
      </p:sp>
      <p:pic>
        <p:nvPicPr>
          <p:cNvPr id="37893" name="Picture 5" descr="sat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0372" y="1196752"/>
            <a:ext cx="4724400" cy="3101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églalap 3"/>
          <p:cNvSpPr/>
          <p:nvPr/>
        </p:nvSpPr>
        <p:spPr>
          <a:xfrm>
            <a:off x="1403648" y="6488668"/>
            <a:ext cx="7740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4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609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Sarki fény</a:t>
            </a:r>
            <a:endParaRPr lang="hu-HU" sz="3600" b="1" dirty="0"/>
          </a:p>
        </p:txBody>
      </p:sp>
      <p:pic>
        <p:nvPicPr>
          <p:cNvPr id="4" name="Picture 2" descr="08-2006-CTS-Aurora-NSSDC4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3" y="632264"/>
            <a:ext cx="3152483" cy="31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716014" y="6453336"/>
            <a:ext cx="4132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46</a:t>
            </a:fld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21" y="678221"/>
            <a:ext cx="4047846" cy="318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5355548" y="4084087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 smtClean="0">
                <a:latin typeface="Calibri" pitchFamily="34" charset="0"/>
              </a:rPr>
              <a:t>Vénusz – rövid idejű aktivitás az </a:t>
            </a:r>
          </a:p>
          <a:p>
            <a:r>
              <a:rPr lang="hu-HU" altLang="hu-HU" sz="2000" dirty="0" smtClean="0">
                <a:latin typeface="Calibri" pitchFamily="34" charset="0"/>
              </a:rPr>
              <a:t>O zöld vonalában </a:t>
            </a:r>
            <a:endParaRPr lang="hu-HU" sz="2000" dirty="0"/>
          </a:p>
        </p:txBody>
      </p:sp>
      <p:sp>
        <p:nvSpPr>
          <p:cNvPr id="7" name="Téglalap 6"/>
          <p:cNvSpPr/>
          <p:nvPr/>
        </p:nvSpPr>
        <p:spPr>
          <a:xfrm>
            <a:off x="107504" y="677887"/>
            <a:ext cx="784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400" dirty="0" smtClean="0">
                <a:latin typeface="Calibri" pitchFamily="34" charset="0"/>
              </a:rPr>
              <a:t>Föld </a:t>
            </a:r>
            <a:endParaRPr lang="hu-HU" sz="2400" dirty="0"/>
          </a:p>
        </p:txBody>
      </p:sp>
      <p:pic>
        <p:nvPicPr>
          <p:cNvPr id="2052" name="Picture 4" descr="Képtalálat a következőre: „mars aurora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9769"/>
            <a:ext cx="5053143" cy="310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5355548" y="5272366"/>
            <a:ext cx="29200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>
                <a:latin typeface="Calibri" pitchFamily="34" charset="0"/>
              </a:rPr>
              <a:t>Mars – UV </a:t>
            </a:r>
            <a:r>
              <a:rPr lang="hu-HU" sz="2000" dirty="0" err="1" smtClean="0">
                <a:latin typeface="Calibri" pitchFamily="34" charset="0"/>
              </a:rPr>
              <a:t>aurora</a:t>
            </a:r>
            <a:r>
              <a:rPr lang="hu-HU" sz="2000" dirty="0" smtClean="0">
                <a:latin typeface="Calibri" pitchFamily="34" charset="0"/>
              </a:rPr>
              <a:t> 5 napon</a:t>
            </a:r>
          </a:p>
          <a:p>
            <a:r>
              <a:rPr lang="hu-HU" sz="2000" dirty="0" smtClean="0">
                <a:latin typeface="Calibri" pitchFamily="34" charset="0"/>
              </a:rPr>
              <a:t>keresztül (MAVEN)</a:t>
            </a:r>
            <a:endParaRPr lang="hu-HU" sz="2000" dirty="0"/>
          </a:p>
        </p:txBody>
      </p:sp>
      <p:sp>
        <p:nvSpPr>
          <p:cNvPr id="11" name="Téglalap 10"/>
          <p:cNvSpPr/>
          <p:nvPr/>
        </p:nvSpPr>
        <p:spPr>
          <a:xfrm>
            <a:off x="323528" y="6541796"/>
            <a:ext cx="14315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 smtClean="0">
                <a:solidFill>
                  <a:schemeClr val="bg1"/>
                </a:solidFill>
                <a:latin typeface="Calibri" pitchFamily="34" charset="0"/>
              </a:rPr>
              <a:t>Univ</a:t>
            </a:r>
            <a:r>
              <a:rPr lang="hu-HU" sz="1400" i="1" dirty="0" smtClean="0">
                <a:solidFill>
                  <a:schemeClr val="bg1"/>
                </a:solidFill>
                <a:latin typeface="Calibri" pitchFamily="34" charset="0"/>
              </a:rPr>
              <a:t>. of Colorado</a:t>
            </a:r>
            <a:endParaRPr lang="hu-H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47</a:t>
            </a:fld>
            <a:endParaRPr lang="hu-HU"/>
          </a:p>
        </p:txBody>
      </p:sp>
      <p:pic>
        <p:nvPicPr>
          <p:cNvPr id="2050" name="Picture 2" descr="Stunning new images, which combine observations from Voyager 2 and Hubble, show bright spots above the surface as high-energy particles collided with the upper atmosphere to set off a cosmic light sh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37" y="0"/>
            <a:ext cx="4958522" cy="420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3"/>
          <p:cNvSpPr/>
          <p:nvPr/>
        </p:nvSpPr>
        <p:spPr>
          <a:xfrm>
            <a:off x="0" y="6488668"/>
            <a:ext cx="44275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5292080" y="3477507"/>
            <a:ext cx="2273752" cy="631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600" dirty="0" smtClean="0">
                <a:solidFill>
                  <a:schemeClr val="bg1"/>
                </a:solidFill>
              </a:rPr>
              <a:t>Uránusz</a:t>
            </a:r>
            <a:endParaRPr lang="hu-HU" sz="2600" dirty="0">
              <a:solidFill>
                <a:schemeClr val="bg1"/>
              </a:solidFill>
            </a:endParaRPr>
          </a:p>
        </p:txBody>
      </p:sp>
      <p:sp>
        <p:nvSpPr>
          <p:cNvPr id="12" name="Cím 1"/>
          <p:cNvSpPr>
            <a:spLocks noGrp="1"/>
          </p:cNvSpPr>
          <p:nvPr>
            <p:ph type="title"/>
          </p:nvPr>
        </p:nvSpPr>
        <p:spPr>
          <a:xfrm>
            <a:off x="6732240" y="6342294"/>
            <a:ext cx="2273752" cy="631302"/>
          </a:xfrm>
        </p:spPr>
        <p:txBody>
          <a:bodyPr>
            <a:noAutofit/>
          </a:bodyPr>
          <a:lstStyle/>
          <a:p>
            <a:r>
              <a:rPr lang="hu-HU" sz="2600" dirty="0" smtClean="0">
                <a:solidFill>
                  <a:schemeClr val="bg1"/>
                </a:solidFill>
              </a:rPr>
              <a:t>Ganümédész</a:t>
            </a:r>
            <a:endParaRPr lang="hu-HU" sz="2600" dirty="0">
              <a:solidFill>
                <a:schemeClr val="bg1"/>
              </a:solidFill>
            </a:endParaRPr>
          </a:p>
        </p:txBody>
      </p:sp>
      <p:pic>
        <p:nvPicPr>
          <p:cNvPr id="13" name="Picture 2" descr="Auroras on Jupi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" y="0"/>
            <a:ext cx="4224863" cy="420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éptalálat a következőre: „aurora saturn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43" y="4184118"/>
            <a:ext cx="4716016" cy="26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ím 1"/>
          <p:cNvSpPr txBox="1">
            <a:spLocks/>
          </p:cNvSpPr>
          <p:nvPr/>
        </p:nvSpPr>
        <p:spPr>
          <a:xfrm>
            <a:off x="5264595" y="6342294"/>
            <a:ext cx="2273752" cy="631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600" dirty="0" smtClean="0">
                <a:solidFill>
                  <a:schemeClr val="bg1"/>
                </a:solidFill>
              </a:rPr>
              <a:t>Szaturnusz</a:t>
            </a:r>
            <a:endParaRPr lang="hu-HU" sz="2600" dirty="0">
              <a:solidFill>
                <a:schemeClr val="bg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05590" y="4977844"/>
            <a:ext cx="3067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>
                <a:latin typeface="Calibri" pitchFamily="34" charset="0"/>
              </a:rPr>
              <a:t>Uránusz – déli pólusnál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019769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77809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Numerikus szimulációk: MHD</a:t>
            </a:r>
            <a:endParaRPr lang="hu-HU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48</a:t>
            </a:fld>
            <a:endParaRPr lang="hu-HU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www.bu.edu/csp/hall_display/CCMC_Magnetosphere_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434"/>
            <a:ext cx="5086075" cy="389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370928"/>
            <a:ext cx="4211960" cy="386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/>
          <p:cNvSpPr/>
          <p:nvPr/>
        </p:nvSpPr>
        <p:spPr>
          <a:xfrm>
            <a:off x="7686704" y="5273952"/>
            <a:ext cx="1097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Boston </a:t>
            </a:r>
            <a:r>
              <a:rPr lang="hu-HU" sz="1400" i="1" dirty="0" err="1" smtClean="0"/>
              <a:t>Univ</a:t>
            </a:r>
            <a:r>
              <a:rPr lang="hu-HU" sz="1400" i="1" dirty="0" smtClean="0"/>
              <a:t>.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7067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hu-HU" sz="3600" b="1" dirty="0" smtClean="0"/>
              <a:t>Űrszondák: CLUSTER</a:t>
            </a:r>
            <a:endParaRPr lang="hu-HU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226" y="908720"/>
            <a:ext cx="8229600" cy="936104"/>
          </a:xfrm>
        </p:spPr>
        <p:txBody>
          <a:bodyPr>
            <a:normAutofit/>
          </a:bodyPr>
          <a:lstStyle/>
          <a:p>
            <a:r>
              <a:rPr lang="hu-HU" sz="2400" dirty="0"/>
              <a:t>Fellövés </a:t>
            </a:r>
            <a:r>
              <a:rPr lang="hu-HU" sz="2400" dirty="0" smtClean="0"/>
              <a:t>2000 júl.-aug. óta működik</a:t>
            </a:r>
            <a:endParaRPr lang="hu-HU" sz="2400" dirty="0"/>
          </a:p>
          <a:p>
            <a:r>
              <a:rPr lang="hu-HU" sz="2400" dirty="0" smtClean="0"/>
              <a:t>4 szonda változó tetraéder alakzatban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49</a:t>
            </a:fld>
            <a:endParaRPr lang="hu-HU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</a:t>
            </a:r>
            <a:r>
              <a:rPr lang="hu-HU" sz="1600" dirty="0" smtClean="0"/>
              <a:t>23/8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With the Cluster orbit having an apogee 18.7 earth radii (R E ) of and perigee of 3 R E , the four spacecraft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3" y="2014135"/>
            <a:ext cx="7841097" cy="415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7947834" y="6011415"/>
            <a:ext cx="495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smtClean="0"/>
              <a:t>ESA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40824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42276"/>
            <a:ext cx="6552728" cy="36859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</a:t>
            </a:fld>
            <a:endParaRPr lang="hu-HU"/>
          </a:p>
        </p:txBody>
      </p:sp>
      <p:sp>
        <p:nvSpPr>
          <p:cNvPr id="6" name="Rectangle 5"/>
          <p:cNvSpPr/>
          <p:nvPr/>
        </p:nvSpPr>
        <p:spPr>
          <a:xfrm>
            <a:off x="1218439" y="4878145"/>
            <a:ext cx="640156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/>
              <a:t>a belső mag forgása 1970 körül és 2009-ben leállt </a:t>
            </a:r>
          </a:p>
          <a:p>
            <a:r>
              <a:rPr lang="hu-HU" sz="2400" dirty="0" smtClean="0"/>
              <a:t>forgásiránya megfordult </a:t>
            </a:r>
          </a:p>
          <a:p>
            <a:r>
              <a:rPr lang="hu-HU" sz="2400" dirty="0" smtClean="0"/>
              <a:t>oszcillál 60-70 éves periódussal</a:t>
            </a:r>
          </a:p>
          <a:p>
            <a:r>
              <a:rPr lang="hu-HU" sz="2400" dirty="0" smtClean="0"/>
              <a:t>EM csatolás a külső </a:t>
            </a:r>
            <a:r>
              <a:rPr lang="hu-HU" sz="2400" dirty="0" smtClean="0"/>
              <a:t>maggal, gravitációs </a:t>
            </a:r>
            <a:r>
              <a:rPr lang="hu-HU" sz="2400" dirty="0" smtClean="0"/>
              <a:t>csatolás </a:t>
            </a:r>
            <a:endParaRPr lang="hu-HU" sz="2400" dirty="0" smtClean="0"/>
          </a:p>
          <a:p>
            <a:r>
              <a:rPr lang="hu-HU" sz="2400" dirty="0" smtClean="0"/>
              <a:t>a </a:t>
            </a:r>
            <a:r>
              <a:rPr lang="hu-HU" sz="2400" dirty="0"/>
              <a:t>köpennyel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71800" y="430652"/>
            <a:ext cx="4187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/>
              <a:t>Új </a:t>
            </a:r>
            <a:r>
              <a:rPr lang="hu-HU" sz="2400" b="1" dirty="0"/>
              <a:t>eredmény </a:t>
            </a:r>
            <a:r>
              <a:rPr lang="hu-HU" sz="2400" b="1" dirty="0" smtClean="0"/>
              <a:t>2022 – földrengés 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42557906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50</a:t>
            </a:fld>
            <a:endParaRPr lang="hu-HU"/>
          </a:p>
        </p:txBody>
      </p:sp>
      <p:pic>
        <p:nvPicPr>
          <p:cNvPr id="8194" name="Picture 2" descr="Them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4"/>
            <a:ext cx="6422711" cy="462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8195" y="5761276"/>
            <a:ext cx="40882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000" dirty="0" smtClean="0"/>
              <a:t>+ Magnetosphere Multiscale </a:t>
            </a:r>
            <a:r>
              <a:rPr lang="hu-HU" sz="2000" dirty="0" err="1" smtClean="0"/>
              <a:t>Mission</a:t>
            </a:r>
            <a:r>
              <a:rPr lang="hu-HU" sz="2000" dirty="0" smtClean="0"/>
              <a:t> </a:t>
            </a:r>
          </a:p>
          <a:p>
            <a:pPr algn="ctr"/>
            <a:r>
              <a:rPr lang="hu-HU" sz="2000" dirty="0" smtClean="0"/>
              <a:t>(2015-)</a:t>
            </a:r>
            <a:endParaRPr lang="hu-HU" sz="2000" dirty="0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1/7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228184" y="5546743"/>
            <a:ext cx="2099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 i="1" dirty="0">
                <a:solidFill>
                  <a:schemeClr val="bg1"/>
                </a:solidFill>
              </a:rPr>
              <a:t>Windows </a:t>
            </a:r>
            <a:r>
              <a:rPr lang="hu-HU" sz="1400" b="1" i="1" dirty="0" err="1">
                <a:solidFill>
                  <a:schemeClr val="bg1"/>
                </a:solidFill>
              </a:rPr>
              <a:t>to</a:t>
            </a:r>
            <a:r>
              <a:rPr lang="hu-HU" sz="1400" b="1" i="1" dirty="0">
                <a:solidFill>
                  <a:schemeClr val="bg1"/>
                </a:solidFill>
              </a:rPr>
              <a:t> </a:t>
            </a:r>
            <a:r>
              <a:rPr lang="hu-HU" sz="1400" b="1" i="1" dirty="0" err="1">
                <a:solidFill>
                  <a:schemeClr val="bg1"/>
                </a:solidFill>
              </a:rPr>
              <a:t>the</a:t>
            </a:r>
            <a:r>
              <a:rPr lang="hu-HU" sz="1400" b="1" i="1" dirty="0">
                <a:solidFill>
                  <a:schemeClr val="bg1"/>
                </a:solidFill>
              </a:rPr>
              <a:t> </a:t>
            </a:r>
            <a:r>
              <a:rPr lang="hu-HU" sz="1400" b="1" i="1" dirty="0" err="1">
                <a:solidFill>
                  <a:schemeClr val="bg1"/>
                </a:solidFill>
              </a:rPr>
              <a:t>Universe</a:t>
            </a:r>
            <a:r>
              <a:rPr lang="hu-HU" sz="1400" b="1" i="1" dirty="0"/>
              <a:t>.</a:t>
            </a:r>
            <a:endParaRPr lang="hu-HU" sz="1400" b="1" dirty="0"/>
          </a:p>
        </p:txBody>
      </p:sp>
      <p:pic>
        <p:nvPicPr>
          <p:cNvPr id="1026" name="Picture 2" descr="https://www.nasa.gov/sites/default/files/thumbnails/image/mms-target-locat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522" y="3573016"/>
            <a:ext cx="4902478" cy="36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604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5"/>
            <a:ext cx="9144000" cy="70609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3600" b="1" dirty="0" err="1" smtClean="0">
                <a:cs typeface="Arial" panose="020B0604020202020204" pitchFamily="34" charset="0"/>
              </a:rPr>
              <a:t>BepiColombo</a:t>
            </a:r>
            <a:r>
              <a:rPr lang="hu-HU" sz="3600" b="1" dirty="0" smtClean="0">
                <a:cs typeface="Arial" panose="020B0604020202020204" pitchFamily="34" charset="0"/>
              </a:rPr>
              <a:t> - Merkúr</a:t>
            </a:r>
            <a:endParaRPr lang="hu-HU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51</a:t>
            </a:fld>
            <a:endParaRPr lang="hu-H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6707088" cy="1828800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 smtClean="0"/>
              <a:t>mágneses viharok</a:t>
            </a:r>
            <a:endParaRPr lang="hu-HU" sz="2400" dirty="0"/>
          </a:p>
          <a:p>
            <a:r>
              <a:rPr lang="hu-HU" sz="2400" dirty="0" smtClean="0"/>
              <a:t>rekonnekció dominál, 10-szer gyorsabb a földinél</a:t>
            </a:r>
          </a:p>
          <a:p>
            <a:r>
              <a:rPr lang="hu-HU" sz="2400" dirty="0" smtClean="0"/>
              <a:t>CME elnyomhatja a mágneses teret</a:t>
            </a:r>
          </a:p>
          <a:p>
            <a:r>
              <a:rPr lang="hu-HU" sz="2400" dirty="0" smtClean="0"/>
              <a:t>nincs sarki fény – az ionok és elektronok elérik a felszínt</a:t>
            </a:r>
            <a:endParaRPr lang="hu-HU" sz="2400" dirty="0"/>
          </a:p>
        </p:txBody>
      </p:sp>
      <p:pic>
        <p:nvPicPr>
          <p:cNvPr id="6" name="Tartalom hely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65308"/>
            <a:ext cx="4411980" cy="4023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576" y="3187907"/>
            <a:ext cx="2708242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dirty="0" smtClean="0"/>
              <a:t>BepiColombo</a:t>
            </a:r>
          </a:p>
          <a:p>
            <a:r>
              <a:rPr lang="hu-HU" sz="2200" dirty="0" smtClean="0"/>
              <a:t>fellövés 2020. okt. 20</a:t>
            </a:r>
          </a:p>
          <a:p>
            <a:r>
              <a:rPr lang="hu-HU" sz="2200" dirty="0" smtClean="0"/>
              <a:t>érkezés 2025 dec.</a:t>
            </a:r>
          </a:p>
          <a:p>
            <a:r>
              <a:rPr lang="hu-HU" sz="2200" dirty="0" smtClean="0"/>
              <a:t>Wigner – kisenergiájú</a:t>
            </a:r>
          </a:p>
          <a:p>
            <a:r>
              <a:rPr lang="hu-HU" sz="2200" dirty="0" smtClean="0"/>
              <a:t>bolygó-eredetű ionok</a:t>
            </a:r>
            <a:endParaRPr lang="hu-HU" sz="2200" dirty="0"/>
          </a:p>
        </p:txBody>
      </p:sp>
      <p:sp>
        <p:nvSpPr>
          <p:cNvPr id="8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8160426" y="6011415"/>
            <a:ext cx="495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smtClean="0"/>
              <a:t>ESA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276271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Kérdések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3528392"/>
          </a:xfrm>
        </p:spPr>
        <p:txBody>
          <a:bodyPr>
            <a:normAutofit lnSpcReduction="10000"/>
          </a:bodyPr>
          <a:lstStyle/>
          <a:p>
            <a:r>
              <a:rPr lang="hu-HU" sz="2400" dirty="0" smtClean="0"/>
              <a:t>Milyen az egyes bolygók mágneses tere, milyen mechanizmus alakítja ki őket?</a:t>
            </a:r>
          </a:p>
          <a:p>
            <a:r>
              <a:rPr lang="hu-HU" sz="2400" dirty="0"/>
              <a:t>Mik napszél-égitest kölcsönhatások típusai</a:t>
            </a:r>
            <a:r>
              <a:rPr lang="hu-HU" sz="2400" dirty="0" smtClean="0"/>
              <a:t>?</a:t>
            </a:r>
          </a:p>
          <a:p>
            <a:r>
              <a:rPr lang="hu-HU" sz="2400" dirty="0" smtClean="0"/>
              <a:t>Milyen a földi magnetoszféra szerkezete, milyen határfelületek és tartományok alakulnak ki?</a:t>
            </a:r>
          </a:p>
          <a:p>
            <a:r>
              <a:rPr lang="hu-HU" sz="2400" dirty="0" smtClean="0"/>
              <a:t>Mi jellemzi a többi bolygó és holdjaik </a:t>
            </a:r>
            <a:r>
              <a:rPr lang="hu-HU" sz="2400" dirty="0" err="1" smtClean="0"/>
              <a:t>magnetoszféráját</a:t>
            </a:r>
            <a:r>
              <a:rPr lang="hu-HU" sz="2400" dirty="0" smtClean="0"/>
              <a:t>?</a:t>
            </a:r>
          </a:p>
          <a:p>
            <a:r>
              <a:rPr lang="hu-HU" sz="2400" dirty="0" smtClean="0"/>
              <a:t>Hol használható az MHD, a hibrid és a kinetikus leírás?</a:t>
            </a:r>
          </a:p>
          <a:p>
            <a:r>
              <a:rPr lang="hu-HU" sz="2400" dirty="0" smtClean="0"/>
              <a:t>Hogyan alakul ki az ionoszféra?</a:t>
            </a:r>
          </a:p>
          <a:p>
            <a:r>
              <a:rPr lang="hu-HU" sz="2400" dirty="0" smtClean="0"/>
              <a:t>Hogyan alakul ki a sarki fény? </a:t>
            </a:r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52</a:t>
            </a:fld>
            <a:endParaRPr lang="hu-HU"/>
          </a:p>
        </p:txBody>
      </p:sp>
      <p:sp>
        <p:nvSpPr>
          <p:cNvPr id="5" name="Téglalap 3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6</a:t>
            </a:fld>
            <a:endParaRPr lang="hu-HU"/>
          </a:p>
        </p:txBody>
      </p:sp>
      <p:pic>
        <p:nvPicPr>
          <p:cNvPr id="1026" name="Picture 2" descr="Képtalálat a következőre: „inner structure Venu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11" y="1080876"/>
            <a:ext cx="5328642" cy="487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Kőzetbolygók belső szerkezete</a:t>
            </a:r>
            <a:endParaRPr 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3275856" y="5800397"/>
            <a:ext cx="29640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© GH </a:t>
            </a:r>
            <a:r>
              <a:rPr lang="en-US" sz="1600" i="1" dirty="0" err="1"/>
              <a:t>Rieke</a:t>
            </a:r>
            <a:r>
              <a:rPr lang="en-US" sz="1600" i="1" dirty="0"/>
              <a:t> University of Arizona </a:t>
            </a:r>
            <a:endParaRPr lang="hu-HU" sz="1600" dirty="0"/>
          </a:p>
        </p:txBody>
      </p:sp>
      <p:sp>
        <p:nvSpPr>
          <p:cNvPr id="8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72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3600" b="1" dirty="0" smtClean="0"/>
              <a:t>Föld </a:t>
            </a:r>
            <a:r>
              <a:rPr lang="hu-HU" sz="3600" b="1" dirty="0"/>
              <a:t>és </a:t>
            </a:r>
            <a:r>
              <a:rPr lang="hu-HU" sz="3600" b="1" dirty="0" smtClean="0"/>
              <a:t>Merkúr</a:t>
            </a:r>
            <a:endParaRPr lang="hu-HU" sz="3600" b="1" dirty="0"/>
          </a:p>
        </p:txBody>
      </p:sp>
      <p:sp>
        <p:nvSpPr>
          <p:cNvPr id="3" name="Téglalap 2"/>
          <p:cNvSpPr/>
          <p:nvPr/>
        </p:nvSpPr>
        <p:spPr>
          <a:xfrm>
            <a:off x="6444208" y="1821004"/>
            <a:ext cx="26997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Merkúr:</a:t>
            </a:r>
          </a:p>
          <a:p>
            <a:r>
              <a:rPr lang="hu-HU" sz="2400" dirty="0"/>
              <a:t>nagyméretű mag</a:t>
            </a:r>
          </a:p>
          <a:p>
            <a:r>
              <a:rPr lang="hu-HU" sz="2400" dirty="0" smtClean="0"/>
              <a:t>5.4 </a:t>
            </a:r>
            <a:r>
              <a:rPr lang="hu-HU" altLang="hu-HU" sz="2400" dirty="0" smtClean="0"/>
              <a:t>g/cm</a:t>
            </a:r>
            <a:r>
              <a:rPr lang="hu-HU" altLang="hu-HU" sz="2400" baseline="30000" dirty="0" smtClean="0"/>
              <a:t>30</a:t>
            </a:r>
          </a:p>
          <a:p>
            <a:r>
              <a:rPr lang="hu-HU" sz="2400" dirty="0" smtClean="0"/>
              <a:t>köpeny 3.2</a:t>
            </a:r>
            <a:r>
              <a:rPr lang="hu-HU" altLang="hu-HU" sz="2400" dirty="0" smtClean="0"/>
              <a:t> g/cm</a:t>
            </a:r>
            <a:r>
              <a:rPr lang="hu-HU" altLang="hu-HU" sz="2400" baseline="30000" dirty="0" smtClean="0"/>
              <a:t>3</a:t>
            </a:r>
          </a:p>
          <a:p>
            <a:r>
              <a:rPr lang="hu-HU" altLang="hu-HU" sz="2400" dirty="0"/>
              <a:t>k</a:t>
            </a:r>
            <a:r>
              <a:rPr lang="hu-HU" altLang="hu-HU" sz="2400" dirty="0" smtClean="0"/>
              <a:t>éreg 3.0 g/cm</a:t>
            </a:r>
            <a:r>
              <a:rPr lang="hu-HU" altLang="hu-HU" sz="2400" baseline="30000" dirty="0" smtClean="0"/>
              <a:t>3</a:t>
            </a:r>
            <a:r>
              <a:rPr lang="hu-HU" altLang="hu-HU" sz="2400" dirty="0" smtClean="0"/>
              <a:t> </a:t>
            </a:r>
            <a:endParaRPr lang="hu-HU" altLang="hu-HU" sz="2400" dirty="0"/>
          </a:p>
          <a:p>
            <a:r>
              <a:rPr lang="hu-HU" altLang="hu-HU" sz="2400" dirty="0" smtClean="0"/>
              <a:t>lassú forgás </a:t>
            </a:r>
          </a:p>
          <a:p>
            <a:r>
              <a:rPr lang="hu-HU" altLang="hu-HU" sz="2400" dirty="0" smtClean="0"/>
              <a:t>88 nap: dinamó működik, de gyengébb</a:t>
            </a:r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9998"/>
            <a:ext cx="6265490" cy="4702430"/>
          </a:xfrm>
        </p:spPr>
      </p:pic>
      <p:sp>
        <p:nvSpPr>
          <p:cNvPr id="5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8984" y="6003875"/>
            <a:ext cx="3578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Case Western Reserve University / Steve Hauck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7162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8</a:t>
            </a:fld>
            <a:endParaRPr lang="hu-HU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Vénusz</a:t>
            </a:r>
            <a:endParaRPr lang="hu-HU" sz="3600" b="1" dirty="0"/>
          </a:p>
        </p:txBody>
      </p:sp>
      <p:sp>
        <p:nvSpPr>
          <p:cNvPr id="5" name="Téglalap 4"/>
          <p:cNvSpPr/>
          <p:nvPr/>
        </p:nvSpPr>
        <p:spPr>
          <a:xfrm>
            <a:off x="5270712" y="1124744"/>
            <a:ext cx="3727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nagy sűrűség </a:t>
            </a:r>
            <a:r>
              <a:rPr lang="hu-HU" sz="2000" dirty="0" smtClean="0"/>
              <a:t>5.2 g/cm</a:t>
            </a:r>
            <a:r>
              <a:rPr lang="hu-HU" sz="2000" baseline="30000" dirty="0" smtClean="0"/>
              <a:t>3</a:t>
            </a:r>
            <a:endParaRPr lang="hu-HU" altLang="hu-HU" sz="2000" dirty="0" smtClean="0"/>
          </a:p>
          <a:p>
            <a:r>
              <a:rPr lang="hu-HU" altLang="hu-HU" sz="2000" dirty="0"/>
              <a:t>v</a:t>
            </a:r>
            <a:r>
              <a:rPr lang="hu-HU" altLang="hu-HU" sz="2000" dirty="0" smtClean="0"/>
              <a:t>ezető mag, lassú </a:t>
            </a:r>
            <a:r>
              <a:rPr lang="hu-HU" altLang="hu-HU" sz="2000" dirty="0"/>
              <a:t>forgás </a:t>
            </a:r>
            <a:r>
              <a:rPr lang="hu-HU" altLang="hu-HU" sz="2000" dirty="0" smtClean="0"/>
              <a:t>243 nap</a:t>
            </a:r>
          </a:p>
          <a:p>
            <a:r>
              <a:rPr lang="hu-HU" altLang="hu-HU" sz="2000" dirty="0" smtClean="0"/>
              <a:t>de nincs </a:t>
            </a:r>
            <a:r>
              <a:rPr lang="hu-HU" altLang="hu-HU" sz="2000" dirty="0" err="1" smtClean="0"/>
              <a:t>lemeztektonika</a:t>
            </a:r>
            <a:r>
              <a:rPr lang="hu-HU" altLang="hu-HU" sz="2000" dirty="0" smtClean="0"/>
              <a:t> → </a:t>
            </a:r>
            <a:r>
              <a:rPr lang="hu-HU" altLang="hu-HU" sz="2000" dirty="0" err="1" smtClean="0"/>
              <a:t>nincs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konvekció</a:t>
            </a:r>
            <a:r>
              <a:rPr lang="hu-HU" altLang="hu-HU" sz="2000" dirty="0" smtClean="0"/>
              <a:t> →  </a:t>
            </a:r>
            <a:r>
              <a:rPr lang="hu-HU" altLang="hu-HU" sz="2000" dirty="0" err="1" smtClean="0"/>
              <a:t>nincs</a:t>
            </a:r>
            <a:r>
              <a:rPr lang="hu-HU" altLang="hu-HU" sz="2000" dirty="0" smtClean="0"/>
              <a:t> dinamó</a:t>
            </a:r>
          </a:p>
          <a:p>
            <a:r>
              <a:rPr lang="hu-HU" altLang="hu-HU" sz="2000" dirty="0"/>
              <a:t>c</a:t>
            </a:r>
            <a:r>
              <a:rPr lang="hu-HU" altLang="hu-HU" sz="2000" dirty="0" smtClean="0"/>
              <a:t>sak indukált mágneses tér: 1.5x10</a:t>
            </a:r>
            <a:r>
              <a:rPr lang="hu-HU" altLang="hu-HU" sz="2000" baseline="30000" dirty="0" smtClean="0"/>
              <a:t>-5</a:t>
            </a:r>
            <a:r>
              <a:rPr lang="hu-HU" altLang="hu-HU" sz="2000" dirty="0" smtClean="0"/>
              <a:t>-szöröse a földének </a:t>
            </a:r>
            <a:endParaRPr lang="hu-HU" sz="2000" dirty="0"/>
          </a:p>
        </p:txBody>
      </p:sp>
      <p:sp>
        <p:nvSpPr>
          <p:cNvPr id="7" name="Téglalap 3"/>
          <p:cNvSpPr/>
          <p:nvPr/>
        </p:nvSpPr>
        <p:spPr>
          <a:xfrm>
            <a:off x="0" y="64886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éptalálat a következőre: „venus interior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785" y="3429000"/>
            <a:ext cx="4652463" cy="300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éptalálat a következőre: „inner structure Venu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3" y="1020663"/>
            <a:ext cx="4982382" cy="36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07504" y="4746924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err="1"/>
              <a:t>Wikipedia</a:t>
            </a:r>
            <a:endParaRPr lang="hu-HU" sz="1400" i="1" dirty="0"/>
          </a:p>
        </p:txBody>
      </p:sp>
      <p:sp>
        <p:nvSpPr>
          <p:cNvPr id="9" name="Téglalap 8"/>
          <p:cNvSpPr/>
          <p:nvPr/>
        </p:nvSpPr>
        <p:spPr>
          <a:xfrm>
            <a:off x="7134480" y="6021288"/>
            <a:ext cx="589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 smtClean="0"/>
              <a:t>NASA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416895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BA357-E473-4BD4-806E-01A4BEB2174C}" type="slidenum">
              <a:rPr lang="hu-HU" smtClean="0"/>
              <a:t>9</a:t>
            </a:fld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b="1" dirty="0" smtClean="0"/>
              <a:t>Mars</a:t>
            </a:r>
            <a:endParaRPr lang="hu-HU" sz="3600" b="1" dirty="0"/>
          </a:p>
        </p:txBody>
      </p:sp>
      <p:sp>
        <p:nvSpPr>
          <p:cNvPr id="2" name="Téglalap 1"/>
          <p:cNvSpPr/>
          <p:nvPr/>
        </p:nvSpPr>
        <p:spPr>
          <a:xfrm>
            <a:off x="467544" y="1121728"/>
            <a:ext cx="36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 smtClean="0"/>
              <a:t>vasmag </a:t>
            </a:r>
            <a:r>
              <a:rPr lang="hu-HU" altLang="hu-HU" sz="2000" dirty="0"/>
              <a:t>1830 </a:t>
            </a:r>
            <a:r>
              <a:rPr lang="hu-HU" altLang="hu-HU" sz="2000" dirty="0" smtClean="0"/>
              <a:t>km részben olvadt</a:t>
            </a:r>
          </a:p>
          <a:p>
            <a:r>
              <a:rPr lang="hu-HU" altLang="hu-HU" sz="2000" dirty="0" smtClean="0"/>
              <a:t>Fe, Ni 8%, S 16%</a:t>
            </a:r>
          </a:p>
          <a:p>
            <a:r>
              <a:rPr lang="hu-HU" altLang="hu-HU" sz="2000" dirty="0" smtClean="0"/>
              <a:t>szilikát köpeny</a:t>
            </a:r>
            <a:endParaRPr lang="hu-HU" altLang="hu-HU" sz="2000" dirty="0"/>
          </a:p>
        </p:txBody>
      </p:sp>
      <p:sp>
        <p:nvSpPr>
          <p:cNvPr id="7" name="Téglalap 3"/>
          <p:cNvSpPr/>
          <p:nvPr/>
        </p:nvSpPr>
        <p:spPr>
          <a:xfrm>
            <a:off x="4542894" y="6504842"/>
            <a:ext cx="4860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Naprendszer fizikája </a:t>
            </a:r>
            <a:r>
              <a:rPr lang="en-US" sz="1600" dirty="0" smtClean="0"/>
              <a:t>202</a:t>
            </a:r>
            <a:r>
              <a:rPr lang="hu-HU" sz="1600" dirty="0" smtClean="0"/>
              <a:t>3/8</a:t>
            </a:r>
            <a:endParaRPr lang="hu-H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36800" y="3490118"/>
            <a:ext cx="37146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000" dirty="0" smtClean="0"/>
              <a:t>új eredmény</a:t>
            </a:r>
          </a:p>
          <a:p>
            <a:r>
              <a:rPr lang="hu-HU" altLang="hu-HU" sz="2000" dirty="0" smtClean="0"/>
              <a:t>InSight űrszonda 4 év mérés</a:t>
            </a:r>
          </a:p>
          <a:p>
            <a:r>
              <a:rPr lang="hu-HU" altLang="hu-HU" sz="2000" dirty="0" smtClean="0"/>
              <a:t>733 marsrengés, nagy 2021 szept.</a:t>
            </a:r>
          </a:p>
          <a:p>
            <a:r>
              <a:rPr lang="hu-HU" altLang="hu-HU" sz="2000" dirty="0" smtClean="0"/>
              <a:t>köpeny alján 150 km olvadt </a:t>
            </a:r>
            <a:r>
              <a:rPr lang="hu-HU" altLang="hu-HU" sz="2000" dirty="0"/>
              <a:t>szilikát </a:t>
            </a:r>
            <a:r>
              <a:rPr lang="hu-HU" altLang="hu-HU" sz="2000" dirty="0" smtClean="0"/>
              <a:t>réteg – paplan elszigeteli a magot</a:t>
            </a:r>
            <a:r>
              <a:rPr lang="hu-HU" altLang="hu-HU" sz="2000" dirty="0" smtClean="0"/>
              <a:t>, koncentrálja </a:t>
            </a:r>
            <a:r>
              <a:rPr lang="hu-HU" altLang="hu-HU" sz="2000" dirty="0" smtClean="0"/>
              <a:t>a radiaktív </a:t>
            </a:r>
            <a:r>
              <a:rPr lang="hu-HU" altLang="hu-HU" sz="2000" dirty="0" smtClean="0"/>
              <a:t>elemeket, meggátolja </a:t>
            </a:r>
            <a:r>
              <a:rPr lang="hu-HU" altLang="hu-HU" sz="2000" dirty="0" smtClean="0"/>
              <a:t>a </a:t>
            </a:r>
            <a:r>
              <a:rPr lang="hu-HU" altLang="hu-HU" sz="2000" dirty="0" smtClean="0"/>
              <a:t>hőveszteséget és a </a:t>
            </a:r>
            <a:r>
              <a:rPr lang="hu-HU" altLang="hu-HU" sz="2000" dirty="0" smtClean="0"/>
              <a:t>konvekciót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47" y="2204864"/>
            <a:ext cx="4813554" cy="4813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176" y="836712"/>
            <a:ext cx="4882764" cy="22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3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5481</TotalTime>
  <Words>2284</Words>
  <Application>Microsoft Office PowerPoint</Application>
  <PresentationFormat>On-screen Show (4:3)</PresentationFormat>
  <Paragraphs>486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Comic Sans MS</vt:lpstr>
      <vt:lpstr>Symbol</vt:lpstr>
      <vt:lpstr>Times New Roman</vt:lpstr>
      <vt:lpstr>Wingdings</vt:lpstr>
      <vt:lpstr>Office-téma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Föld és Merkúr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magnetoszféra szerkezete (Föld)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Sarki fény (aurora borealis)</vt:lpstr>
      <vt:lpstr>Sarki fény</vt:lpstr>
      <vt:lpstr>Ganümédész</vt:lpstr>
      <vt:lpstr>PowerPoint Presentation</vt:lpstr>
      <vt:lpstr>Űrszondák: CLUSTER</vt:lpstr>
      <vt:lpstr>PowerPoint Presentation</vt:lpstr>
      <vt:lpstr>BepiColombo - Merkúr</vt:lpstr>
      <vt:lpstr>Kérdések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weather at Mercury</dc:title>
  <dc:creator>kecske</dc:creator>
  <cp:lastModifiedBy>Lajos Földy</cp:lastModifiedBy>
  <cp:revision>1603</cp:revision>
  <dcterms:created xsi:type="dcterms:W3CDTF">2016-01-04T13:53:36Z</dcterms:created>
  <dcterms:modified xsi:type="dcterms:W3CDTF">2023-11-08T17:18:32Z</dcterms:modified>
</cp:coreProperties>
</file>