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</p:sldMasterIdLst>
  <p:notesMasterIdLst>
    <p:notesMasterId r:id="rId38"/>
  </p:notesMasterIdLst>
  <p:sldIdLst>
    <p:sldId id="295" r:id="rId3"/>
    <p:sldId id="256" r:id="rId4"/>
    <p:sldId id="257" r:id="rId5"/>
    <p:sldId id="319" r:id="rId6"/>
    <p:sldId id="317" r:id="rId7"/>
    <p:sldId id="318" r:id="rId8"/>
    <p:sldId id="278" r:id="rId9"/>
    <p:sldId id="316" r:id="rId10"/>
    <p:sldId id="282" r:id="rId11"/>
    <p:sldId id="280" r:id="rId12"/>
    <p:sldId id="276" r:id="rId13"/>
    <p:sldId id="281" r:id="rId14"/>
    <p:sldId id="279" r:id="rId15"/>
    <p:sldId id="272" r:id="rId16"/>
    <p:sldId id="267" r:id="rId17"/>
    <p:sldId id="266" r:id="rId18"/>
    <p:sldId id="286" r:id="rId19"/>
    <p:sldId id="271" r:id="rId20"/>
    <p:sldId id="270" r:id="rId21"/>
    <p:sldId id="315" r:id="rId22"/>
    <p:sldId id="273" r:id="rId23"/>
    <p:sldId id="274" r:id="rId24"/>
    <p:sldId id="284" r:id="rId25"/>
    <p:sldId id="275" r:id="rId26"/>
    <p:sldId id="262" r:id="rId27"/>
    <p:sldId id="258" r:id="rId28"/>
    <p:sldId id="268" r:id="rId29"/>
    <p:sldId id="285" r:id="rId30"/>
    <p:sldId id="263" r:id="rId31"/>
    <p:sldId id="264" r:id="rId32"/>
    <p:sldId id="259" r:id="rId33"/>
    <p:sldId id="260" r:id="rId34"/>
    <p:sldId id="261" r:id="rId35"/>
    <p:sldId id="265" r:id="rId36"/>
    <p:sldId id="283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3" y="3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9033281-1A64-7699-3E43-C8598C2124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754B76E-64F8-F309-A319-F3CB32302B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018B419-BBBD-8864-B5A5-11EACEE4F0B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0591ADC-97FA-4E8E-DCF8-357AA99740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9EFF09E-9928-3BF6-9501-A9BBEE513D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5049A9D-52BB-6C54-110F-C4E6F38CE7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0F89F3-90CE-4FCE-9606-A2D613E7E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0F89F3-90CE-4FCE-9606-A2D613E7EC6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28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kép helye 1">
            <a:extLst>
              <a:ext uri="{FF2B5EF4-FFF2-40B4-BE49-F238E27FC236}">
                <a16:creationId xmlns:a16="http://schemas.microsoft.com/office/drawing/2014/main" id="{0E9A0AB8-6789-8992-7D24-F14A2706E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Jegyzetek helye 2">
            <a:extLst>
              <a:ext uri="{FF2B5EF4-FFF2-40B4-BE49-F238E27FC236}">
                <a16:creationId xmlns:a16="http://schemas.microsoft.com/office/drawing/2014/main" id="{B68879A9-8475-B766-0F87-710D047AE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altLang="hu-HU"/>
          </a:p>
        </p:txBody>
      </p:sp>
      <p:sp>
        <p:nvSpPr>
          <p:cNvPr id="36868" name="Dia számának helye 3">
            <a:extLst>
              <a:ext uri="{FF2B5EF4-FFF2-40B4-BE49-F238E27FC236}">
                <a16:creationId xmlns:a16="http://schemas.microsoft.com/office/drawing/2014/main" id="{CD14B6E4-942F-088E-89A6-4787C388D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0BECB2-AD5D-44A6-B325-52D81DDE5F12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A2C633-66FF-8A4F-4FEF-BFAB80BD28C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68270-057F-4F6B-A289-7615ECA7D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7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5430F2-D684-917D-3FC2-E73F875746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6432A-1B5A-41F5-B4BD-CF9D9C6EB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3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867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867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262A30-5420-AD7E-17C8-EDBABBDE29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CA63C-AF7E-40B7-861B-F93A02B57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51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508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371600"/>
            <a:ext cx="5080000" cy="51054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A5B0A0-3812-9049-0C9A-3452D776D0D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D1D3-9CF7-4978-B9E6-425224A9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97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080000" cy="2476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080000" cy="2476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028916-8921-2921-B936-6EEAD5BF0E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161DB-EA10-4169-AB05-6279EF5F4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498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0" y="1371600"/>
            <a:ext cx="508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5105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58891C-6F05-5AC6-B9AD-8F4142C4D3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DA885-6321-4545-9EF4-FD2383B31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215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1E0C-B4D1-19C0-7514-0DC8E809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D9C8C-80CA-44A4-9ACB-099771243A0B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9D1E-463C-B8F5-B194-D7DE6D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FF665-EB1E-0D2D-614E-7DDCDBE6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4B417-BA58-4237-AA60-FD5947CEE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0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A9506-8D20-3025-EABF-8F2449D6A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0321-DBDD-4CF9-9219-C3BCC762D1D4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8DE6E-6DEF-A434-D064-9EB053E5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716DF-ECC3-F402-230A-E43219E6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CA34-54E9-4E88-9051-6EBBAFE13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0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4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C8004-1A8C-4234-E506-EBDA550B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FA114-6BAD-4D48-8D04-701F26F08A04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1C55-03D7-40E1-3A96-D11458AF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2B7A7-E0FF-1566-C7C6-A522CE29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97C1-A9E1-4928-82C9-FE9BA2A1C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90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E7B9C9-2620-6308-6B5A-041714B4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A0D-658C-47F0-A310-65A104C14F53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2E40A-C7F7-33A1-273F-B17460BC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4BBEEE-8B2C-77E5-B359-7BA3B094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BB31B-7D67-4AF0-B521-4795072ED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61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60"/>
            <a:ext cx="5156200" cy="3680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7560"/>
            <a:ext cx="5181601" cy="3680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C183CE-3413-FA6C-6275-FE5E330BC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0A17B-E870-464B-B6E1-139893A2D045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25C66C2-32EC-171C-E401-3EFACBF4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165B7C-88EC-3B55-254D-C1C377B0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D64F5-7AB0-4219-9D89-522603E48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0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2A578E-AA6B-073B-55A6-EAA4CFDD1D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2108-34B1-486E-BFBF-91708BDD1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422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971222-FA78-E692-F7B2-527A7A6E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C874B-EEF6-4ADD-AB09-8A5138F6BBD8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EFD702-8E8D-218C-4437-47E7A9DE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9DA6A7-CFE0-EBF7-F59B-65A2B272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06FD-F69D-489E-9EC7-B37960714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035D82-E1F9-7628-BD4C-6A05BDC0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4C1F5-8EFA-4837-B49B-A8374C62B902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30A6E0-FBDB-1082-2A9C-F1AD3249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BD17D8-7901-2EE7-0D2A-15994FE3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718AE-9590-4A97-ADBA-F15E90129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1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10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489401-D211-5013-4B8F-BD8E2530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E7287-7500-40FD-AFE2-4F1F41D2DC86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E5C6A1-9641-6EF3-661F-44A79E2A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CE8BD9-EB31-2157-B6F8-E345690F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5D732-3070-4E12-8489-B4B190AD1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83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132C78-0773-A668-ACEE-9274BFE94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6B3-3C05-4C15-ACD9-0B9FC220AD61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340D15-1232-8609-A456-35B26620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8D0A1-B544-2BBC-D214-1D23C186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C296E-EBD2-4A38-B060-E29145D1D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23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35205-1AF0-F9A1-EE82-260C6CA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60B9-9702-4483-AFE1-75CC53A1D95E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EC5AC-1A31-63A3-380F-83DE78E0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279E1-6681-CADE-DB5D-2729968F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07D37-7179-48D9-98C3-9DE85405E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8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0372"/>
            <a:ext cx="7734300" cy="581183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1FC70-FC66-7395-6C52-726C9476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C9D3-E0EF-44F1-A451-9B9D13338C9B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E3383-4BD7-CDFF-69BC-C2210802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31BA2-D900-02D1-DAFC-62C3D86B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DF2E-B7AC-4324-8CD2-80A20F142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46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5334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5181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5181600"/>
          </a:xfrm>
        </p:spPr>
        <p:txBody>
          <a:bodyPr rtlCol="0">
            <a:normAutofit/>
          </a:bodyPr>
          <a:lstStyle/>
          <a:p>
            <a:pPr lvl="0"/>
            <a:endParaRPr lang="hu-H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1DBBE-7C38-8340-F27A-60B1B9D89F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1420F-D685-D7CE-C2AF-175CE9E43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6484DC-0E84-BCB2-CAA7-BCF6B23F8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3CF3D-4E5E-490B-8E35-06BFF2433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467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096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5080000" cy="464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447800"/>
            <a:ext cx="5080000" cy="2247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848100"/>
            <a:ext cx="5080000" cy="2247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FC81D438-745D-E3A0-F6D2-58854C5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500CC5C-10DC-D8C0-E1E6-DD5BD438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24CD43EA-484F-A152-186B-2D7BE58E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B79E0-B071-4FE3-A9DA-69AD961A0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88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09ED8A-E3F8-E012-71AE-2FD26DDD6B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D5655-9830-4214-960D-7296C4FE6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35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FBC09C-FDA9-86EC-7942-CD6D60B07D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88A9E-1499-4499-AE5B-0D3239B1D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95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40CD4-143D-7967-C774-205FF833B43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A2813-B597-4E1E-BB11-0CDA4EF828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5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C024D27-1964-D324-925A-2B89AA5A7AE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9E68C-5519-415F-8D85-74A62B20B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18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8766F9B-D859-CFFD-F8CA-8F666854F7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BD4B7-F039-4E25-8C6C-666BDF9EF9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22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09081D-2F81-F564-6F2B-4B9C13D075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BA7E-23CF-4CA5-A908-9123E6975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91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98024C-9A49-EF8C-DFC5-60BFADF0A2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3A5D-03A5-409B-A5A6-BBED7003BE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09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3257BE5-E94B-B1F3-110B-5A30A0194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CB546A-CFAD-7818-3FE8-87F2D17D1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B2E0DAB-C7A3-9312-DD0F-7FF9379207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0" y="6248400"/>
            <a:ext cx="50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ACE17A6-5611-43FA-814E-537B37268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3B46750-3DF5-4659-3B83-EF8B18C6D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455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09C18F0-BCEF-8EB8-5D3D-55ACB0205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44550" y="18288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4924B-24E5-B96D-EAE0-21CC7D524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561F0AC-F457-4EA6-BB1D-87D5C3FE92FF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4F4BD-A02F-4858-68B5-6452224E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B52A4-AFEF-7BD5-FFD7-CF3A83B78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69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CFC51F-95B8-462E-8430-591AE00E7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en.wikipedia.org/wiki/File:PIA18613-MarsMAVEN-Atmosphere-3UV-Views-20141014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 </a:t>
            </a:r>
          </a:p>
        </p:txBody>
      </p:sp>
      <p:pic>
        <p:nvPicPr>
          <p:cNvPr id="6" name="Picture 4" descr="Naprends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12191999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95600" y="404813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 b="1" dirty="0">
                <a:solidFill>
                  <a:srgbClr val="FFFF00"/>
                </a:solidFill>
              </a:rPr>
              <a:t>A NAPRENDSZER FIZIKÁJA</a:t>
            </a:r>
            <a:br>
              <a:rPr lang="hu-HU" altLang="hu-HU" sz="3200" b="1" dirty="0">
                <a:solidFill>
                  <a:srgbClr val="FFFF00"/>
                </a:solidFill>
              </a:rPr>
            </a:br>
            <a:r>
              <a:rPr lang="hu-HU" altLang="hu-HU" sz="3200" b="1" dirty="0">
                <a:solidFill>
                  <a:srgbClr val="FFFF00"/>
                </a:solidFill>
              </a:rPr>
              <a:t>2025.</a:t>
            </a:r>
            <a:r>
              <a:rPr lang="hu-HU" altLang="hu-HU" sz="3200" dirty="0">
                <a:solidFill>
                  <a:srgbClr val="FFFF00"/>
                </a:solidFill>
              </a:rPr>
              <a:t> </a:t>
            </a:r>
            <a:r>
              <a:rPr lang="hu-HU" altLang="hu-HU" sz="3200" b="1" dirty="0">
                <a:solidFill>
                  <a:srgbClr val="FFFF00"/>
                </a:solidFill>
              </a:rPr>
              <a:t>ő</a:t>
            </a:r>
            <a:r>
              <a:rPr lang="en-US" altLang="hu-HU" sz="3200" b="1" dirty="0" err="1">
                <a:solidFill>
                  <a:srgbClr val="FFFF00"/>
                </a:solidFill>
              </a:rPr>
              <a:t>szi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félév</a:t>
            </a:r>
            <a:endParaRPr lang="en-US" altLang="hu-HU" sz="32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27390" y="3861048"/>
            <a:ext cx="44344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hu-HU" altLang="en-US" sz="2000" b="1" dirty="0">
                <a:solidFill>
                  <a:srgbClr val="FFFF00"/>
                </a:solidFill>
              </a:rPr>
              <a:t>Németh Zoltán </a:t>
            </a:r>
            <a:r>
              <a:rPr lang="en-US" altLang="en-US" sz="2000" b="1" dirty="0">
                <a:solidFill>
                  <a:srgbClr val="FFFF00"/>
                </a:solidFill>
              </a:rPr>
              <a:t>et al.</a:t>
            </a:r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HUN-REN Wigner Fizikai Kutatóközpont</a:t>
            </a: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Űrfizikai és Űrtechnológiai Osztály</a:t>
            </a:r>
          </a:p>
          <a:p>
            <a:pPr algn="ctr"/>
            <a:endParaRPr lang="en-US" altLang="en-US" sz="2000" i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dirty="0">
                <a:solidFill>
                  <a:srgbClr val="FFFF00"/>
                </a:solidFill>
              </a:rPr>
              <a:t>nemeth.zoltan@wigner.hun-ren.hu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ABA357-E473-4BD4-806E-01A4BEB2174C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89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>
            <a:extLst>
              <a:ext uri="{FF2B5EF4-FFF2-40B4-BE49-F238E27FC236}">
                <a16:creationId xmlns:a16="http://schemas.microsoft.com/office/drawing/2014/main" id="{055CA0F7-2CD1-4BAA-1BD3-F2DAEDAEB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83562" y="1844675"/>
            <a:ext cx="3889101" cy="609600"/>
          </a:xfrm>
        </p:spPr>
        <p:txBody>
          <a:bodyPr/>
          <a:lstStyle/>
          <a:p>
            <a:r>
              <a:rPr lang="hu-HU" altLang="hu-HU" dirty="0"/>
              <a:t>A FÖLD, EGY ÜSTÖKÖS ÉS A VÉNUSZ MAGNETOSZFÉRÁJA</a:t>
            </a:r>
          </a:p>
        </p:txBody>
      </p:sp>
      <p:sp>
        <p:nvSpPr>
          <p:cNvPr id="11267" name="Dia számának helye 2">
            <a:extLst>
              <a:ext uri="{FF2B5EF4-FFF2-40B4-BE49-F238E27FC236}">
                <a16:creationId xmlns:a16="http://schemas.microsoft.com/office/drawing/2014/main" id="{A72D2CA5-6F97-4E3A-5705-36E458B5C9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B9D2B1-228A-4A2C-AA6F-62D1A7A201CA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2D7D388C-E40A-216A-1CB6-6FA78BA1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65175"/>
            <a:ext cx="5616575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>
            <a:extLst>
              <a:ext uri="{FF2B5EF4-FFF2-40B4-BE49-F238E27FC236}">
                <a16:creationId xmlns:a16="http://schemas.microsoft.com/office/drawing/2014/main" id="{3141A91E-1FD5-BF30-73FE-9E1B28614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VÉNUSZ MAGNETOSZFÉRÁJA</a:t>
            </a:r>
          </a:p>
        </p:txBody>
      </p:sp>
      <p:sp>
        <p:nvSpPr>
          <p:cNvPr id="13315" name="Dia számának helye 2">
            <a:extLst>
              <a:ext uri="{FF2B5EF4-FFF2-40B4-BE49-F238E27FC236}">
                <a16:creationId xmlns:a16="http://schemas.microsoft.com/office/drawing/2014/main" id="{2C34E781-FBC4-93ED-774F-076465538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5A7F69-1C97-4210-9B16-03654D0F3680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B3D65558-A7E0-75EF-27D1-F7654B40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268413"/>
            <a:ext cx="6210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>
            <a:extLst>
              <a:ext uri="{FF2B5EF4-FFF2-40B4-BE49-F238E27FC236}">
                <a16:creationId xmlns:a16="http://schemas.microsoft.com/office/drawing/2014/main" id="{B0E17E0D-E460-BE43-964C-6983E14FC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b="0"/>
              <a:t>Both fluid (</a:t>
            </a:r>
            <a:r>
              <a:rPr lang="en-US" altLang="en-US" sz="1600"/>
              <a:t>a</a:t>
            </a:r>
            <a:r>
              <a:rPr lang="en-US" altLang="en-US" sz="1600" b="0"/>
              <a:t>) and kinetic (</a:t>
            </a:r>
            <a:r>
              <a:rPr lang="en-US" altLang="en-US" sz="1600"/>
              <a:t>b</a:t>
            </a:r>
            <a:r>
              <a:rPr lang="en-US" altLang="en-US" sz="1600" b="0"/>
              <a:t>) processes play a role in the solar wind energization of the Venus atmosphere.</a:t>
            </a:r>
            <a:br>
              <a:rPr lang="en-US" altLang="en-US" sz="1600" b="0"/>
            </a:br>
            <a:r>
              <a:rPr lang="en-US" altLang="en-US" sz="1600" b="0"/>
              <a:t>(</a:t>
            </a:r>
            <a:r>
              <a:rPr lang="en-US" altLang="en-US" sz="1600"/>
              <a:t>a</a:t>
            </a:r>
            <a:r>
              <a:rPr lang="en-US" altLang="en-US" sz="1600" b="0"/>
              <a:t>) Fluid processes include acceleration by a parallel electric field caused by pressure gradients and</a:t>
            </a:r>
            <a:br>
              <a:rPr lang="en-US" altLang="en-US" sz="1600" b="0"/>
            </a:br>
            <a:r>
              <a:rPr lang="en-US" altLang="en-US" sz="1600" b="0"/>
              <a:t>the </a:t>
            </a:r>
            <a:r>
              <a:rPr lang="en-US" altLang="en-US" sz="1600" i="1"/>
              <a:t>j </a:t>
            </a:r>
            <a:r>
              <a:rPr lang="en-US" altLang="en-US" sz="1600" b="0"/>
              <a:t>× </a:t>
            </a:r>
            <a:r>
              <a:rPr lang="en-US" altLang="en-US" sz="1600" i="1"/>
              <a:t>B </a:t>
            </a:r>
            <a:r>
              <a:rPr lang="en-US" altLang="en-US" sz="1600" b="0"/>
              <a:t>force. (b) Pickup ions (figure redrawn based on Luhmann and Bauer 1992) on the other hand can</a:t>
            </a:r>
            <a:br>
              <a:rPr lang="en-US" altLang="en-US" sz="1600" b="0"/>
            </a:br>
            <a:r>
              <a:rPr lang="en-US" altLang="en-US" sz="1600" b="0"/>
              <a:t>be modeled as single test particles in the particle modeling perspective</a:t>
            </a:r>
            <a:endParaRPr lang="hu-HU" altLang="en-US" sz="1600"/>
          </a:p>
        </p:txBody>
      </p:sp>
      <p:sp>
        <p:nvSpPr>
          <p:cNvPr id="14339" name="Dia számának helye 2">
            <a:extLst>
              <a:ext uri="{FF2B5EF4-FFF2-40B4-BE49-F238E27FC236}">
                <a16:creationId xmlns:a16="http://schemas.microsoft.com/office/drawing/2014/main" id="{5FA00AA8-7284-C37F-93BF-F8E98DE56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71CAC4-3D72-42AB-B642-EF37EA8DC011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1A0EA8D0-C0C2-333D-DDA1-10A53995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565400"/>
            <a:ext cx="74469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>
            <a:extLst>
              <a:ext uri="{FF2B5EF4-FFF2-40B4-BE49-F238E27FC236}">
                <a16:creationId xmlns:a16="http://schemas.microsoft.com/office/drawing/2014/main" id="{B3BCA358-E20C-8156-860E-8C5825293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Vénusz</a:t>
            </a:r>
          </a:p>
        </p:txBody>
      </p:sp>
      <p:sp>
        <p:nvSpPr>
          <p:cNvPr id="15363" name="Dia számának helye 2">
            <a:extLst>
              <a:ext uri="{FF2B5EF4-FFF2-40B4-BE49-F238E27FC236}">
                <a16:creationId xmlns:a16="http://schemas.microsoft.com/office/drawing/2014/main" id="{FD84083D-E1E9-28E4-9F26-E06E15950D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C7A43D-80F8-420C-917D-591B1AB9EACF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E4318055-5745-B7F3-7E56-9854F71D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76250"/>
            <a:ext cx="6296025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>
            <a:extLst>
              <a:ext uri="{FF2B5EF4-FFF2-40B4-BE49-F238E27FC236}">
                <a16:creationId xmlns:a16="http://schemas.microsoft.com/office/drawing/2014/main" id="{4A18ADDB-80E2-D9A5-0B59-B43C87311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Vénusz ionoszféra határa</a:t>
            </a:r>
          </a:p>
        </p:txBody>
      </p:sp>
      <p:sp>
        <p:nvSpPr>
          <p:cNvPr id="16387" name="Dia számának helye 2">
            <a:extLst>
              <a:ext uri="{FF2B5EF4-FFF2-40B4-BE49-F238E27FC236}">
                <a16:creationId xmlns:a16="http://schemas.microsoft.com/office/drawing/2014/main" id="{C5847F9A-953E-8FF6-B94E-A598A84E8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CEE60D-5ADF-4CA6-80E4-719CB1F10887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6388" name="Kép 3">
            <a:extLst>
              <a:ext uri="{FF2B5EF4-FFF2-40B4-BE49-F238E27FC236}">
                <a16:creationId xmlns:a16="http://schemas.microsoft.com/office/drawing/2014/main" id="{8746B506-8486-81AF-4F3B-C0B04D5E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84313"/>
            <a:ext cx="7994650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>
            <a:extLst>
              <a:ext uri="{FF2B5EF4-FFF2-40B4-BE49-F238E27FC236}">
                <a16:creationId xmlns:a16="http://schemas.microsoft.com/office/drawing/2014/main" id="{6666EAFD-5350-E7CD-B492-601ACBAF0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AZ IONOSZFÉRA HATÁRÁNAK MÉRÉSE </a:t>
            </a:r>
            <a:br>
              <a:rPr lang="hu-HU" altLang="hu-HU" dirty="0"/>
            </a:br>
            <a:r>
              <a:rPr lang="hu-HU" altLang="hu-HU" dirty="0"/>
              <a:t>lehetséges radarral is (mérés a Marsnál)</a:t>
            </a:r>
          </a:p>
        </p:txBody>
      </p:sp>
      <p:sp>
        <p:nvSpPr>
          <p:cNvPr id="17411" name="Dia számának helye 2">
            <a:extLst>
              <a:ext uri="{FF2B5EF4-FFF2-40B4-BE49-F238E27FC236}">
                <a16:creationId xmlns:a16="http://schemas.microsoft.com/office/drawing/2014/main" id="{B380887E-5257-81BE-ECD1-9FE64B44D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65B767-58F4-4856-9F97-C0FC533FC3BB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2EC3E783-DDDC-0ECC-DC2E-2527EC83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8413"/>
            <a:ext cx="7383463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>
            <a:extLst>
              <a:ext uri="{FF2B5EF4-FFF2-40B4-BE49-F238E27FC236}">
                <a16:creationId xmlns:a16="http://schemas.microsoft.com/office/drawing/2014/main" id="{5FD8AF84-5C3D-8F09-1464-4056D2702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482600"/>
            <a:ext cx="7772400" cy="609600"/>
          </a:xfrm>
        </p:spPr>
        <p:txBody>
          <a:bodyPr/>
          <a:lstStyle/>
          <a:p>
            <a:r>
              <a:rPr lang="hu-HU" altLang="hu-HU"/>
              <a:t>HOL VAN AZ IONOSZFÉRA HATÁRA?</a:t>
            </a:r>
          </a:p>
        </p:txBody>
      </p:sp>
      <p:sp>
        <p:nvSpPr>
          <p:cNvPr id="18435" name="Dia számának helye 2">
            <a:extLst>
              <a:ext uri="{FF2B5EF4-FFF2-40B4-BE49-F238E27FC236}">
                <a16:creationId xmlns:a16="http://schemas.microsoft.com/office/drawing/2014/main" id="{F4BFF488-2B8C-EB06-C79D-CC06CF25C0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B20647-8CBC-4F2B-8D8E-0EEF8B659073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33D9D97E-7F14-EA1A-9388-2693FA7B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092200"/>
            <a:ext cx="69056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B946B56-5E43-71F8-F8DF-DA9DEB2D0F68}"/>
              </a:ext>
            </a:extLst>
          </p:cNvPr>
          <p:cNvSpPr txBox="1"/>
          <p:nvPr/>
        </p:nvSpPr>
        <p:spPr>
          <a:xfrm>
            <a:off x="8543925" y="1092200"/>
            <a:ext cx="2087563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800" dirty="0">
                <a:latin typeface="+mn-lt"/>
              </a:rPr>
              <a:t>A határ helyét kísérletileg kell mérni. Egy praktikus definíció: a határ ott van, ahol az ionok sűrűsége lecsökken 100/</a:t>
            </a:r>
            <a:r>
              <a:rPr lang="hu-HU" sz="1800" dirty="0" err="1">
                <a:latin typeface="+mn-lt"/>
              </a:rPr>
              <a:t>cc-re</a:t>
            </a:r>
            <a:r>
              <a:rPr lang="hu-HU" sz="1800" dirty="0">
                <a:latin typeface="+mn-lt"/>
              </a:rPr>
              <a:t>.</a:t>
            </a:r>
            <a:br>
              <a:rPr lang="hu-HU" sz="1800" dirty="0">
                <a:latin typeface="+mn-lt"/>
              </a:rPr>
            </a:br>
            <a:endParaRPr lang="hu-HU" sz="1800" dirty="0">
              <a:latin typeface="+mn-lt"/>
            </a:endParaRPr>
          </a:p>
          <a:p>
            <a:pPr>
              <a:defRPr/>
            </a:pPr>
            <a:r>
              <a:rPr lang="hu-HU" sz="1800" dirty="0">
                <a:latin typeface="+mn-lt"/>
              </a:rPr>
              <a:t>Elméletileg nyomásegyensúlyi felületet várunk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>
            <a:extLst>
              <a:ext uri="{FF2B5EF4-FFF2-40B4-BE49-F238E27FC236}">
                <a16:creationId xmlns:a16="http://schemas.microsoft.com/office/drawing/2014/main" id="{5083ED8D-44EA-3D5E-C7D6-A0B625CBD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Határfelületek</a:t>
            </a:r>
            <a:endParaRPr lang="en-US" altLang="hu-HU"/>
          </a:p>
        </p:txBody>
      </p:sp>
      <p:sp>
        <p:nvSpPr>
          <p:cNvPr id="25603" name="Dia számának helye 2">
            <a:extLst>
              <a:ext uri="{FF2B5EF4-FFF2-40B4-BE49-F238E27FC236}">
                <a16:creationId xmlns:a16="http://schemas.microsoft.com/office/drawing/2014/main" id="{325AF749-DDA6-48EB-1AE7-2D7BF128B4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42F5F0-25AC-4E8D-80DD-8BD3F383517F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5604" name="Kép 3">
            <a:extLst>
              <a:ext uri="{FF2B5EF4-FFF2-40B4-BE49-F238E27FC236}">
                <a16:creationId xmlns:a16="http://schemas.microsoft.com/office/drawing/2014/main" id="{39C0E633-B0C8-C31D-B453-052071FC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763713"/>
            <a:ext cx="6329362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>
            <a:extLst>
              <a:ext uri="{FF2B5EF4-FFF2-40B4-BE49-F238E27FC236}">
                <a16:creationId xmlns:a16="http://schemas.microsoft.com/office/drawing/2014/main" id="{53CD2419-B346-1392-470C-A18A3D2EBA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MHD MODELL A VENUSZRA:</a:t>
            </a:r>
            <a:br>
              <a:rPr lang="hu-HU" altLang="hu-HU"/>
            </a:br>
            <a:r>
              <a:rPr lang="hu-HU" altLang="hu-HU"/>
              <a:t>a 100 ion/cc helye</a:t>
            </a:r>
          </a:p>
        </p:txBody>
      </p:sp>
      <p:sp>
        <p:nvSpPr>
          <p:cNvPr id="26627" name="Dia számának helye 2">
            <a:extLst>
              <a:ext uri="{FF2B5EF4-FFF2-40B4-BE49-F238E27FC236}">
                <a16:creationId xmlns:a16="http://schemas.microsoft.com/office/drawing/2014/main" id="{D89B532F-596C-DEAB-EB2B-648468465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77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A7B69E-6976-4B8A-A7F7-D7A376B41D18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87803653-0542-80A6-9E1B-AA2922B3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04925"/>
            <a:ext cx="80391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>
            <a:extLst>
              <a:ext uri="{FF2B5EF4-FFF2-40B4-BE49-F238E27FC236}">
                <a16:creationId xmlns:a16="http://schemas.microsoft.com/office/drawing/2014/main" id="{0BDFAD8E-6885-CD00-68CC-42579E967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Az ionoszféra függése a napaktivitástól</a:t>
            </a:r>
          </a:p>
        </p:txBody>
      </p:sp>
      <p:sp>
        <p:nvSpPr>
          <p:cNvPr id="27651" name="Dia számának helye 2">
            <a:extLst>
              <a:ext uri="{FF2B5EF4-FFF2-40B4-BE49-F238E27FC236}">
                <a16:creationId xmlns:a16="http://schemas.microsoft.com/office/drawing/2014/main" id="{C301DF27-3F29-A50E-AF35-B71EDDF74A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862D68-702A-4681-9A46-D74AE36AB200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0A2B1405-061C-370F-97B3-9F61761B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39850"/>
            <a:ext cx="73882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ia számának helye 3">
            <a:extLst>
              <a:ext uri="{FF2B5EF4-FFF2-40B4-BE49-F238E27FC236}">
                <a16:creationId xmlns:a16="http://schemas.microsoft.com/office/drawing/2014/main" id="{5C877175-6D6E-71DD-6454-4AC47212FB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3FE235-7FD6-470D-B438-5BD15DED8E82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66AE81D-FA29-B2B4-A817-65457DE943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r>
              <a:rPr lang="hu-HU" altLang="hu-HU" sz="3600" dirty="0"/>
              <a:t>NEM MÁGNESES BOLYGÓK</a:t>
            </a:r>
            <a:br>
              <a:rPr lang="hu-HU" altLang="hu-HU" sz="3600" dirty="0"/>
            </a:br>
            <a:r>
              <a:rPr lang="hu-HU" altLang="hu-HU" sz="3600" dirty="0"/>
              <a:t>MAGNETOSZFÉRÁJA</a:t>
            </a:r>
            <a:endParaRPr lang="en-US" altLang="hu-HU" sz="3600" dirty="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CD9597F-D370-FA3D-790F-1CEE5B8771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82080" y="3886200"/>
            <a:ext cx="8534400" cy="1752600"/>
          </a:xfrm>
        </p:spPr>
        <p:txBody>
          <a:bodyPr/>
          <a:lstStyle/>
          <a:p>
            <a:r>
              <a:rPr lang="hu-HU" altLang="hu-HU" dirty="0"/>
              <a:t>Összeállította: SZEGŐ Károly</a:t>
            </a:r>
          </a:p>
          <a:p>
            <a:r>
              <a:rPr lang="hu-HU" altLang="hu-HU" dirty="0"/>
              <a:t>Módosította:    Németh Zoltán</a:t>
            </a:r>
          </a:p>
          <a:p>
            <a:r>
              <a:rPr lang="hu-HU" altLang="hu-HU" dirty="0"/>
              <a:t>Wigner FK</a:t>
            </a:r>
            <a:endParaRPr lang="en-US" alt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843510-FEDE-289A-7185-338E7BF4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29" y="21666"/>
            <a:ext cx="10024541" cy="622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b="1" dirty="0"/>
              <a:t>A Mars plazmakörnyezete és felszíni sajátosságai</a:t>
            </a:r>
          </a:p>
        </p:txBody>
      </p:sp>
      <p:pic>
        <p:nvPicPr>
          <p:cNvPr id="20483" name="Kép 2">
            <a:extLst>
              <a:ext uri="{FF2B5EF4-FFF2-40B4-BE49-F238E27FC236}">
                <a16:creationId xmlns:a16="http://schemas.microsoft.com/office/drawing/2014/main" id="{5D97E008-DC5F-86CE-5FD4-DF09AE7A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654050"/>
            <a:ext cx="5894388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artalom helye 2">
            <a:extLst>
              <a:ext uri="{FF2B5EF4-FFF2-40B4-BE49-F238E27FC236}">
                <a16:creationId xmlns:a16="http://schemas.microsoft.com/office/drawing/2014/main" id="{1AC00B05-1142-325A-34FD-EFD9FC9C2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850106"/>
            <a:ext cx="3251199" cy="19319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Indukált </a:t>
            </a:r>
            <a:r>
              <a:rPr lang="hu-HU" sz="2000" dirty="0" err="1"/>
              <a:t>magnetoszféra</a:t>
            </a:r>
            <a:r>
              <a:rPr lang="hu-HU" sz="2000" dirty="0"/>
              <a:t>, lokális kéregmágnesség.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Atmoszférikus folyamatok.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Hasonlóságok a Földdel.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Sarki vízjég-készletek.</a:t>
            </a:r>
          </a:p>
        </p:txBody>
      </p:sp>
      <p:pic>
        <p:nvPicPr>
          <p:cNvPr id="20485" name="Kép 6">
            <a:extLst>
              <a:ext uri="{FF2B5EF4-FFF2-40B4-BE49-F238E27FC236}">
                <a16:creationId xmlns:a16="http://schemas.microsoft.com/office/drawing/2014/main" id="{5AB9992D-A3E8-88D9-609E-062F5E25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224213"/>
            <a:ext cx="3251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Kép 4">
            <a:extLst>
              <a:ext uri="{FF2B5EF4-FFF2-40B4-BE49-F238E27FC236}">
                <a16:creationId xmlns:a16="http://schemas.microsoft.com/office/drawing/2014/main" id="{E6EB3A79-E7E2-895E-0C9D-B34C02BA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5041900"/>
            <a:ext cx="7262812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Kép 10">
            <a:extLst>
              <a:ext uri="{FF2B5EF4-FFF2-40B4-BE49-F238E27FC236}">
                <a16:creationId xmlns:a16="http://schemas.microsoft.com/office/drawing/2014/main" id="{7762A279-540A-C9AA-351C-3B8E7BC3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041900"/>
            <a:ext cx="32512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01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>
            <a:extLst>
              <a:ext uri="{FF2B5EF4-FFF2-40B4-BE49-F238E27FC236}">
                <a16:creationId xmlns:a16="http://schemas.microsoft.com/office/drawing/2014/main" id="{29BE42F7-0AF6-77EA-00C2-C9D6AD387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Mars ionoszférában elektron sűrűségek</a:t>
            </a:r>
          </a:p>
        </p:txBody>
      </p:sp>
      <p:sp>
        <p:nvSpPr>
          <p:cNvPr id="19459" name="Dia számának helye 2">
            <a:extLst>
              <a:ext uri="{FF2B5EF4-FFF2-40B4-BE49-F238E27FC236}">
                <a16:creationId xmlns:a16="http://schemas.microsoft.com/office/drawing/2014/main" id="{24E06A8F-2B43-B595-855E-55F09D4B9F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15E701-847C-4502-BF22-273C97BBE781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19460" name="Kép 3">
            <a:extLst>
              <a:ext uri="{FF2B5EF4-FFF2-40B4-BE49-F238E27FC236}">
                <a16:creationId xmlns:a16="http://schemas.microsoft.com/office/drawing/2014/main" id="{0488607F-5EF7-D80D-7C90-79CB29902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700213"/>
            <a:ext cx="6172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84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>
            <a:extLst>
              <a:ext uri="{FF2B5EF4-FFF2-40B4-BE49-F238E27FC236}">
                <a16:creationId xmlns:a16="http://schemas.microsoft.com/office/drawing/2014/main" id="{E962D0F1-CD6F-DF28-A153-EE1C35839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Mars mágneses anomáliái</a:t>
            </a:r>
          </a:p>
        </p:txBody>
      </p:sp>
      <p:sp>
        <p:nvSpPr>
          <p:cNvPr id="21507" name="Dia számának helye 2">
            <a:extLst>
              <a:ext uri="{FF2B5EF4-FFF2-40B4-BE49-F238E27FC236}">
                <a16:creationId xmlns:a16="http://schemas.microsoft.com/office/drawing/2014/main" id="{38AA71C1-6F4B-1DEF-1319-69EE1B7D3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7D8B07-8FE2-4C1F-8E87-48D7FB2EBAC3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21508" name="Kép 3">
            <a:extLst>
              <a:ext uri="{FF2B5EF4-FFF2-40B4-BE49-F238E27FC236}">
                <a16:creationId xmlns:a16="http://schemas.microsoft.com/office/drawing/2014/main" id="{CB722951-06B5-E8BD-B2B5-BA1EAA1ED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412875"/>
            <a:ext cx="689292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646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>
            <a:extLst>
              <a:ext uri="{FF2B5EF4-FFF2-40B4-BE49-F238E27FC236}">
                <a16:creationId xmlns:a16="http://schemas.microsoft.com/office/drawing/2014/main" id="{3A17D94E-6BA0-BB75-F7BB-C709058FB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Mars mágneses anomáliái 2.</a:t>
            </a:r>
            <a:endParaRPr lang="en-US" altLang="hu-HU"/>
          </a:p>
        </p:txBody>
      </p:sp>
      <p:sp>
        <p:nvSpPr>
          <p:cNvPr id="22531" name="Dia számának helye 2">
            <a:extLst>
              <a:ext uri="{FF2B5EF4-FFF2-40B4-BE49-F238E27FC236}">
                <a16:creationId xmlns:a16="http://schemas.microsoft.com/office/drawing/2014/main" id="{CCB4C7F0-B53F-3ED7-1478-D2CE7FD86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39F052-FF8A-4273-8C26-36DC622B9B61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2532" name="Kép 3" descr="A képen térkép látható&#10;&#10;Automatikusan generált leírás">
            <a:extLst>
              <a:ext uri="{FF2B5EF4-FFF2-40B4-BE49-F238E27FC236}">
                <a16:creationId xmlns:a16="http://schemas.microsoft.com/office/drawing/2014/main" id="{F382689B-E4AF-69E8-C72F-02A08148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663700"/>
            <a:ext cx="8166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99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>
            <a:extLst>
              <a:ext uri="{FF2B5EF4-FFF2-40B4-BE49-F238E27FC236}">
                <a16:creationId xmlns:a16="http://schemas.microsoft.com/office/drawing/2014/main" id="{4B63DBF8-9699-B520-18EA-736AB6BB6D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Mars mágneses anomáliák 3.</a:t>
            </a:r>
          </a:p>
        </p:txBody>
      </p:sp>
      <p:sp>
        <p:nvSpPr>
          <p:cNvPr id="23555" name="Dia számának helye 2">
            <a:extLst>
              <a:ext uri="{FF2B5EF4-FFF2-40B4-BE49-F238E27FC236}">
                <a16:creationId xmlns:a16="http://schemas.microsoft.com/office/drawing/2014/main" id="{9F242FE5-6291-5601-C82F-974751510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3BF91B-785B-41B5-ADF3-9C699DE2B04E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23556" name="Kép 3">
            <a:extLst>
              <a:ext uri="{FF2B5EF4-FFF2-40B4-BE49-F238E27FC236}">
                <a16:creationId xmlns:a16="http://schemas.microsoft.com/office/drawing/2014/main" id="{F74E931A-E408-2EB6-97B7-5305F64B9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76400"/>
            <a:ext cx="5545138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14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 számának helye 4">
            <a:extLst>
              <a:ext uri="{FF2B5EF4-FFF2-40B4-BE49-F238E27FC236}">
                <a16:creationId xmlns:a16="http://schemas.microsoft.com/office/drawing/2014/main" id="{F4EB0369-4AC6-A67B-5137-DFFC84293A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66ECF-53E2-47CB-9511-E0EBB936227F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ED9FCD04-4944-B405-BD4F-E6766467B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090613"/>
          </a:xfrm>
        </p:spPr>
        <p:txBody>
          <a:bodyPr/>
          <a:lstStyle/>
          <a:p>
            <a:r>
              <a:rPr lang="hu-HU" altLang="hu-HU"/>
              <a:t>IONOSZFÉRIKUS FOTOELEKTRONOK</a:t>
            </a:r>
            <a:br>
              <a:rPr lang="hu-HU" altLang="hu-HU"/>
            </a:br>
            <a:r>
              <a:rPr lang="hu-HU" altLang="hu-HU"/>
              <a:t>A VÉNUSZNÁL		ÉS A MARSNÁL</a:t>
            </a:r>
            <a:endParaRPr lang="en-US" altLang="hu-HU"/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AA98E1D5-A41C-05A3-6A0C-6341286435C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392" y="2204864"/>
            <a:ext cx="5363976" cy="4152755"/>
          </a:xfrm>
          <a:noFill/>
        </p:spPr>
      </p:pic>
      <p:pic>
        <p:nvPicPr>
          <p:cNvPr id="35845" name="Picture 8">
            <a:extLst>
              <a:ext uri="{FF2B5EF4-FFF2-40B4-BE49-F238E27FC236}">
                <a16:creationId xmlns:a16="http://schemas.microsoft.com/office/drawing/2014/main" id="{11238D5A-86A2-3192-9245-928699B2F14F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5346" y="2204864"/>
            <a:ext cx="5335454" cy="4152755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 számának helye 3">
            <a:extLst>
              <a:ext uri="{FF2B5EF4-FFF2-40B4-BE49-F238E27FC236}">
                <a16:creationId xmlns:a16="http://schemas.microsoft.com/office/drawing/2014/main" id="{7E9747B7-1FCE-6F3C-82AF-36E24F6433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8472EC-A0EC-4165-A379-51415011D985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3A2E623-211E-F82F-8A31-FE97D390D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652" y="442212"/>
            <a:ext cx="8350696" cy="1019175"/>
          </a:xfrm>
        </p:spPr>
        <p:txBody>
          <a:bodyPr/>
          <a:lstStyle/>
          <a:p>
            <a:r>
              <a:rPr lang="hu-HU" altLang="hu-HU" dirty="0"/>
              <a:t>IONOSZFÉRA és PLAZMAKÖRNYEZET kölcsönhatása</a:t>
            </a:r>
            <a:endParaRPr lang="en-US" altLang="hu-HU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354A027-3428-A5FD-D38F-BE183BAB9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094" y="2457165"/>
            <a:ext cx="5370384" cy="1943670"/>
          </a:xfrm>
        </p:spPr>
        <p:txBody>
          <a:bodyPr/>
          <a:lstStyle/>
          <a:p>
            <a:r>
              <a:rPr lang="hu-HU" altLang="hu-HU" dirty="0"/>
              <a:t>ELEKTROMÁGNESES CSATOLÁS</a:t>
            </a:r>
            <a:br>
              <a:rPr lang="hu-HU" altLang="hu-HU" dirty="0"/>
            </a:br>
            <a:r>
              <a:rPr lang="hu-HU" altLang="hu-HU" dirty="0"/>
              <a:t>AZ ATMOSZFÉRA ERÓZIÓJA</a:t>
            </a:r>
            <a:br>
              <a:rPr lang="hu-HU" altLang="hu-HU" dirty="0"/>
            </a:br>
            <a:r>
              <a:rPr lang="hu-HU" altLang="hu-HU" dirty="0"/>
              <a:t>AZ ATMOSZFÉRA KÉMIAI VÁLTOZÁSA</a:t>
            </a:r>
            <a:endParaRPr lang="en-US" altLang="hu-HU" dirty="0"/>
          </a:p>
        </p:txBody>
      </p:sp>
      <p:pic>
        <p:nvPicPr>
          <p:cNvPr id="29701" name="Picture 4">
            <a:extLst>
              <a:ext uri="{FF2B5EF4-FFF2-40B4-BE49-F238E27FC236}">
                <a16:creationId xmlns:a16="http://schemas.microsoft.com/office/drawing/2014/main" id="{B4C8DF1A-8930-CF67-5317-6C0AE8FE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340768"/>
            <a:ext cx="676936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>
            <a:extLst>
              <a:ext uri="{FF2B5EF4-FFF2-40B4-BE49-F238E27FC236}">
                <a16:creationId xmlns:a16="http://schemas.microsoft.com/office/drawing/2014/main" id="{154E2A1B-7E47-00E1-78BE-BD58CE873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8479"/>
            <a:ext cx="10363200" cy="609600"/>
          </a:xfrm>
        </p:spPr>
        <p:txBody>
          <a:bodyPr/>
          <a:lstStyle/>
          <a:p>
            <a:r>
              <a:rPr lang="hu-HU" altLang="hu-HU" dirty="0"/>
              <a:t>ANYAGKIÁRAMLÁS</a:t>
            </a:r>
          </a:p>
        </p:txBody>
      </p:sp>
      <p:sp>
        <p:nvSpPr>
          <p:cNvPr id="30723" name="Dia számának helye 2">
            <a:extLst>
              <a:ext uri="{FF2B5EF4-FFF2-40B4-BE49-F238E27FC236}">
                <a16:creationId xmlns:a16="http://schemas.microsoft.com/office/drawing/2014/main" id="{FE7E6E38-0E72-663A-00F2-5D2338997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46DE5F-AF98-4B53-A4CE-D07547E9AAC3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CCD54E79-0517-4730-B601-07EDC56C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875854"/>
            <a:ext cx="8712968" cy="593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>
            <a:extLst>
              <a:ext uri="{FF2B5EF4-FFF2-40B4-BE49-F238E27FC236}">
                <a16:creationId xmlns:a16="http://schemas.microsoft.com/office/drawing/2014/main" id="{19C90265-2B3D-A403-DB17-1D5AF8C76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Légkörvesztés</a:t>
            </a:r>
            <a:endParaRPr lang="en-US" altLang="hu-HU"/>
          </a:p>
        </p:txBody>
      </p:sp>
      <p:sp>
        <p:nvSpPr>
          <p:cNvPr id="31747" name="Dia számának helye 2">
            <a:extLst>
              <a:ext uri="{FF2B5EF4-FFF2-40B4-BE49-F238E27FC236}">
                <a16:creationId xmlns:a16="http://schemas.microsoft.com/office/drawing/2014/main" id="{4F828579-887F-BD77-2F43-BD1FA6DA9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B195CD-20E2-4229-82D2-BA329C778583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31748" name="Kép 3">
            <a:hlinkClick r:id="rId2" tooltip="&quot;Mars's escaping atmosphere—carbon, oxygen, hydrogen—measured by MAVEN's UV spectrograph).&quot;"/>
            <a:extLst>
              <a:ext uri="{FF2B5EF4-FFF2-40B4-BE49-F238E27FC236}">
                <a16:creationId xmlns:a16="http://schemas.microsoft.com/office/drawing/2014/main" id="{5BB20C6E-A254-4509-E3D9-FC14C87B6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62" y="2083758"/>
            <a:ext cx="9596675" cy="379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Szövegdoboz 4">
            <a:extLst>
              <a:ext uri="{FF2B5EF4-FFF2-40B4-BE49-F238E27FC236}">
                <a16:creationId xmlns:a16="http://schemas.microsoft.com/office/drawing/2014/main" id="{AD7408B1-3839-7BC0-BB48-31847BD75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6048375"/>
            <a:ext cx="866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</a:rPr>
              <a:t>A Mars légkörvesztése jelenleg – a MAVEN UV spektrométerének mérései alapján</a:t>
            </a:r>
            <a:endParaRPr lang="en-US" altLang="hu-HU" dirty="0">
              <a:latin typeface="Times New Roman" panose="02020603050405020304" pitchFamily="18" charset="0"/>
            </a:endParaRPr>
          </a:p>
        </p:txBody>
      </p:sp>
      <p:pic>
        <p:nvPicPr>
          <p:cNvPr id="31750" name="Kép 5">
            <a:extLst>
              <a:ext uri="{FF2B5EF4-FFF2-40B4-BE49-F238E27FC236}">
                <a16:creationId xmlns:a16="http://schemas.microsoft.com/office/drawing/2014/main" id="{233030A5-CFDF-2537-13F8-C8380EB81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12" y="265112"/>
            <a:ext cx="23082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Szövegdoboz 6">
            <a:extLst>
              <a:ext uri="{FF2B5EF4-FFF2-40B4-BE49-F238E27FC236}">
                <a16:creationId xmlns:a16="http://schemas.microsoft.com/office/drawing/2014/main" id="{59044F9D-02B0-813D-557E-A8941736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36" y="1595916"/>
            <a:ext cx="1171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dirty="0">
                <a:latin typeface="Times New Roman" panose="02020603050405020304" pitchFamily="18" charset="0"/>
              </a:rPr>
              <a:t>MAVEN</a:t>
            </a:r>
            <a:endParaRPr lang="en-US" altLang="hu-H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ia számának helye 2">
            <a:extLst>
              <a:ext uri="{FF2B5EF4-FFF2-40B4-BE49-F238E27FC236}">
                <a16:creationId xmlns:a16="http://schemas.microsoft.com/office/drawing/2014/main" id="{C67C98F4-F12F-AD10-A78C-081E55A09B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2F80A7-0B19-4EE2-ADB5-D25ACA526D62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A3FC5784-4619-D898-4416-CF0013B43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FOTOELEKTRONOK MEGFIGYELÉSE</a:t>
            </a:r>
            <a:endParaRPr lang="en-US" altLang="hu-HU"/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B3F21DDE-865A-0DD3-477C-4B997090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57338"/>
            <a:ext cx="6985000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 számának helye 4">
            <a:extLst>
              <a:ext uri="{FF2B5EF4-FFF2-40B4-BE49-F238E27FC236}">
                <a16:creationId xmlns:a16="http://schemas.microsoft.com/office/drawing/2014/main" id="{474A9E42-D834-0E7B-3BE1-4FC0302D8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C47C3F-C72C-4880-B93F-4596E011E25D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DF06284-C74D-280C-1757-F9EAF95A5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4813"/>
            <a:ext cx="10363200" cy="609600"/>
          </a:xfrm>
        </p:spPr>
        <p:txBody>
          <a:bodyPr/>
          <a:lstStyle/>
          <a:p>
            <a:r>
              <a:rPr lang="hu-HU" altLang="hu-HU" sz="2800" dirty="0"/>
              <a:t>Ismétlés</a:t>
            </a:r>
            <a:endParaRPr lang="en-US" altLang="hu-HU" sz="2800" dirty="0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7F9D402-4064-6614-A23F-C35941BE92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9336" y="1211553"/>
            <a:ext cx="7848872" cy="5241131"/>
          </a:xfrm>
        </p:spPr>
        <p:txBody>
          <a:bodyPr/>
          <a:lstStyle/>
          <a:p>
            <a:r>
              <a:rPr lang="en-US" altLang="hu-HU" b="1" dirty="0"/>
              <a:t>A</a:t>
            </a:r>
            <a:r>
              <a:rPr lang="hu-HU" altLang="hu-HU" b="1" dirty="0"/>
              <a:t> napszél és a</a:t>
            </a:r>
            <a:r>
              <a:rPr lang="en-US" altLang="hu-HU" b="1" dirty="0"/>
              <a:t> </a:t>
            </a:r>
            <a:r>
              <a:rPr lang="hu-HU" altLang="hu-HU" b="1" dirty="0"/>
              <a:t>naprendszerbeli égitestek kölcsönhatásainak fajtái</a:t>
            </a:r>
          </a:p>
          <a:p>
            <a:pPr lvl="1"/>
            <a:r>
              <a:rPr lang="hu-HU" altLang="hu-HU" b="1" dirty="0"/>
              <a:t>Nincs saját mágneses tér, nincs vezető közeg</a:t>
            </a:r>
          </a:p>
          <a:p>
            <a:pPr lvl="1"/>
            <a:r>
              <a:rPr lang="hu-HU" altLang="hu-HU" b="1" dirty="0"/>
              <a:t>Nincs saját mágneses tér, van vezető közeg</a:t>
            </a:r>
          </a:p>
          <a:p>
            <a:pPr lvl="2"/>
            <a:r>
              <a:rPr lang="hu-HU" altLang="hu-HU" b="1" dirty="0"/>
              <a:t>Vezető közeg statikusnak tekinthető</a:t>
            </a:r>
          </a:p>
          <a:p>
            <a:pPr lvl="2"/>
            <a:r>
              <a:rPr lang="hu-HU" altLang="hu-HU" b="1" dirty="0"/>
              <a:t>Vezető közeg áramlik, mozgása szignifikáns a dinamikában</a:t>
            </a:r>
          </a:p>
          <a:p>
            <a:pPr lvl="1"/>
            <a:r>
              <a:rPr lang="hu-HU" altLang="hu-HU" b="1" dirty="0"/>
              <a:t>Kiterjedt saját mágneses tér, ami túlnyúlik a légkörön</a:t>
            </a:r>
          </a:p>
          <a:p>
            <a:pPr lvl="2"/>
            <a:r>
              <a:rPr lang="hu-HU" altLang="hu-HU" b="1" dirty="0"/>
              <a:t>Belső plazmaforrások szerepe jelentős v. nem</a:t>
            </a:r>
          </a:p>
          <a:p>
            <a:r>
              <a:rPr lang="hu-HU" altLang="hu-HU" b="1" dirty="0"/>
              <a:t>Űrplazmában, </a:t>
            </a:r>
            <a:r>
              <a:rPr lang="hu-HU" altLang="hu-HU" b="1" i="1" dirty="0"/>
              <a:t>ahol a mágneses tér hirtelen változik, ott áram folyik</a:t>
            </a:r>
            <a:r>
              <a:rPr lang="hu-HU" altLang="hu-HU" b="1" dirty="0"/>
              <a:t>. (</a:t>
            </a:r>
            <a:r>
              <a:rPr lang="hu-HU" altLang="hu-HU" b="1" dirty="0" err="1"/>
              <a:t>rotH</a:t>
            </a:r>
            <a:r>
              <a:rPr lang="hu-HU" altLang="hu-HU" b="1" dirty="0"/>
              <a:t> = j + kicsi)</a:t>
            </a:r>
          </a:p>
          <a:p>
            <a:pPr lvl="1"/>
            <a:r>
              <a:rPr lang="hu-HU" altLang="hu-HU" b="1" dirty="0"/>
              <a:t>(Az erőmentes mágneses konfigurációk többnyire szép simák)</a:t>
            </a:r>
          </a:p>
          <a:p>
            <a:pPr lvl="1"/>
            <a:r>
              <a:rPr lang="hu-HU" altLang="hu-HU" b="1" dirty="0">
                <a:sym typeface="Symbol" panose="05050102010706020507" pitchFamily="18" charset="2"/>
              </a:rPr>
              <a:t>Az erőmentes tartományokat többnyire különféle áramleplek választják el</a:t>
            </a:r>
            <a:endParaRPr lang="en-US" altLang="hu-HU" b="1" dirty="0">
              <a:sym typeface="Symbol" panose="05050102010706020507" pitchFamily="18" charset="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0B9BD20-CF0C-3A4E-6BA3-DD0ED8866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208" y="1211553"/>
            <a:ext cx="4223792" cy="549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u-HU" altLang="hu-HU" b="1" kern="0" dirty="0">
                <a:solidFill>
                  <a:srgbClr val="00B0F0"/>
                </a:solidFill>
              </a:rPr>
              <a:t>Példák</a:t>
            </a:r>
            <a:br>
              <a:rPr lang="hu-HU" altLang="hu-HU" b="1" kern="0" dirty="0">
                <a:solidFill>
                  <a:srgbClr val="00B0F0"/>
                </a:solidFill>
              </a:rPr>
            </a:br>
            <a:endParaRPr lang="hu-HU" altLang="hu-HU" b="1" kern="0" dirty="0">
              <a:solidFill>
                <a:srgbClr val="00B0F0"/>
              </a:solidFill>
            </a:endParaRPr>
          </a:p>
          <a:p>
            <a:pPr lvl="1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Aszteroidák, Hold</a:t>
            </a:r>
          </a:p>
          <a:p>
            <a:pPr lvl="1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(mínusz kéregmágnesség)</a:t>
            </a:r>
          </a:p>
          <a:p>
            <a:pPr lvl="2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Vénusz, Mars</a:t>
            </a:r>
          </a:p>
          <a:p>
            <a:pPr lvl="2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Üstökösök, (Nap a </a:t>
            </a:r>
            <a:b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</a:br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csillagközi széllel)</a:t>
            </a:r>
          </a:p>
          <a:p>
            <a:pPr lvl="1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Föld, gáz- és jégóriások</a:t>
            </a:r>
          </a:p>
          <a:p>
            <a:pPr lvl="2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Föld </a:t>
            </a:r>
            <a:r>
              <a:rPr lang="hu-HU" altLang="hu-HU" b="1" kern="0" dirty="0" err="1">
                <a:solidFill>
                  <a:srgbClr val="00B0F0"/>
                </a:solidFill>
                <a:sym typeface="Symbol" panose="05050102010706020507" pitchFamily="18" charset="2"/>
              </a:rPr>
              <a:t>vs</a:t>
            </a:r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. Gázóriások</a:t>
            </a:r>
          </a:p>
          <a:p>
            <a:b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</a:br>
            <a:endParaRPr lang="hu-HU" altLang="hu-HU" b="1" kern="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lvl="1"/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Homogén, dipól, X-</a:t>
            </a:r>
            <a:r>
              <a:rPr lang="hu-HU" altLang="hu-HU" b="1" kern="0" dirty="0" err="1">
                <a:solidFill>
                  <a:srgbClr val="00B0F0"/>
                </a:solidFill>
                <a:sym typeface="Symbol" panose="05050102010706020507" pitchFamily="18" charset="2"/>
              </a:rPr>
              <a:t>type</a:t>
            </a:r>
            <a:b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</a:br>
            <a:endParaRPr lang="hu-HU" altLang="hu-HU" b="1" kern="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lvl="1"/>
            <a:r>
              <a:rPr lang="hu-HU" altLang="hu-HU" b="1" kern="0" dirty="0" err="1">
                <a:solidFill>
                  <a:srgbClr val="00B0F0"/>
                </a:solidFill>
                <a:sym typeface="Symbol" panose="05050102010706020507" pitchFamily="18" charset="2"/>
              </a:rPr>
              <a:t>Magnetopauza</a:t>
            </a:r>
            <a:r>
              <a:rPr lang="hu-HU" altLang="hu-HU" b="1" kern="0" dirty="0">
                <a:solidFill>
                  <a:srgbClr val="00B0F0"/>
                </a:solidFill>
                <a:sym typeface="Symbol" panose="05050102010706020507" pitchFamily="18" charset="2"/>
              </a:rPr>
              <a:t>, HCS, plazmalepel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 számának helye 5">
            <a:extLst>
              <a:ext uri="{FF2B5EF4-FFF2-40B4-BE49-F238E27FC236}">
                <a16:creationId xmlns:a16="http://schemas.microsoft.com/office/drawing/2014/main" id="{5F79149A-FEC4-BDA6-9206-039301A86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B4125-E4B6-4F63-A2D0-BC4B9C1F09CA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9F9DBDC-BF7D-4A76-5C4E-0D396784F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8" y="0"/>
            <a:ext cx="5761037" cy="1052513"/>
          </a:xfrm>
        </p:spPr>
        <p:txBody>
          <a:bodyPr/>
          <a:lstStyle/>
          <a:p>
            <a:r>
              <a:rPr lang="hu-HU" altLang="hu-HU"/>
              <a:t>A TITÁN LÉGKÖRE, IONOSZFÉRÁJA</a:t>
            </a:r>
          </a:p>
        </p:txBody>
      </p:sp>
      <p:pic>
        <p:nvPicPr>
          <p:cNvPr id="28676" name="Picture 3" descr="titanatm">
            <a:extLst>
              <a:ext uri="{FF2B5EF4-FFF2-40B4-BE49-F238E27FC236}">
                <a16:creationId xmlns:a16="http://schemas.microsoft.com/office/drawing/2014/main" id="{92C2354E-F7F4-12CB-DD0F-066030EC3F7C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1700213"/>
            <a:ext cx="5364162" cy="3975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4" descr="Felhok PIA12004">
            <a:extLst>
              <a:ext uri="{FF2B5EF4-FFF2-40B4-BE49-F238E27FC236}">
                <a16:creationId xmlns:a16="http://schemas.microsoft.com/office/drawing/2014/main" id="{DFBB5D1D-8DF2-17D0-F7CA-24F990A84A0F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96975"/>
            <a:ext cx="3511550" cy="247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Rectangle 7">
            <a:extLst>
              <a:ext uri="{FF2B5EF4-FFF2-40B4-BE49-F238E27FC236}">
                <a16:creationId xmlns:a16="http://schemas.microsoft.com/office/drawing/2014/main" id="{63C56446-8368-4848-1430-CA18069BD47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417941833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 számának helye 4">
            <a:extLst>
              <a:ext uri="{FF2B5EF4-FFF2-40B4-BE49-F238E27FC236}">
                <a16:creationId xmlns:a16="http://schemas.microsoft.com/office/drawing/2014/main" id="{DC762471-21A9-7195-37A5-C3D2C34DB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2ED564-7C18-4D1F-966F-2C191DE7ED7E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32771" name="Rectangle 4">
            <a:extLst>
              <a:ext uri="{FF2B5EF4-FFF2-40B4-BE49-F238E27FC236}">
                <a16:creationId xmlns:a16="http://schemas.microsoft.com/office/drawing/2014/main" id="{C524F00E-DAE2-8941-F49C-1A17FDC59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6540" y="465584"/>
            <a:ext cx="6911974" cy="609600"/>
          </a:xfrm>
        </p:spPr>
        <p:txBody>
          <a:bodyPr/>
          <a:lstStyle/>
          <a:p>
            <a:r>
              <a:rPr lang="hu-HU" altLang="hu-HU" sz="2000" dirty="0"/>
              <a:t>A TITÁN IONOSZFÉRÁJÁNAK ELEKTRONSŰRŰSÉGE</a:t>
            </a:r>
            <a:endParaRPr lang="en-US" altLang="hu-HU" sz="2000" dirty="0"/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41FE1ABA-9F79-05BE-9158-0884336E7B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8752" y="2345562"/>
            <a:ext cx="7001234" cy="36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b="1" dirty="0"/>
              <a:t>a sűrűség </a:t>
            </a:r>
            <a:r>
              <a:rPr lang="hu-HU" altLang="hu-HU" b="1" dirty="0" err="1"/>
              <a:t>rádióokkultációs</a:t>
            </a:r>
            <a:r>
              <a:rPr lang="hu-HU" altLang="hu-HU" b="1" dirty="0"/>
              <a:t> mérésekből és a Cassini és a Huygens leszállóegység méréseiből</a:t>
            </a:r>
          </a:p>
          <a:p>
            <a:pPr>
              <a:lnSpc>
                <a:spcPct val="90000"/>
              </a:lnSpc>
            </a:pPr>
            <a:r>
              <a:rPr lang="hu-HU" altLang="hu-HU" b="1" dirty="0"/>
              <a:t>Domináns csúcs 1000-1200 km körül van. Kisebb csúcsok:</a:t>
            </a:r>
          </a:p>
          <a:p>
            <a:pPr lvl="1">
              <a:lnSpc>
                <a:spcPct val="90000"/>
              </a:lnSpc>
            </a:pPr>
            <a:r>
              <a:rPr lang="hu-HU" altLang="hu-HU" b="1" dirty="0"/>
              <a:t>500-600 km között</a:t>
            </a:r>
          </a:p>
          <a:p>
            <a:pPr lvl="1">
              <a:lnSpc>
                <a:spcPct val="90000"/>
              </a:lnSpc>
            </a:pPr>
            <a:r>
              <a:rPr lang="hu-HU" altLang="hu-HU" b="1" dirty="0"/>
              <a:t>60-80 km között (az elektronok és ionok sűrűsége közötti különbség más töltött összetevőknek tulajdonítható.</a:t>
            </a:r>
          </a:p>
          <a:p>
            <a:pPr>
              <a:lnSpc>
                <a:spcPct val="90000"/>
              </a:lnSpc>
            </a:pPr>
            <a:r>
              <a:rPr lang="hu-HU" altLang="hu-HU" b="1" dirty="0"/>
              <a:t>Lefele haladva két részre osztható: az alsóban (~1200 km alatt) a kémia dominál, felül a transzport folyamatok</a:t>
            </a:r>
          </a:p>
          <a:p>
            <a:pPr>
              <a:lnSpc>
                <a:spcPct val="90000"/>
              </a:lnSpc>
            </a:pPr>
            <a:endParaRPr lang="en-US" altLang="hu-HU" sz="1800" b="1" dirty="0"/>
          </a:p>
        </p:txBody>
      </p:sp>
      <p:pic>
        <p:nvPicPr>
          <p:cNvPr id="32773" name="Picture 7">
            <a:extLst>
              <a:ext uri="{FF2B5EF4-FFF2-40B4-BE49-F238E27FC236}">
                <a16:creationId xmlns:a16="http://schemas.microsoft.com/office/drawing/2014/main" id="{06B948CF-8FE2-3594-E2B2-FA455B7FAE2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5493" y="1178897"/>
            <a:ext cx="3810000" cy="2684462"/>
          </a:xfrm>
          <a:noFill/>
        </p:spPr>
      </p:pic>
      <p:pic>
        <p:nvPicPr>
          <p:cNvPr id="32774" name="Picture 8">
            <a:extLst>
              <a:ext uri="{FF2B5EF4-FFF2-40B4-BE49-F238E27FC236}">
                <a16:creationId xmlns:a16="http://schemas.microsoft.com/office/drawing/2014/main" id="{087C6170-1536-08A7-133D-5E13447E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93" y="3927151"/>
            <a:ext cx="347980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9" descr="800px-RO_schematic">
            <a:extLst>
              <a:ext uri="{FF2B5EF4-FFF2-40B4-BE49-F238E27FC236}">
                <a16:creationId xmlns:a16="http://schemas.microsoft.com/office/drawing/2014/main" id="{B4B693A1-F7D7-721B-4431-0B5F44C4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9" y="25493"/>
            <a:ext cx="2520305" cy="189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10">
            <a:extLst>
              <a:ext uri="{FF2B5EF4-FFF2-40B4-BE49-F238E27FC236}">
                <a16:creationId xmlns:a16="http://schemas.microsoft.com/office/drawing/2014/main" id="{D3683741-8AF0-3A59-AC73-B63D7CBA48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3592" y="1412775"/>
            <a:ext cx="792088" cy="1008111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 számának helye 2">
            <a:extLst>
              <a:ext uri="{FF2B5EF4-FFF2-40B4-BE49-F238E27FC236}">
                <a16:creationId xmlns:a16="http://schemas.microsoft.com/office/drawing/2014/main" id="{543D52C0-3D43-FA23-1824-029D31975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433276-9CF6-44CF-A19B-4CB46C66D2B5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A8952751-3486-DE79-1B44-F17D8CE69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399" y="516174"/>
            <a:ext cx="10363200" cy="609600"/>
          </a:xfrm>
        </p:spPr>
        <p:txBody>
          <a:bodyPr/>
          <a:lstStyle/>
          <a:p>
            <a:r>
              <a:rPr lang="hu-HU" altLang="hu-HU" dirty="0"/>
              <a:t>A NYOMÁSOK</a:t>
            </a:r>
            <a:endParaRPr lang="en-US" altLang="hu-HU" dirty="0"/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8FBD5E23-1066-4A61-85EC-FFE48E1F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4" y="1417241"/>
            <a:ext cx="11774868" cy="446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 Box 6">
            <a:extLst>
              <a:ext uri="{FF2B5EF4-FFF2-40B4-BE49-F238E27FC236}">
                <a16:creationId xmlns:a16="http://schemas.microsoft.com/office/drawing/2014/main" id="{26B8BDD1-653D-4259-EEE2-54BDDCD97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6169008"/>
            <a:ext cx="856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1600" b="1" dirty="0"/>
              <a:t>A FENTI NYOMÁSOK AKADÁLYT JELENTENEK AZ ÁRAMLÓ PLAZMÁBAN</a:t>
            </a:r>
            <a:endParaRPr lang="en-US" altLang="hu-HU" sz="16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 számának helye 4">
            <a:extLst>
              <a:ext uri="{FF2B5EF4-FFF2-40B4-BE49-F238E27FC236}">
                <a16:creationId xmlns:a16="http://schemas.microsoft.com/office/drawing/2014/main" id="{73867450-6891-BA8F-11B2-7408DB6995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B76EDD-FADD-423F-BBA4-6F9EC86B3855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9B21913F-B113-E202-3D19-ED909D71D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KÉMIA</a:t>
            </a:r>
            <a:endParaRPr lang="en-US" altLang="hu-HU"/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9305339E-8521-254C-1261-E0B3A93192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371600"/>
            <a:ext cx="5469632" cy="5105400"/>
          </a:xfrm>
        </p:spPr>
        <p:txBody>
          <a:bodyPr/>
          <a:lstStyle/>
          <a:p>
            <a:r>
              <a:rPr lang="hu-HU" altLang="hu-HU" sz="1800" b="1" dirty="0"/>
              <a:t>A jobb </a:t>
            </a:r>
            <a:r>
              <a:rPr lang="hu-HU" altLang="hu-HU" sz="1800" b="1" dirty="0" err="1"/>
              <a:t>oldaki</a:t>
            </a:r>
            <a:r>
              <a:rPr lang="hu-HU" altLang="hu-HU" sz="1800" b="1" dirty="0"/>
              <a:t> ÁBRA A SEMLEGES ÉS TÖLTÖTT IONOK SZÁMÁT ÉS ATOMSÚLYÁT MUTATJA 1000-1200 KM MAGASAN</a:t>
            </a:r>
            <a:br>
              <a:rPr lang="hu-HU" altLang="hu-HU" sz="1800" b="1" dirty="0"/>
            </a:br>
            <a:endParaRPr lang="hu-HU" altLang="hu-HU" sz="1800" b="1" dirty="0"/>
          </a:p>
          <a:p>
            <a:r>
              <a:rPr lang="hu-HU" altLang="hu-HU" sz="1800" b="1" dirty="0"/>
              <a:t>AZ ALSÓBB RÉTEGEKBEN 50.000 TÖMEGSÚLYÚ IONOKAT IS TALÁLTAK</a:t>
            </a:r>
            <a:endParaRPr lang="en-US" altLang="hu-HU" sz="1800" b="1" dirty="0"/>
          </a:p>
        </p:txBody>
      </p:sp>
      <p:pic>
        <p:nvPicPr>
          <p:cNvPr id="34821" name="Picture 7">
            <a:extLst>
              <a:ext uri="{FF2B5EF4-FFF2-40B4-BE49-F238E27FC236}">
                <a16:creationId xmlns:a16="http://schemas.microsoft.com/office/drawing/2014/main" id="{D8B5AD4E-8DA6-FA19-B974-44B2CD7159C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8618" y="453591"/>
            <a:ext cx="3985319" cy="6191684"/>
          </a:xfrm>
          <a:noFill/>
        </p:spPr>
      </p:pic>
      <p:pic>
        <p:nvPicPr>
          <p:cNvPr id="34822" name="Picture 8">
            <a:extLst>
              <a:ext uri="{FF2B5EF4-FFF2-40B4-BE49-F238E27FC236}">
                <a16:creationId xmlns:a16="http://schemas.microsoft.com/office/drawing/2014/main" id="{25BD1091-9215-6597-3C4A-DCF08E8C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34" y="3434190"/>
            <a:ext cx="4537521" cy="318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 számának helye 2">
            <a:extLst>
              <a:ext uri="{FF2B5EF4-FFF2-40B4-BE49-F238E27FC236}">
                <a16:creationId xmlns:a16="http://schemas.microsoft.com/office/drawing/2014/main" id="{8EA6B132-E8AE-2711-409F-CD71A132EF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76C948-61F8-4F5F-8CDC-C27194F3F295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09125D8B-2B05-02C3-60BC-DC35A421D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9963" y="620713"/>
            <a:ext cx="3094037" cy="2376487"/>
          </a:xfrm>
        </p:spPr>
        <p:txBody>
          <a:bodyPr/>
          <a:lstStyle/>
          <a:p>
            <a:r>
              <a:rPr lang="hu-HU" altLang="hu-HU"/>
              <a:t>Az atmoszféra folyamatainak komplexitása a Titánon</a:t>
            </a:r>
            <a:br>
              <a:rPr lang="hu-HU" altLang="hu-HU"/>
            </a:br>
            <a:r>
              <a:rPr lang="hu-HU" altLang="hu-HU"/>
              <a:t>(csak illusztráció)</a:t>
            </a:r>
          </a:p>
        </p:txBody>
      </p:sp>
      <p:pic>
        <p:nvPicPr>
          <p:cNvPr id="38916" name="Picture 7" descr="Titan atm 2">
            <a:extLst>
              <a:ext uri="{FF2B5EF4-FFF2-40B4-BE49-F238E27FC236}">
                <a16:creationId xmlns:a16="http://schemas.microsoft.com/office/drawing/2014/main" id="{A70EF3F5-B8FC-29A5-52C3-D1B603B8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5256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B0C2DC-4FE8-0188-4519-771F61C9D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KÉRDÉSEK</a:t>
            </a:r>
          </a:p>
        </p:txBody>
      </p:sp>
      <p:sp>
        <p:nvSpPr>
          <p:cNvPr id="39939" name="Slide Number Placeholder 2">
            <a:extLst>
              <a:ext uri="{FF2B5EF4-FFF2-40B4-BE49-F238E27FC236}">
                <a16:creationId xmlns:a16="http://schemas.microsoft.com/office/drawing/2014/main" id="{496C0C98-1A15-270E-92A1-A165749EF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2F013E-09BD-49C2-B7C3-4242804F0DFC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3C9842D4-AF47-DA04-BE92-7A430FD30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516063"/>
            <a:ext cx="84788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1. Rajzold le egy vezető gömb napszéllel való kölcsönhatása során kialakuló tartományokat! Hol alakul ki a határfelület, minek a függvényében?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2. Rajzold le, hogyan hat kölcsön a napszél a nem mágneses, de ionoszférával rendelkező testekkel! Értelmezd a határfelületeket, tartományokat!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3. Milyen plazmatartományok alakulnak ki a Marsnál (illetve Vénusznál)?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4. Hogyan definiáljuk a bolygók plazmakörnyezetét?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latin typeface="Times New Roman" panose="02020603050405020304" pitchFamily="18" charset="0"/>
              </a:rPr>
              <a:t>5. Mik azok a pick-up ionok?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86C56-701F-156A-0FC1-DBD496722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 számának helye 4">
            <a:extLst>
              <a:ext uri="{FF2B5EF4-FFF2-40B4-BE49-F238E27FC236}">
                <a16:creationId xmlns:a16="http://schemas.microsoft.com/office/drawing/2014/main" id="{8A99D9F4-FD63-548E-4F4E-59CA7F009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C47C3F-C72C-4880-B93F-4596E011E25D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6216B54-4129-1A7D-B759-26C414B37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4813"/>
            <a:ext cx="10363200" cy="609600"/>
          </a:xfrm>
        </p:spPr>
        <p:txBody>
          <a:bodyPr/>
          <a:lstStyle/>
          <a:p>
            <a:r>
              <a:rPr lang="en-US" altLang="hu-HU"/>
              <a:t>A bolygók atmoszférája és ionoszférája</a:t>
            </a:r>
            <a:r>
              <a:rPr lang="hu-HU" altLang="hu-HU"/>
              <a:t> </a:t>
            </a:r>
            <a:endParaRPr lang="en-US" altLang="hu-HU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D98F9EA-69DF-B46F-23CF-53A8862AD3A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95325" y="1628775"/>
            <a:ext cx="6694488" cy="4433888"/>
          </a:xfrm>
        </p:spPr>
        <p:txBody>
          <a:bodyPr/>
          <a:lstStyle/>
          <a:p>
            <a:r>
              <a:rPr lang="en-US" altLang="hu-HU" b="1"/>
              <a:t>A bolygók körül</a:t>
            </a:r>
            <a:r>
              <a:rPr lang="hu-HU" altLang="hu-HU" b="1"/>
              <a:t>i</a:t>
            </a:r>
            <a:r>
              <a:rPr lang="en-US" altLang="hu-HU" b="1"/>
              <a:t> légkör felső határ</a:t>
            </a:r>
            <a:r>
              <a:rPr lang="hu-HU" altLang="hu-HU" b="1"/>
              <a:t>a</a:t>
            </a:r>
            <a:r>
              <a:rPr lang="en-US" altLang="hu-HU" b="1"/>
              <a:t>:</a:t>
            </a:r>
            <a:br>
              <a:rPr lang="en-US" altLang="hu-HU" b="1"/>
            </a:br>
            <a:r>
              <a:rPr lang="hu-HU" altLang="hu-HU" b="1">
                <a:solidFill>
                  <a:schemeClr val="accent2"/>
                </a:solidFill>
              </a:rPr>
              <a:t>ahol még g</a:t>
            </a:r>
            <a:r>
              <a:rPr lang="en-US" altLang="hu-HU" b="1">
                <a:solidFill>
                  <a:schemeClr val="accent2"/>
                </a:solidFill>
              </a:rPr>
              <a:t>ravitációs</a:t>
            </a:r>
            <a:r>
              <a:rPr lang="hu-HU" altLang="hu-HU" b="1">
                <a:solidFill>
                  <a:schemeClr val="accent2"/>
                </a:solidFill>
              </a:rPr>
              <a:t>an kötött – ez az exoszféra határa</a:t>
            </a:r>
            <a:endParaRPr lang="hu-HU" altLang="hu-HU" b="1"/>
          </a:p>
          <a:p>
            <a:r>
              <a:rPr lang="en-US" altLang="hu-HU" b="1"/>
              <a:t>Az atmoszféra molekulái</a:t>
            </a:r>
            <a:r>
              <a:rPr lang="hu-HU" altLang="hu-HU" b="1"/>
              <a:t> részben</a:t>
            </a:r>
            <a:r>
              <a:rPr lang="en-US" altLang="hu-HU" b="1"/>
              <a:t> ionizálódnak a napfény hatására </a:t>
            </a:r>
            <a:br>
              <a:rPr lang="en-US" altLang="hu-HU" b="1"/>
            </a:br>
            <a:r>
              <a:rPr lang="en-US" altLang="hu-HU" b="1">
                <a:solidFill>
                  <a:srgbClr val="008000"/>
                </a:solidFill>
                <a:sym typeface="Symbol" panose="05050102010706020507" pitchFamily="18" charset="2"/>
              </a:rPr>
              <a:t> kialakul az ionoszféra</a:t>
            </a:r>
            <a:endParaRPr lang="hu-HU" altLang="hu-HU" b="1">
              <a:solidFill>
                <a:srgbClr val="008000"/>
              </a:solidFill>
              <a:sym typeface="Symbol" panose="05050102010706020507" pitchFamily="18" charset="2"/>
            </a:endParaRPr>
          </a:p>
          <a:p>
            <a:r>
              <a:rPr lang="hu-HU" altLang="hu-HU" b="1">
                <a:sym typeface="Symbol" panose="05050102010706020507" pitchFamily="18" charset="2"/>
              </a:rPr>
              <a:t>Van más ionizáló folyamat is:</a:t>
            </a:r>
            <a:br>
              <a:rPr lang="hu-HU" altLang="hu-HU" b="1">
                <a:sym typeface="Symbol" panose="05050102010706020507" pitchFamily="18" charset="2"/>
              </a:rPr>
            </a:br>
            <a:r>
              <a:rPr lang="hu-HU" altLang="hu-HU" b="1">
                <a:sym typeface="Symbol" panose="05050102010706020507" pitchFamily="18" charset="2"/>
              </a:rPr>
              <a:t> </a:t>
            </a:r>
            <a:r>
              <a:rPr lang="en-US" altLang="hu-HU" b="1">
                <a:solidFill>
                  <a:srgbClr val="008000"/>
                </a:solidFill>
                <a:sym typeface="Symbol" panose="05050102010706020507" pitchFamily="18" charset="2"/>
              </a:rPr>
              <a:t></a:t>
            </a:r>
            <a:r>
              <a:rPr lang="hu-HU" altLang="hu-HU" b="1">
                <a:sym typeface="Symbol" panose="05050102010706020507" pitchFamily="18" charset="2"/>
              </a:rPr>
              <a:t> </a:t>
            </a:r>
            <a:r>
              <a:rPr lang="hu-HU" altLang="hu-HU" b="1">
                <a:solidFill>
                  <a:schemeClr val="accent1"/>
                </a:solidFill>
                <a:sym typeface="Symbol" panose="05050102010706020507" pitchFamily="18" charset="2"/>
              </a:rPr>
              <a:t>beeső, áramló plazma</a:t>
            </a:r>
            <a:endParaRPr lang="en-US" altLang="hu-HU" b="1">
              <a:sym typeface="Symbol" panose="05050102010706020507" pitchFamily="18" charset="2"/>
            </a:endParaRPr>
          </a:p>
          <a:p>
            <a:r>
              <a:rPr lang="en-US" altLang="hu-HU" b="1">
                <a:sym typeface="Symbol" panose="05050102010706020507" pitchFamily="18" charset="2"/>
              </a:rPr>
              <a:t>Az ionoszféra: olyan mint egy ideálisan vezető gömbhéj</a:t>
            </a:r>
            <a:r>
              <a:rPr lang="hu-HU" altLang="hu-HU" b="1">
                <a:sym typeface="Symbol" panose="05050102010706020507" pitchFamily="18" charset="2"/>
              </a:rPr>
              <a:t> (első közelítésben)</a:t>
            </a:r>
            <a:endParaRPr lang="en-US" altLang="hu-HU" b="1">
              <a:sym typeface="Symbol" panose="05050102010706020507" pitchFamily="18" charset="2"/>
            </a:endParaRPr>
          </a:p>
          <a:p>
            <a:r>
              <a:rPr lang="en-US" altLang="hu-HU" b="1">
                <a:sym typeface="Symbol" panose="05050102010706020507" pitchFamily="18" charset="2"/>
              </a:rPr>
              <a:t>Mitől van éjszakai ionoszféra?</a:t>
            </a:r>
            <a:br>
              <a:rPr lang="en-US" altLang="hu-HU" b="1">
                <a:sym typeface="Symbol" panose="05050102010706020507" pitchFamily="18" charset="2"/>
              </a:rPr>
            </a:br>
            <a:r>
              <a:rPr lang="en-US" altLang="hu-HU" b="1">
                <a:sym typeface="Symbol" panose="05050102010706020507" pitchFamily="18" charset="2"/>
              </a:rPr>
              <a:t>- áramlás</a:t>
            </a:r>
            <a:br>
              <a:rPr lang="en-US" altLang="hu-HU" b="1">
                <a:sym typeface="Symbol" panose="05050102010706020507" pitchFamily="18" charset="2"/>
              </a:rPr>
            </a:br>
            <a:r>
              <a:rPr lang="en-US" altLang="hu-HU" b="1">
                <a:sym typeface="Symbol" panose="05050102010706020507" pitchFamily="18" charset="2"/>
              </a:rPr>
              <a:t>- ütközések</a:t>
            </a:r>
          </a:p>
        </p:txBody>
      </p:sp>
      <p:pic>
        <p:nvPicPr>
          <p:cNvPr id="7173" name="Picture 4" descr="Radbehad">
            <a:extLst>
              <a:ext uri="{FF2B5EF4-FFF2-40B4-BE49-F238E27FC236}">
                <a16:creationId xmlns:a16="http://schemas.microsoft.com/office/drawing/2014/main" id="{1686E68E-BF58-962A-CC13-1CF0E0DD6426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8925" y="1120775"/>
            <a:ext cx="3800475" cy="5708650"/>
          </a:xfrm>
        </p:spPr>
      </p:pic>
    </p:spTree>
    <p:extLst>
      <p:ext uri="{BB962C8B-B14F-4D97-AF65-F5344CB8AC3E}">
        <p14:creationId xmlns:p14="http://schemas.microsoft.com/office/powerpoint/2010/main" val="46333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ia számának helye 1">
            <a:extLst>
              <a:ext uri="{FF2B5EF4-FFF2-40B4-BE49-F238E27FC236}">
                <a16:creationId xmlns:a16="http://schemas.microsoft.com/office/drawing/2014/main" id="{5AA118CB-38AE-46EF-8BEC-5D1E64E79F8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E970166-DAF9-4C97-B614-49602642B970}" type="slidenum">
              <a:rPr lang="en-US" altLang="en-US" sz="1400" smtClean="0"/>
              <a:pPr/>
              <a:t>5</a:t>
            </a:fld>
            <a:endParaRPr lang="en-US" altLang="en-US" sz="1400"/>
          </a:p>
        </p:txBody>
      </p:sp>
      <p:pic>
        <p:nvPicPr>
          <p:cNvPr id="8195" name="Kép 3" descr="A képen szöveg, képernyőkép, szoftver, Multimédiás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47D213B-A4C2-12B3-1AB9-287EB80F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27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Szövegdoboz 4">
            <a:extLst>
              <a:ext uri="{FF2B5EF4-FFF2-40B4-BE49-F238E27FC236}">
                <a16:creationId xmlns:a16="http://schemas.microsoft.com/office/drawing/2014/main" id="{75DBBD76-86D2-0E15-6FC9-B8D263E8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175" y="0"/>
            <a:ext cx="1714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800" i="1"/>
              <a:t>Forrás: </a:t>
            </a:r>
          </a:p>
          <a:p>
            <a:r>
              <a:rPr lang="hu-HU" altLang="hu-HU" sz="1800" i="1"/>
              <a:t>NASA Goddard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ia számának helye 1">
            <a:extLst>
              <a:ext uri="{FF2B5EF4-FFF2-40B4-BE49-F238E27FC236}">
                <a16:creationId xmlns:a16="http://schemas.microsoft.com/office/drawing/2014/main" id="{C6B9C023-B25D-53B2-BAB7-0F01E3A1557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8DB742-2C4E-4389-807A-760E2FD89C18}" type="slidenum">
              <a:rPr lang="en-US" altLang="en-US" sz="1400" smtClean="0"/>
              <a:pPr/>
              <a:t>6</a:t>
            </a:fld>
            <a:endParaRPr lang="en-US" altLang="en-US" sz="1400"/>
          </a:p>
        </p:txBody>
      </p:sp>
      <p:pic>
        <p:nvPicPr>
          <p:cNvPr id="9219" name="Kép 3" descr="A képen szöveg, diagram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0713DC2-C735-8004-739E-7C3F6F481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1045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zövegdoboz 4">
            <a:extLst>
              <a:ext uri="{FF2B5EF4-FFF2-40B4-BE49-F238E27FC236}">
                <a16:creationId xmlns:a16="http://schemas.microsoft.com/office/drawing/2014/main" id="{8B1B16B7-066E-668A-13E7-1D1B1E10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438" y="0"/>
            <a:ext cx="17875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800" i="1"/>
              <a:t>Forrás: </a:t>
            </a:r>
          </a:p>
          <a:p>
            <a:r>
              <a:rPr lang="hu-HU" altLang="hu-HU" sz="1600" i="1"/>
              <a:t>Exp Astron 54, 641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 számának helye 6">
            <a:extLst>
              <a:ext uri="{FF2B5EF4-FFF2-40B4-BE49-F238E27FC236}">
                <a16:creationId xmlns:a16="http://schemas.microsoft.com/office/drawing/2014/main" id="{BF1D8AA3-43F1-36A7-5AEA-09C0D01506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D27CC2-280B-4FEE-BF69-FD113684139C}" type="slidenum">
              <a:rPr lang="en-US" altLang="hu-HU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hu-HU" sz="1400">
              <a:latin typeface="Times New Roman" panose="02020603050405020304" pitchFamily="18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8CBCA8CC-69B1-C58F-D977-3BE0DA7F5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“VEZETŐ GÖMB” AKADÁLY: NEM MÁGNESES BOLYGÓK</a:t>
            </a:r>
            <a:r>
              <a:rPr lang="hu-HU" altLang="hu-HU"/>
              <a:t> INDUKÁLT MAGNETOSZFÉRÁJA</a:t>
            </a:r>
            <a:endParaRPr lang="en-US" altLang="hu-HU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2068963-D632-E549-F1AD-9A7E04BBA54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6763" y="1560513"/>
            <a:ext cx="6334125" cy="4978400"/>
          </a:xfrm>
        </p:spPr>
        <p:txBody>
          <a:bodyPr/>
          <a:lstStyle/>
          <a:p>
            <a:r>
              <a:rPr lang="en-US" altLang="hu-HU" b="1"/>
              <a:t>A BOLYGÓK IONOSZFÉRÁJA JÓ VEZETŐ, IDEÁLISAN VEZETŐ GÖMBKÉNT FOGHATÓ FEL</a:t>
            </a:r>
          </a:p>
          <a:p>
            <a:r>
              <a:rPr lang="en-US" altLang="hu-HU" b="1"/>
              <a:t>A VEZETŐBE A MÁGNESES TÉR NEM HATOL BE, AZ ÁRAMLÁS FELÜLETRE MERŐLEGES SEBESSÉGE IS NULLA</a:t>
            </a:r>
          </a:p>
          <a:p>
            <a:r>
              <a:rPr lang="en-US" altLang="hu-HU" b="1"/>
              <a:t>AZ AKADÁLY FELSZÍNE NYOMÁSEGYENSÚLYI FELÜLET</a:t>
            </a:r>
          </a:p>
          <a:p>
            <a:pPr lvl="1"/>
            <a:r>
              <a:rPr lang="en-US" altLang="hu-HU" b="1"/>
              <a:t>BELÜL: KINETIKUS NYOMÁS</a:t>
            </a:r>
          </a:p>
          <a:p>
            <a:pPr lvl="1"/>
            <a:r>
              <a:rPr lang="en-US" altLang="hu-HU" b="1"/>
              <a:t>KÍVÜL: MÁGNESES NYOMÁS A NAP-BOLYGÓ EGYENES MENTÉN</a:t>
            </a:r>
          </a:p>
          <a:p>
            <a:pPr lvl="1"/>
            <a:r>
              <a:rPr lang="en-US" altLang="hu-HU" b="1"/>
              <a:t>A FELSZÍN KÖZELÉBEN B || AZ</a:t>
            </a:r>
            <a:r>
              <a:rPr lang="hu-HU" altLang="hu-HU" b="1"/>
              <a:t> AKADÁLY ÉRINTŐJÉVEL ÉS AZ ÁRAMLÁSI SEBESSÉGGEL</a:t>
            </a:r>
            <a:endParaRPr lang="en-US" altLang="hu-HU"/>
          </a:p>
        </p:txBody>
      </p:sp>
      <p:pic>
        <p:nvPicPr>
          <p:cNvPr id="10245" name="Picture 6" descr="venuskontaktdisc">
            <a:extLst>
              <a:ext uri="{FF2B5EF4-FFF2-40B4-BE49-F238E27FC236}">
                <a16:creationId xmlns:a16="http://schemas.microsoft.com/office/drawing/2014/main" id="{CB21688A-B7D1-B10F-4797-002FC6771D9E}"/>
              </a:ext>
            </a:extLst>
          </p:cNvPr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325" y="1560513"/>
            <a:ext cx="4130675" cy="49784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>
            <a:extLst>
              <a:ext uri="{FF2B5EF4-FFF2-40B4-BE49-F238E27FC236}">
                <a16:creationId xmlns:a16="http://schemas.microsoft.com/office/drawing/2014/main" id="{067144F4-8544-29FD-DB70-0C05C970B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404813"/>
            <a:ext cx="7772400" cy="609600"/>
          </a:xfrm>
        </p:spPr>
        <p:txBody>
          <a:bodyPr/>
          <a:lstStyle/>
          <a:p>
            <a:r>
              <a:rPr lang="hu-HU" altLang="hu-HU"/>
              <a:t>Áramok az indukált magnetoszférában</a:t>
            </a:r>
          </a:p>
        </p:txBody>
      </p:sp>
      <p:sp>
        <p:nvSpPr>
          <p:cNvPr id="12291" name="Dia számának helye 2">
            <a:extLst>
              <a:ext uri="{FF2B5EF4-FFF2-40B4-BE49-F238E27FC236}">
                <a16:creationId xmlns:a16="http://schemas.microsoft.com/office/drawing/2014/main" id="{20F19753-8E01-DD32-2680-AB579243D3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6EAF8-E3AC-44F7-86CD-2A028649B60A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12292" name="Kép 4" descr="A képen térkép, diagram, Grafika, kör látható&#10;&#10;Automatikusan generált leírás">
            <a:extLst>
              <a:ext uri="{FF2B5EF4-FFF2-40B4-BE49-F238E27FC236}">
                <a16:creationId xmlns:a16="http://schemas.microsoft.com/office/drawing/2014/main" id="{8146377E-7005-E93B-B058-D1825A9A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125538"/>
            <a:ext cx="5942012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C20CE3D-19AE-2F70-E551-9221FE464481}"/>
              </a:ext>
            </a:extLst>
          </p:cNvPr>
          <p:cNvSpPr txBox="1"/>
          <p:nvPr/>
        </p:nvSpPr>
        <p:spPr>
          <a:xfrm>
            <a:off x="7680325" y="2636838"/>
            <a:ext cx="2763838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b="1" dirty="0">
                <a:latin typeface="+mn-lt"/>
              </a:rPr>
              <a:t>Ahol a mágneses tér „hirtelen változik” (</a:t>
            </a:r>
            <a:r>
              <a:rPr lang="hu-HU" sz="1800" b="1" dirty="0" err="1">
                <a:latin typeface="+mn-lt"/>
              </a:rPr>
              <a:t>rot</a:t>
            </a:r>
            <a:r>
              <a:rPr lang="hu-HU" sz="1800" b="1" dirty="0">
                <a:latin typeface="+mn-lt"/>
              </a:rPr>
              <a:t>(H)) – áramok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b="1" dirty="0">
                <a:latin typeface="+mn-lt"/>
              </a:rPr>
              <a:t>Feltorlódott erővonal köteg ráhajtva a bolygóra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b="1" dirty="0">
                <a:latin typeface="+mn-lt"/>
              </a:rPr>
              <a:t>Pólus helye az IMF függvénye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b="1" dirty="0" err="1">
                <a:latin typeface="+mn-lt"/>
              </a:rPr>
              <a:t>jxB</a:t>
            </a:r>
            <a:r>
              <a:rPr lang="hu-HU" sz="1800" b="1" dirty="0">
                <a:latin typeface="+mn-lt"/>
              </a:rPr>
              <a:t> erők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>
            <a:extLst>
              <a:ext uri="{FF2B5EF4-FFF2-40B4-BE49-F238E27FC236}">
                <a16:creationId xmlns:a16="http://schemas.microsoft.com/office/drawing/2014/main" id="{EAD588ED-FFF6-325A-81C8-B7B202361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Typical time series of the particle and the magnetic field data along the VEX orbit</a:t>
            </a:r>
            <a:r>
              <a:rPr lang="en-US" altLang="en-US" b="0"/>
              <a:t>.</a:t>
            </a:r>
            <a:endParaRPr lang="hu-HU" altLang="en-US"/>
          </a:p>
        </p:txBody>
      </p:sp>
      <p:sp>
        <p:nvSpPr>
          <p:cNvPr id="24579" name="Dia számának helye 2">
            <a:extLst>
              <a:ext uri="{FF2B5EF4-FFF2-40B4-BE49-F238E27FC236}">
                <a16:creationId xmlns:a16="http://schemas.microsoft.com/office/drawing/2014/main" id="{EF1E31D3-B5F7-8AD1-CD80-7C57BEBB2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8A3B74-AB59-437D-BD05-7E5874661F43}" type="slidenum">
              <a:rPr lang="en-US" altLang="en-US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EF168B38-D211-8C72-BC53-C708BEC8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12875"/>
            <a:ext cx="744855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87235"/>
      </p:ext>
    </p:extLst>
  </p:cSld>
  <p:clrMapOvr>
    <a:masterClrMapping/>
  </p:clrMapOvr>
</p:sld>
</file>

<file path=ppt/theme/theme1.xml><?xml version="1.0" encoding="utf-8"?>
<a:theme xmlns:a="http://schemas.openxmlformats.org/drawingml/2006/main" name="sajat">
  <a:themeElements>
    <a:clrScheme name="saj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aj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j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sajat</Template>
  <TotalTime>597</TotalTime>
  <Words>858</Words>
  <Application>Microsoft Office PowerPoint</Application>
  <PresentationFormat>Szélesvásznú</PresentationFormat>
  <Paragraphs>140</Paragraphs>
  <Slides>35</Slides>
  <Notes>2</Notes>
  <HiddenSlides>3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35</vt:i4>
      </vt:variant>
    </vt:vector>
  </HeadingPairs>
  <TitlesOfParts>
    <vt:vector size="43" baseType="lpstr">
      <vt:lpstr>Times New Roman</vt:lpstr>
      <vt:lpstr>Arial</vt:lpstr>
      <vt:lpstr>Calibri Light</vt:lpstr>
      <vt:lpstr>Calibri</vt:lpstr>
      <vt:lpstr>Wingdings 2</vt:lpstr>
      <vt:lpstr>Symbol</vt:lpstr>
      <vt:lpstr>sajat</vt:lpstr>
      <vt:lpstr>1_HDOfficeLightV0</vt:lpstr>
      <vt:lpstr>PowerPoint-bemutató</vt:lpstr>
      <vt:lpstr>NEM MÁGNESES BOLYGÓK MAGNETOSZFÉRÁJA</vt:lpstr>
      <vt:lpstr>Ismétlés</vt:lpstr>
      <vt:lpstr>A bolygók atmoszférája és ionoszférája </vt:lpstr>
      <vt:lpstr>PowerPoint-bemutató</vt:lpstr>
      <vt:lpstr>PowerPoint-bemutató</vt:lpstr>
      <vt:lpstr>“VEZETŐ GÖMB” AKADÁLY: NEM MÁGNESES BOLYGÓK INDUKÁLT MAGNETOSZFÉRÁJA</vt:lpstr>
      <vt:lpstr>Áramok az indukált magnetoszférában</vt:lpstr>
      <vt:lpstr>Typical time series of the particle and the magnetic field data along the VEX orbit.</vt:lpstr>
      <vt:lpstr>A FÖLD, EGY ÜSTÖKÖS ÉS A VÉNUSZ MAGNETOSZFÉRÁJA</vt:lpstr>
      <vt:lpstr>A VÉNUSZ MAGNETOSZFÉRÁJA</vt:lpstr>
      <vt:lpstr>Both fluid (a) and kinetic (b) processes play a role in the solar wind energization of the Venus atmosphere. (a) Fluid processes include acceleration by a parallel electric field caused by pressure gradients and the j × B force. (b) Pickup ions (figure redrawn based on Luhmann and Bauer 1992) on the other hand can be modeled as single test particles in the particle modeling perspective</vt:lpstr>
      <vt:lpstr>Vénusz</vt:lpstr>
      <vt:lpstr>Vénusz ionoszféra határa</vt:lpstr>
      <vt:lpstr>AZ IONOSZFÉRA HATÁRÁNAK MÉRÉSE  lehetséges radarral is (mérés a Marsnál)</vt:lpstr>
      <vt:lpstr>HOL VAN AZ IONOSZFÉRA HATÁRA?</vt:lpstr>
      <vt:lpstr>Határfelületek</vt:lpstr>
      <vt:lpstr>MHD MODELL A VENUSZRA: a 100 ion/cc helye</vt:lpstr>
      <vt:lpstr>Az ionoszféra függése a napaktivitástól</vt:lpstr>
      <vt:lpstr>A Mars plazmakörnyezete és felszíni sajátosságai</vt:lpstr>
      <vt:lpstr>Mars ionoszférában elektron sűrűségek</vt:lpstr>
      <vt:lpstr>Mars mágneses anomáliái</vt:lpstr>
      <vt:lpstr>Mars mágneses anomáliái 2.</vt:lpstr>
      <vt:lpstr>Mars mágneses anomáliák 3.</vt:lpstr>
      <vt:lpstr>IONOSZFÉRIKUS FOTOELEKTRONOK A VÉNUSZNÁL  ÉS A MARSNÁL</vt:lpstr>
      <vt:lpstr>IONOSZFÉRA és PLAZMAKÖRNYEZET kölcsönhatása</vt:lpstr>
      <vt:lpstr>ANYAGKIÁRAMLÁS</vt:lpstr>
      <vt:lpstr>Légkörvesztés</vt:lpstr>
      <vt:lpstr>A FOTOELEKTRONOK MEGFIGYELÉSE</vt:lpstr>
      <vt:lpstr>A TITÁN LÉGKÖRE, IONOSZFÉRÁJA</vt:lpstr>
      <vt:lpstr>A TITÁN IONOSZFÉRÁJÁNAK ELEKTRONSŰRŰSÉGE</vt:lpstr>
      <vt:lpstr>A NYOMÁSOK</vt:lpstr>
      <vt:lpstr>KÉMIA</vt:lpstr>
      <vt:lpstr>Az atmoszféra folyamatainak komplexitása a Titánon (csak illusztráció)</vt:lpstr>
      <vt:lpstr>KÉRDÉSEK</vt:lpstr>
    </vt:vector>
  </TitlesOfParts>
  <Company>RMKI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IONOSZFÉRÁK</dc:title>
  <dc:creator>Szego</dc:creator>
  <cp:lastModifiedBy>Németh Zoltán</cp:lastModifiedBy>
  <cp:revision>56</cp:revision>
  <dcterms:created xsi:type="dcterms:W3CDTF">2011-02-16T13:19:47Z</dcterms:created>
  <dcterms:modified xsi:type="dcterms:W3CDTF">2025-11-17T15:52:45Z</dcterms:modified>
</cp:coreProperties>
</file>