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15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67" r:id="rId17"/>
    <p:sldId id="271" r:id="rId18"/>
    <p:sldId id="272" r:id="rId19"/>
    <p:sldId id="277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04" r:id="rId43"/>
    <p:sldId id="296" r:id="rId44"/>
    <p:sldId id="297" r:id="rId45"/>
    <p:sldId id="298" r:id="rId46"/>
    <p:sldId id="305" r:id="rId47"/>
    <p:sldId id="322" r:id="rId48"/>
    <p:sldId id="299" r:id="rId49"/>
    <p:sldId id="300" r:id="rId50"/>
    <p:sldId id="301" r:id="rId51"/>
    <p:sldId id="302" r:id="rId52"/>
    <p:sldId id="306" r:id="rId53"/>
    <p:sldId id="303" r:id="rId54"/>
    <p:sldId id="307" r:id="rId55"/>
    <p:sldId id="308" r:id="rId56"/>
    <p:sldId id="312" r:id="rId57"/>
    <p:sldId id="324" r:id="rId58"/>
    <p:sldId id="325" r:id="rId59"/>
    <p:sldId id="326" r:id="rId60"/>
    <p:sldId id="313" r:id="rId61"/>
    <p:sldId id="314" r:id="rId62"/>
    <p:sldId id="316" r:id="rId63"/>
    <p:sldId id="317" r:id="rId64"/>
    <p:sldId id="318" r:id="rId65"/>
    <p:sldId id="319" r:id="rId66"/>
    <p:sldId id="320" r:id="rId67"/>
    <p:sldId id="323" r:id="rId68"/>
    <p:sldId id="321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DBA9-DF96-4EAA-9672-B6FEDB18F2F9}" type="datetimeFigureOut">
              <a:rPr lang="hu-HU" smtClean="0"/>
              <a:t>2022. 10. 29.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91F7-D1AB-458E-8195-F956A54F2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4015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DBA9-DF96-4EAA-9672-B6FEDB18F2F9}" type="datetimeFigureOut">
              <a:rPr lang="hu-HU" smtClean="0"/>
              <a:t>2022. 10. 29.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91F7-D1AB-458E-8195-F956A54F2FF9}" type="slidenum">
              <a:rPr lang="hu-HU" smtClean="0"/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217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DBA9-DF96-4EAA-9672-B6FEDB18F2F9}" type="datetimeFigureOut">
              <a:rPr lang="hu-HU" smtClean="0"/>
              <a:t>2022. 10. 29.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91F7-D1AB-458E-8195-F956A54F2FF9}" type="slidenum">
              <a:rPr lang="hu-HU" smtClean="0"/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9810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DBA9-DF96-4EAA-9672-B6FEDB18F2F9}" type="datetimeFigureOut">
              <a:rPr lang="hu-HU" smtClean="0"/>
              <a:t>2022. 10. 29.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91F7-D1AB-458E-8195-F956A54F2FF9}" type="slidenum">
              <a:rPr lang="hu-HU" smtClean="0"/>
              <a:t>‹#›</a:t>
            </a:fld>
            <a:endParaRPr lang="hu-H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4556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DBA9-DF96-4EAA-9672-B6FEDB18F2F9}" type="datetimeFigureOut">
              <a:rPr lang="hu-HU" smtClean="0"/>
              <a:t>2022. 10. 29.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91F7-D1AB-458E-8195-F956A54F2FF9}" type="slidenum">
              <a:rPr lang="hu-HU" smtClean="0"/>
              <a:t>‹#›</a:t>
            </a:fld>
            <a:endParaRPr lang="hu-H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182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DBA9-DF96-4EAA-9672-B6FEDB18F2F9}" type="datetimeFigureOut">
              <a:rPr lang="hu-HU" smtClean="0"/>
              <a:t>2022. 10. 29.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91F7-D1AB-458E-8195-F956A54F2FF9}" type="slidenum">
              <a:rPr lang="hu-HU" smtClean="0"/>
              <a:t>‹#›</a:t>
            </a:fld>
            <a:endParaRPr lang="hu-H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4115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DBA9-DF96-4EAA-9672-B6FEDB18F2F9}" type="datetimeFigureOut">
              <a:rPr lang="hu-HU" smtClean="0"/>
              <a:t>2022. 10. 29.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91F7-D1AB-458E-8195-F956A54F2FF9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010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DBA9-DF96-4EAA-9672-B6FEDB18F2F9}" type="datetimeFigureOut">
              <a:rPr lang="hu-HU" smtClean="0"/>
              <a:t>2022. 10. 29.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91F7-D1AB-458E-8195-F956A54F2FF9}" type="slidenum">
              <a:rPr lang="hu-HU" smtClean="0"/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9481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DBA9-DF96-4EAA-9672-B6FEDB18F2F9}" type="datetimeFigureOut">
              <a:rPr lang="hu-HU" smtClean="0"/>
              <a:t>2022. 10. 29.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91F7-D1AB-458E-8195-F956A54F2FF9}" type="slidenum">
              <a:rPr lang="hu-HU" smtClean="0"/>
              <a:t>‹#›</a:t>
            </a:fld>
            <a:endParaRPr lang="hu-HU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1627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DBA9-DF96-4EAA-9672-B6FEDB18F2F9}" type="datetimeFigureOut">
              <a:rPr lang="hu-HU" smtClean="0"/>
              <a:t>2022. 10. 29.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91F7-D1AB-458E-8195-F956A54F2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9573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DBA9-DF96-4EAA-9672-B6FEDB18F2F9}" type="datetimeFigureOut">
              <a:rPr lang="hu-HU" smtClean="0"/>
              <a:t>2022. 10. 29.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91F7-D1AB-458E-8195-F956A54F2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09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505BDBA9-DF96-4EAA-9672-B6FEDB18F2F9}" type="datetimeFigureOut">
              <a:rPr lang="hu-HU" smtClean="0"/>
              <a:t>2022. 10. 29.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968791F7-D1AB-458E-8195-F956A54F2F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928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E7E500-8195-8C0C-2023-4AAEBCF2A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23027"/>
            <a:ext cx="12191999" cy="1422055"/>
          </a:xfrm>
        </p:spPr>
        <p:txBody>
          <a:bodyPr>
            <a:noAutofit/>
          </a:bodyPr>
          <a:lstStyle/>
          <a:p>
            <a:pPr algn="ctr"/>
            <a:r>
              <a:rPr lang="hu-HU" sz="7200" dirty="0">
                <a:cs typeface="Times New Roman" panose="02020603050405020304" pitchFamily="18" charset="0"/>
              </a:rPr>
              <a:t>Plazmafizikai alapok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34B48B7-9B02-BF70-1768-108263381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3464"/>
            <a:ext cx="9144000" cy="2271860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chemeClr val="tx1"/>
                </a:solidFill>
                <a:cs typeface="Times New Roman" panose="02020603050405020304" pitchFamily="18" charset="0"/>
              </a:rPr>
              <a:t>Kobán Gergely</a:t>
            </a:r>
          </a:p>
          <a:p>
            <a:pPr algn="ctr"/>
            <a:endParaRPr lang="hu-HU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hu-HU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hu-HU" sz="3500" dirty="0">
                <a:solidFill>
                  <a:schemeClr val="tx1"/>
                </a:solidFill>
                <a:cs typeface="Times New Roman" panose="02020603050405020304" pitchFamily="18" charset="0"/>
              </a:rPr>
              <a:t>Naprendszer Fizikája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1B0217F-1AC8-BBD9-2CE8-3ACBEDBA5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42" y="4050323"/>
            <a:ext cx="3802314" cy="30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2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603630ED-D858-008A-D418-9A47CE821B9D}"/>
              </a:ext>
            </a:extLst>
          </p:cNvPr>
          <p:cNvSpPr/>
          <p:nvPr/>
        </p:nvSpPr>
        <p:spPr>
          <a:xfrm>
            <a:off x="4619134" y="4835951"/>
            <a:ext cx="3139126" cy="13668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7EE5955-8800-3353-2AB0-96E01470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35506"/>
            <a:ext cx="10364451" cy="859107"/>
          </a:xfrm>
        </p:spPr>
        <p:txBody>
          <a:bodyPr>
            <a:normAutofit/>
          </a:bodyPr>
          <a:lstStyle/>
          <a:p>
            <a:r>
              <a:rPr lang="hu-HU" sz="4800" dirty="0" err="1">
                <a:cs typeface="Times New Roman" panose="02020603050405020304" pitchFamily="18" charset="0"/>
              </a:rPr>
              <a:t>Debye</a:t>
            </a:r>
            <a:r>
              <a:rPr lang="hu-HU" sz="4800" dirty="0">
                <a:cs typeface="Times New Roman" panose="02020603050405020304" pitchFamily="18" charset="0"/>
              </a:rPr>
              <a:t>-féle árnyékolás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5B1BA56A-ADFD-B1E7-9A68-861C787158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75" y="1838227"/>
                <a:ext cx="10364452" cy="4584267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hu-HU" sz="2400" cap="none" dirty="0">
                    <a:effectLst/>
                    <a:cs typeface="Times New Roman" panose="02020603050405020304" pitchFamily="18" charset="0"/>
                  </a:rPr>
                  <a:t>A Coulomb-kölcsönhatás hatótávolsága vákuumban végtelen, így elvileg a plazmában egy töltött részecskére ható erők számításakor minden más töltött részecske hatását is figyelembe kellene vennünk.</a:t>
                </a:r>
              </a:p>
              <a:p>
                <a:pPr marL="0" indent="0" algn="just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Plazma: A </a:t>
                </a:r>
                <a:r>
                  <a:rPr lang="hu-HU" sz="2400" cap="none" dirty="0" err="1">
                    <a:cs typeface="Times New Roman" panose="02020603050405020304" pitchFamily="18" charset="0"/>
                  </a:rPr>
                  <a:t>Coulumb</a:t>
                </a:r>
                <a:r>
                  <a:rPr lang="hu-HU" sz="2400" cap="none" dirty="0">
                    <a:cs typeface="Times New Roman" panose="02020603050405020304" pitchFamily="18" charset="0"/>
                  </a:rPr>
                  <a:t>-tér gyorsabban cseng le, mint vákuumban!</a:t>
                </a:r>
              </a:p>
              <a:p>
                <a:pPr marL="0" indent="0" algn="just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(elektronok a próbatöltés köré gyűlnek, és leárnyékolják)</a:t>
                </a:r>
              </a:p>
              <a:p>
                <a:pPr marL="0" indent="0" algn="just">
                  <a:buNone/>
                </a:pPr>
                <a:endParaRPr lang="hu-HU" sz="2400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𝛷</m:t>
                      </m:r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hu-HU" sz="3200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5B1BA56A-ADFD-B1E7-9A68-861C787158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75" y="1838227"/>
                <a:ext cx="10364452" cy="4584267"/>
              </a:xfrm>
              <a:blipFill>
                <a:blip r:embed="rId2"/>
                <a:stretch>
                  <a:fillRect l="-941" t="-1463" r="-88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187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33226B81-85C0-8291-6623-1C0092911D6C}"/>
              </a:ext>
            </a:extLst>
          </p:cNvPr>
          <p:cNvSpPr/>
          <p:nvPr/>
        </p:nvSpPr>
        <p:spPr>
          <a:xfrm>
            <a:off x="5052767" y="1348033"/>
            <a:ext cx="2366128" cy="15177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F00FCE9D-D6F2-D176-B8DE-F17E338443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9829" y="622170"/>
                <a:ext cx="9884317" cy="519809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Mi az a </a:t>
                </a:r>
                <a:r>
                  <a:rPr lang="el-GR" sz="2400" cap="none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hu-HU" sz="2400" cap="none" baseline="-250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hu-HU" sz="2400" cap="none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? → </a:t>
                </a:r>
                <a:r>
                  <a:rPr lang="hu-HU" sz="2400" cap="none" dirty="0" err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Debye</a:t>
                </a:r>
                <a:r>
                  <a:rPr lang="hu-HU" sz="2400" cap="none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-hossz!</a:t>
                </a:r>
              </a:p>
              <a:p>
                <a:pPr marL="0" indent="0">
                  <a:buNone/>
                </a:pPr>
                <a:endParaRPr lang="hu-HU" sz="2400" cap="none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hu-HU" cap="none" dirty="0"/>
              </a:p>
              <a:p>
                <a:pPr marL="0" indent="0">
                  <a:buNone/>
                </a:pPr>
                <a:endParaRPr lang="hu-HU" cap="none" dirty="0"/>
              </a:p>
              <a:p>
                <a:pPr marL="0" indent="0">
                  <a:buNone/>
                </a:pPr>
                <a:r>
                  <a:rPr lang="hu-HU" sz="2400" cap="none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ahol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cap="none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hu-HU" sz="2400" cap="none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Boltzmann állandó, </a:t>
                </a:r>
                <a14:m>
                  <m:oMath xmlns:m="http://schemas.openxmlformats.org/officeDocument/2006/math">
                    <m:r>
                      <a:rPr lang="hu-HU" sz="2400" i="1" cap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hu-HU" sz="2400" cap="none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hőmérséklet, </a:t>
                </a:r>
                <a14:m>
                  <m:oMath xmlns:m="http://schemas.openxmlformats.org/officeDocument/2006/math">
                    <m:r>
                      <a:rPr lang="hu-HU" sz="2400" i="1" cap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hu-HU" sz="2400" cap="none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az elektronsűrűség, </a:t>
                </a:r>
                <a14:m>
                  <m:oMath xmlns:m="http://schemas.openxmlformats.org/officeDocument/2006/math">
                    <m:r>
                      <a:rPr lang="hu-HU" sz="2400" i="1" cap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hu-HU" sz="2400" cap="none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az elektrontöltés</a:t>
                </a:r>
              </a:p>
              <a:p>
                <a:pPr marL="0" indent="0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A </a:t>
                </a:r>
                <a:r>
                  <a:rPr lang="hu-HU" sz="2400" cap="none" dirty="0" err="1">
                    <a:cs typeface="Times New Roman" panose="02020603050405020304" pitchFamily="18" charset="0"/>
                  </a:rPr>
                  <a:t>Debye</a:t>
                </a:r>
                <a:r>
                  <a:rPr lang="hu-HU" sz="2400" cap="none" dirty="0">
                    <a:cs typeface="Times New Roman" panose="02020603050405020304" pitchFamily="18" charset="0"/>
                  </a:rPr>
                  <a:t>-hossz az a távolság, ahol a polarizáció és a termikus mozgás hatásai között egyensúly van</a:t>
                </a:r>
                <a:endParaRPr lang="hu-HU" sz="2800" cap="none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F00FCE9D-D6F2-D176-B8DE-F17E338443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9829" y="622170"/>
                <a:ext cx="9884317" cy="5198096"/>
              </a:xfrm>
              <a:blipFill>
                <a:blip r:embed="rId2"/>
                <a:stretch>
                  <a:fillRect l="-925" t="-129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2820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162CC55-A284-5B83-BA6A-D4EB7512E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027523"/>
            <a:ext cx="10364452" cy="4763678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hu-HU" sz="2400" cap="none" dirty="0">
                <a:cs typeface="Times New Roman" panose="02020603050405020304" pitchFamily="18" charset="0"/>
              </a:rPr>
              <a:t>De mit jelent ez pontosan?</a:t>
            </a:r>
          </a:p>
          <a:p>
            <a:pPr>
              <a:spcAft>
                <a:spcPts val="1800"/>
              </a:spcAft>
            </a:pPr>
            <a:r>
              <a:rPr lang="hu-HU" sz="2400" cap="none" dirty="0" err="1">
                <a:cs typeface="Times New Roman" panose="02020603050405020304" pitchFamily="18" charset="0"/>
              </a:rPr>
              <a:t>Debye</a:t>
            </a:r>
            <a:r>
              <a:rPr lang="hu-HU" sz="2400" cap="none" dirty="0">
                <a:cs typeface="Times New Roman" panose="02020603050405020304" pitchFamily="18" charset="0"/>
              </a:rPr>
              <a:t>-hossznál nagyobb skálákon a plazma semleges(</a:t>
            </a:r>
            <a:r>
              <a:rPr lang="hu-HU" sz="2400" cap="none" dirty="0" err="1">
                <a:cs typeface="Times New Roman" panose="02020603050405020304" pitchFamily="18" charset="0"/>
              </a:rPr>
              <a:t>nek</a:t>
            </a:r>
            <a:r>
              <a:rPr lang="hu-HU" sz="2400" cap="none" dirty="0">
                <a:cs typeface="Times New Roman" panose="02020603050405020304" pitchFamily="18" charset="0"/>
              </a:rPr>
              <a:t> tekinthető)</a:t>
            </a:r>
          </a:p>
          <a:p>
            <a:pPr>
              <a:spcAft>
                <a:spcPts val="1800"/>
              </a:spcAft>
            </a:pPr>
            <a:r>
              <a:rPr lang="hu-HU" sz="2400" cap="none" dirty="0" err="1">
                <a:cs typeface="Times New Roman" panose="02020603050405020304" pitchFamily="18" charset="0"/>
              </a:rPr>
              <a:t>Debye</a:t>
            </a:r>
            <a:r>
              <a:rPr lang="hu-HU" sz="2400" cap="none" dirty="0">
                <a:cs typeface="Times New Roman" panose="02020603050405020304" pitchFamily="18" charset="0"/>
              </a:rPr>
              <a:t>-hosszál kisebb skálán viszont nincs semlegesség, a termikus mozgás megzavarja!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hu-HU" sz="2400" cap="none" dirty="0">
                <a:cs typeface="Times New Roman" panose="02020603050405020304" pitchFamily="18" charset="0"/>
              </a:rPr>
              <a:t>→ </a:t>
            </a:r>
            <a:r>
              <a:rPr lang="hu-HU" sz="2400" cap="none" dirty="0" err="1">
                <a:cs typeface="Times New Roman" panose="02020603050405020304" pitchFamily="18" charset="0"/>
              </a:rPr>
              <a:t>kvázineutralizáltság</a:t>
            </a:r>
            <a:endParaRPr lang="hu-HU" sz="2400" cap="none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400" cap="none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400" cap="none" dirty="0">
                <a:cs typeface="Times New Roman" panose="02020603050405020304" pitchFamily="18" charset="0"/>
              </a:rPr>
              <a:t>Ez egy adott plazmára jellemző </a:t>
            </a:r>
            <a:r>
              <a:rPr lang="hu-HU" sz="2400" cap="none" dirty="0" err="1">
                <a:cs typeface="Times New Roman" panose="02020603050405020304" pitchFamily="18" charset="0"/>
              </a:rPr>
              <a:t>karakterikus</a:t>
            </a:r>
            <a:r>
              <a:rPr lang="hu-HU" sz="2400" cap="none" dirty="0">
                <a:cs typeface="Times New Roman" panose="02020603050405020304" pitchFamily="18" charset="0"/>
              </a:rPr>
              <a:t> hossz (pl. függ a hőmérséklettől </a:t>
            </a:r>
            <a:r>
              <a:rPr lang="hu-HU" sz="2400" dirty="0">
                <a:cs typeface="Times New Roman" panose="02020603050405020304" pitchFamily="18" charset="0"/>
              </a:rPr>
              <a:t>és a sűrűségtől</a:t>
            </a:r>
            <a:r>
              <a:rPr lang="hu-HU" sz="2400" cap="none" dirty="0">
                <a:cs typeface="Times New Roman" panose="02020603050405020304" pitchFamily="18" charset="0"/>
              </a:rPr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2651661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D779B4-F7AF-4E5A-40DF-B7F8ABA4F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54524"/>
            <a:ext cx="10364451" cy="894486"/>
          </a:xfrm>
        </p:spPr>
        <p:txBody>
          <a:bodyPr>
            <a:normAutofit/>
          </a:bodyPr>
          <a:lstStyle/>
          <a:p>
            <a:r>
              <a:rPr lang="hu-HU" sz="4800" dirty="0" err="1">
                <a:cs typeface="Times New Roman" panose="02020603050405020304" pitchFamily="18" charset="0"/>
              </a:rPr>
              <a:t>Kvázineutralítás</a:t>
            </a:r>
            <a:endParaRPr lang="hu-HU" sz="48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931BD22B-01FE-A1C2-52AA-7116973613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73" y="1301863"/>
                <a:ext cx="10364452" cy="546658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Vegyünk alapul egy r sugarú gömböt, amelyből termikus fluktuáció következtében minden elektron távozott → Ez a </a:t>
                </a:r>
                <a:r>
                  <a:rPr lang="hu-HU" sz="2400" cap="none" dirty="0" err="1">
                    <a:cs typeface="Times New Roman" panose="02020603050405020304" pitchFamily="18" charset="0"/>
                  </a:rPr>
                  <a:t>kvázineutralítás</a:t>
                </a:r>
                <a:r>
                  <a:rPr lang="hu-HU" sz="2400" cap="none" dirty="0">
                    <a:cs typeface="Times New Roman" panose="02020603050405020304" pitchFamily="18" charset="0"/>
                  </a:rPr>
                  <a:t> maximális sérülése</a:t>
                </a:r>
              </a:p>
              <a:p>
                <a:pPr marL="0" indent="0">
                  <a:buNone/>
                </a:pPr>
                <a:r>
                  <a:rPr lang="hu-HU" sz="2400" cap="none" dirty="0">
                    <a:effectLst/>
                    <a:cs typeface="Times New Roman" panose="02020603050405020304" pitchFamily="18" charset="0"/>
                  </a:rPr>
                  <a:t>Az elektronmentes gömbben a visszamaradt ionok </a:t>
                </a:r>
                <a:r>
                  <a:rPr lang="hu-HU" sz="2400" cap="none" dirty="0" err="1">
                    <a:effectLst/>
                    <a:cs typeface="Times New Roman" panose="02020603050405020304" pitchFamily="18" charset="0"/>
                  </a:rPr>
                  <a:t>össztöltése</a:t>
                </a:r>
                <a:r>
                  <a:rPr lang="hu-HU" sz="2400" cap="none" dirty="0">
                    <a:effectLst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>
                  <a:buNone/>
                </a:pPr>
                <a:endParaRPr lang="hu-HU" sz="2400" cap="none" dirty="0">
                  <a:effectLst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𝑄</m:t>
                      </m:r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𝑛𝑒</m:t>
                          </m:r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u-HU" sz="3600" cap="none" dirty="0">
                  <a:cs typeface="Times New Roman" panose="02020603050405020304" pitchFamily="18" charset="0"/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Az ennek megfelelő elektromos tér:</a:t>
                </a:r>
              </a:p>
              <a:p>
                <a:pPr marL="0" indent="0">
                  <a:buNone/>
                </a:pPr>
                <a:endParaRPr lang="hu-HU" sz="2400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3200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931BD22B-01FE-A1C2-52AA-7116973613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73" y="1301863"/>
                <a:ext cx="10364452" cy="5466582"/>
              </a:xfrm>
              <a:blipFill>
                <a:blip r:embed="rId2"/>
                <a:stretch>
                  <a:fillRect l="-941" t="-122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9459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F6C15F89-EFA1-7A6C-231D-09BE790568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75" y="641023"/>
                <a:ext cx="10364452" cy="578805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Mivel az elektromos tér energiasűrűsége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cap="none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hu-HU" sz="2400" i="1" cap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/2</m:t>
                    </m:r>
                  </m:oMath>
                </a14:m>
                <a:r>
                  <a:rPr lang="hu-HU" sz="2400" cap="none" dirty="0">
                    <a:cs typeface="Times New Roman" panose="02020603050405020304" pitchFamily="18" charset="0"/>
                  </a:rPr>
                  <a:t>, a teljes tér energiája:</a:t>
                </a:r>
              </a:p>
              <a:p>
                <a:pPr marL="0" indent="0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24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𝑑𝑟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bSup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hu-HU" sz="1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Az elektrosztatikus térben tárolt energia az elektronok mozgási energiája lesz.</a:t>
                </a:r>
              </a:p>
              <a:p>
                <a:pPr marL="0" indent="0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bSup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hu-HU" sz="3200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F6C15F89-EFA1-7A6C-231D-09BE790568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75" y="641023"/>
                <a:ext cx="10364452" cy="5788057"/>
              </a:xfrm>
              <a:blipFill>
                <a:blip r:embed="rId2"/>
                <a:stretch>
                  <a:fillRect l="-941" t="-115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5488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30845910-0410-D35D-42F2-ED40A357B8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75" y="735291"/>
                <a:ext cx="10364452" cy="505590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Ebből kifejezve a sugarat:</a:t>
                </a:r>
              </a:p>
              <a:p>
                <a:pPr marL="0" indent="0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hu-H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hu-H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u-HU" sz="1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  <m:sSub>
                                <m:sSubPr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hu-H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≅7</m:t>
                      </m:r>
                      <m:sSub>
                        <m:sSubPr>
                          <m:ctrlPr>
                            <a:rPr lang="hu-HU" sz="1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hu-H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hu-HU" sz="2400" cap="none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Vagyis a </a:t>
                </a:r>
                <a:r>
                  <a:rPr lang="hu-HU" sz="2400" cap="none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kvázineutralitás</a:t>
                </a:r>
                <a:r>
                  <a:rPr lang="hu-HU" sz="2400" cap="none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maximális sérülése is csak pár </a:t>
                </a:r>
                <a:r>
                  <a:rPr lang="hu-HU" sz="2400" cap="none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Debye</a:t>
                </a:r>
                <a:r>
                  <a:rPr lang="hu-HU" sz="2400" cap="none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-hossznyi távolságon belül lehetséges.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30845910-0410-D35D-42F2-ED40A357B8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75" y="735291"/>
                <a:ext cx="10364452" cy="5055909"/>
              </a:xfrm>
              <a:blipFill>
                <a:blip r:embed="rId2"/>
                <a:stretch>
                  <a:fillRect l="-941" t="-1327" r="-88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04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06E178-C31C-C286-746E-4564445F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29137"/>
          </a:xfrm>
        </p:spPr>
        <p:txBody>
          <a:bodyPr>
            <a:normAutofit/>
          </a:bodyPr>
          <a:lstStyle/>
          <a:p>
            <a:r>
              <a:rPr lang="hu-HU" sz="4800" dirty="0">
                <a:cs typeface="Times New Roman" panose="02020603050405020304" pitchFamily="18" charset="0"/>
              </a:rPr>
              <a:t>Plazma hőmérséklete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9EA5BB29-B18E-D430-3ED2-E54787A221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75" y="2367093"/>
                <a:ext cx="10364452" cy="41374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Tudjuk, hogy ideális gáz esetén:</a:t>
                </a:r>
              </a:p>
              <a:p>
                <a:pPr marL="0" indent="0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</m:oMath>
                  </m:oMathPara>
                </a14:m>
                <a:endParaRPr lang="hu-HU" sz="3200" cap="none" dirty="0"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endParaRPr lang="hu-HU" sz="2400" cap="none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hu-HU" sz="2400" cap="none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ahol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cap="none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hu-HU" sz="2400" cap="none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Boltzmann-állandó, T a hőmérséklet Kelvin fokban, </a:t>
                </a:r>
                <a14:m>
                  <m:oMath xmlns:m="http://schemas.openxmlformats.org/officeDocument/2006/math">
                    <m:r>
                      <a:rPr lang="hu-HU" sz="2400" i="1" cap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hu-HU" sz="2400" cap="none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pedig a részecskék sebessége.</a:t>
                </a:r>
                <a:endParaRPr lang="hu-HU" sz="3200" cap="none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9EA5BB29-B18E-D430-3ED2-E54787A221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75" y="2367093"/>
                <a:ext cx="10364452" cy="4137402"/>
              </a:xfrm>
              <a:blipFill>
                <a:blip r:embed="rId2"/>
                <a:stretch>
                  <a:fillRect l="-941" t="-1620" r="-88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204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4C775E02-5816-7307-83F8-839F3D6C03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4780" y="914400"/>
                <a:ext cx="10906812" cy="55900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Nézzük meg </a:t>
                </a:r>
                <a14:m>
                  <m:oMath xmlns:m="http://schemas.openxmlformats.org/officeDocument/2006/math">
                    <m:r>
                      <a:rPr lang="hu-HU" sz="2400" i="1" cap="none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hu-HU" sz="2400" cap="none" dirty="0">
                    <a:cs typeface="Times New Roman" panose="02020603050405020304" pitchFamily="18" charset="0"/>
                  </a:rPr>
                  <a:t>-t!</a:t>
                </a:r>
              </a:p>
              <a:p>
                <a:pPr marL="0" indent="0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Ez igazából az átlagos sebesség nagysága, hiszen nem minden részecske mozog ugyanazzal a sebességgel!</a:t>
                </a:r>
              </a:p>
              <a:p>
                <a:pPr marL="0" indent="0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hu-HU" sz="2400" cap="none" dirty="0">
                    <a:effectLst/>
                    <a:ea typeface="Times New Roman" panose="02020603050405020304" pitchFamily="18" charset="0"/>
                  </a:rPr>
                  <a:t>Ideális gáz esetén a sebességeloszlás Maxwell-Boltzmann eloszlás, így pedig minden momentum ugyanazt a hőmérsékletet adja. Plazma esetén, bár általában nem egyensúlyi állapotban van, a termikus hőmérséklet meghatározásánál többnyire feltesszük az egyensúlyi állapotot és a Maxwell-eloszlással számolunk.</a:t>
                </a:r>
              </a:p>
              <a:p>
                <a:pPr algn="just">
                  <a:buFont typeface="Wingdings" panose="05000000000000000000" pitchFamily="2" charset="2"/>
                  <a:buChar char="§"/>
                </a:pPr>
                <a:endParaRPr lang="hu-HU" sz="3200" cap="none" dirty="0">
                  <a:cs typeface="Times New Roman" panose="02020603050405020304" pitchFamily="18" charset="0"/>
                </a:endParaRPr>
              </a:p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hu-HU" sz="2400" cap="none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Nemegyensúlyi esetben a hőmérsékelt definíciója nem egyértelmű, többféle hőmérséklet is definiálható az eloszlásfüggvényből</a:t>
                </a:r>
                <a:endParaRPr lang="hu-HU" sz="4000" cap="none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4C775E02-5816-7307-83F8-839F3D6C03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780" y="914400"/>
                <a:ext cx="10906812" cy="5590095"/>
              </a:xfrm>
              <a:blipFill>
                <a:blip r:embed="rId2"/>
                <a:stretch>
                  <a:fillRect l="-838" t="-1200" r="-894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0221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F9C5EB5-C64C-2D6A-A6CB-A5E61BF78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03" y="970963"/>
            <a:ext cx="10662340" cy="47636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400" b="1" dirty="0">
                <a:cs typeface="Times New Roman" panose="02020603050405020304" pitchFamily="18" charset="0"/>
              </a:rPr>
              <a:t>Hőmérsékletre igaz, hogy komponensenként és irányonként eltérő lehet!</a:t>
            </a:r>
          </a:p>
          <a:p>
            <a:pPr marL="0" indent="0">
              <a:buNone/>
            </a:pPr>
            <a:endParaRPr lang="hu-HU" sz="24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400" cap="none" dirty="0">
                <a:cs typeface="Times New Roman" panose="02020603050405020304" pitchFamily="18" charset="0"/>
              </a:rPr>
              <a:t>Fontos még, hogy a hőmérsékletet általában eV-ban adjuk meg plazmák esetén.</a:t>
            </a:r>
          </a:p>
        </p:txBody>
      </p:sp>
    </p:spTree>
    <p:extLst>
      <p:ext uri="{BB962C8B-B14F-4D97-AF65-F5344CB8AC3E}">
        <p14:creationId xmlns:p14="http://schemas.microsoft.com/office/powerpoint/2010/main" val="3335909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B29368-93B2-2708-8816-E3F20AE39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461045"/>
            <a:ext cx="9692640" cy="1013459"/>
          </a:xfrm>
        </p:spPr>
        <p:txBody>
          <a:bodyPr/>
          <a:lstStyle/>
          <a:p>
            <a:r>
              <a:rPr lang="hu-HU" dirty="0"/>
              <a:t>Hogyan jöhet létre plazma?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FDC355-9E05-9A6E-5499-13A68CA07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9201881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Fűtés </a:t>
            </a:r>
            <a:r>
              <a:rPr lang="hu-HU" sz="2400" dirty="0">
                <a:cs typeface="Times New Roman" panose="02020603050405020304" pitchFamily="18" charset="0"/>
              </a:rPr>
              <a:t>→ Legjobb fúziós reaktorunk: a Nap</a:t>
            </a:r>
            <a:r>
              <a:rPr lang="hu-HU" sz="2400" dirty="0"/>
              <a:t> </a:t>
            </a:r>
          </a:p>
          <a:p>
            <a:pPr marL="0" indent="0">
              <a:buNone/>
            </a:pPr>
            <a:r>
              <a:rPr lang="hu-HU" sz="2400" dirty="0"/>
              <a:t>Ebben az esetben jellemző a Maxwell-Boltzmann eloszlás, használhatunk termikus hőmérsékletet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2400" dirty="0"/>
              <a:t>Ionizáció </a:t>
            </a:r>
            <a:r>
              <a:rPr lang="hu-HU" sz="2400" dirty="0">
                <a:cs typeface="Times New Roman" panose="02020603050405020304" pitchFamily="18" charset="0"/>
              </a:rPr>
              <a:t>→ </a:t>
            </a:r>
            <a:r>
              <a:rPr lang="hu-HU" sz="2400" dirty="0" err="1">
                <a:cs typeface="Times New Roman" panose="02020603050405020304" pitchFamily="18" charset="0"/>
              </a:rPr>
              <a:t>pl</a:t>
            </a:r>
            <a:r>
              <a:rPr lang="hu-HU" sz="2400" dirty="0">
                <a:cs typeface="Times New Roman" panose="02020603050405020304" pitchFamily="18" charset="0"/>
              </a:rPr>
              <a:t> Ionoszféra</a:t>
            </a:r>
          </a:p>
          <a:p>
            <a:pPr marL="0" indent="0">
              <a:buNone/>
            </a:pPr>
            <a:r>
              <a:rPr lang="hu-HU" sz="2400" dirty="0">
                <a:cs typeface="Times New Roman" panose="02020603050405020304" pitchFamily="18" charset="0"/>
              </a:rPr>
              <a:t>EM sugárzás (EUV), itt a különböző részecsketípusok hőmérséklete jelentősen eltérhet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735965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0C1ADC-4F2A-FF68-CEEF-43FF2F1EC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92" y="526875"/>
            <a:ext cx="7861022" cy="1596177"/>
          </a:xfrm>
        </p:spPr>
        <p:txBody>
          <a:bodyPr>
            <a:normAutofit/>
          </a:bodyPr>
          <a:lstStyle/>
          <a:p>
            <a:pPr algn="ctr"/>
            <a:r>
              <a:rPr lang="hu-HU" sz="4800" dirty="0">
                <a:cs typeface="Times New Roman" panose="02020603050405020304" pitchFamily="18" charset="0"/>
              </a:rPr>
              <a:t>A plazma felfedezése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2F2F3AE-4AE8-E218-ECD1-582AA1D29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05" y="3122467"/>
            <a:ext cx="10685190" cy="3424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cap="none" dirty="0">
                <a:cs typeface="Times New Roman" panose="02020603050405020304" pitchFamily="18" charset="0"/>
              </a:rPr>
              <a:t>1879 – Sir William </a:t>
            </a:r>
            <a:r>
              <a:rPr lang="hu-HU" sz="2400" cap="none" dirty="0" err="1">
                <a:cs typeface="Times New Roman" panose="02020603050405020304" pitchFamily="18" charset="0"/>
              </a:rPr>
              <a:t>Crookes</a:t>
            </a:r>
            <a:endParaRPr lang="hu-HU" sz="2400" cap="none" dirty="0"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400" cap="none" dirty="0">
                <a:effectLst/>
                <a:cs typeface="Times New Roman" panose="02020603050405020304" pitchFamily="18" charset="0"/>
              </a:rPr>
              <a:t>Amikor a levegővel töltött, légritkított csőben lévő tekercsre nagy-feszültséget kötött, az világítani kezdett  →  Negyedik halmazállapot „sugárzó anyag”</a:t>
            </a:r>
          </a:p>
          <a:p>
            <a:pPr marL="0" indent="0">
              <a:buNone/>
            </a:pPr>
            <a:endParaRPr lang="hu-HU" sz="2400" cap="none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400" cap="none" dirty="0">
                <a:cs typeface="Times New Roman" panose="02020603050405020304" pitchFamily="18" charset="0"/>
              </a:rPr>
              <a:t>Később Sir </a:t>
            </a:r>
            <a:r>
              <a:rPr lang="hu-HU" sz="2400" cap="none" dirty="0" err="1">
                <a:cs typeface="Times New Roman" panose="02020603050405020304" pitchFamily="18" charset="0"/>
              </a:rPr>
              <a:t>irving</a:t>
            </a:r>
            <a:r>
              <a:rPr lang="hu-HU" sz="2400" cap="none" dirty="0">
                <a:cs typeface="Times New Roman" panose="02020603050405020304" pitchFamily="18" charset="0"/>
              </a:rPr>
              <a:t> </a:t>
            </a:r>
            <a:r>
              <a:rPr lang="hu-HU" sz="2400" cap="none" dirty="0" err="1">
                <a:cs typeface="Times New Roman" panose="02020603050405020304" pitchFamily="18" charset="0"/>
              </a:rPr>
              <a:t>langmuir</a:t>
            </a:r>
            <a:r>
              <a:rPr lang="hu-HU" sz="2400" cap="none" dirty="0">
                <a:cs typeface="Times New Roman" panose="02020603050405020304" pitchFamily="18" charset="0"/>
              </a:rPr>
              <a:t> nevezte át plazmának, mert a vérplazmára emlékeztette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BA6D5E4-311E-DCF8-2CED-44F78A552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629" y="89412"/>
            <a:ext cx="3485050" cy="33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54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CA7BB-0FAE-DD8B-577D-C1C03D58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53722"/>
          </a:xfrm>
        </p:spPr>
        <p:txBody>
          <a:bodyPr>
            <a:normAutofit/>
          </a:bodyPr>
          <a:lstStyle/>
          <a:p>
            <a:r>
              <a:rPr lang="hu-HU" sz="4800" dirty="0">
                <a:cs typeface="Times New Roman" panose="02020603050405020304" pitchFamily="18" charset="0"/>
              </a:rPr>
              <a:t>Plazmafrekvencia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F50A4697-24C2-A34D-C187-FAB8BF202F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75" y="1886326"/>
                <a:ext cx="10364452" cy="41374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cap="none" dirty="0">
                    <a:effectLst/>
                    <a:cs typeface="Times New Roman" panose="02020603050405020304" pitchFamily="18" charset="0"/>
                  </a:rPr>
                  <a:t>Tegyük fel, hogy a plazmában az ionok mozdulatlanok, miközben az elektronok kimozdulnak az egyensúlyi helyzetükhöz képest!</a:t>
                </a:r>
              </a:p>
              <a:p>
                <a:pPr marL="0" indent="0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Ekkor, mivel az elektronok igyekeznek visszakerülni az egyensúlyi helyzetbe, egyfajta rezgés jön létre:</a:t>
                </a:r>
              </a:p>
              <a:p>
                <a:pPr marL="0" indent="0">
                  <a:buNone/>
                </a:pPr>
                <a:endParaRPr lang="hu-HU" sz="2400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𝑛𝑚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𝑛𝑒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hu-HU" sz="3200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F50A4697-24C2-A34D-C187-FAB8BF202F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75" y="1886326"/>
                <a:ext cx="10364452" cy="4137402"/>
              </a:xfrm>
              <a:blipFill>
                <a:blip r:embed="rId2"/>
                <a:stretch>
                  <a:fillRect l="-941" t="-162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067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C9850C9-B2E3-9B12-3414-B6D0C9CC9D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74" y="565609"/>
                <a:ext cx="10364452" cy="6061434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A kvázineutrális állapotból való elmozdulás kompenzálatlan sűrűségek megjelenésével jár, amelyeket a következőképp fejezhetünk ki:</a:t>
                </a:r>
              </a:p>
              <a:p>
                <a:pPr marL="0" indent="0" algn="just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cap="none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2400" i="1" cap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hu-HU" sz="2400" i="1" cap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hu-HU" sz="2400" i="1" cap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hu-HU" sz="2400" i="1" cap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d>
                        <m:dPr>
                          <m:ctrlPr>
                            <a:rPr lang="hu-HU" sz="2400" i="1" cap="none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2400" i="1" cap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hu-HU" sz="2400" i="1" cap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hu-HU" sz="2400" i="1" cap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sz="2400" i="1" cap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hu-HU" sz="2400" i="1" cap="none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2400" b="0" i="1" cap="none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hu-HU" sz="2400" b="0" i="1" cap="none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hu-HU" sz="2400" i="1" cap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hu-HU" sz="2400" i="1" cap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hu-HU" sz="2400" i="1" cap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hu-HU" sz="2400" i="1" cap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hu-HU" sz="2400" i="1" cap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hu-HU" sz="2400" cap="none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ahol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cap="none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b="0" i="1" cap="none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GB" sz="2400" b="0" i="1" cap="none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hu-HU" sz="2400" i="1" cap="none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hu-HU" sz="2400" i="1" cap="none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hu-HU" sz="2400" i="1" cap="none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hu-HU" sz="2400" i="1" cap="none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hu-HU" sz="2400" i="1" cap="none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hu-HU" sz="2400" cap="none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az eltérés az </a:t>
                </a:r>
                <a:r>
                  <a:rPr lang="hu-HU" sz="2400" cap="none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egyensúlybeli</a:t>
                </a:r>
                <a:r>
                  <a:rPr lang="hu-HU" sz="2400" cap="none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sűrűségeloszlástól</a:t>
                </a:r>
              </a:p>
              <a:p>
                <a:pPr marL="0" indent="0" algn="just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A sűrűségváltozás elektromos teret hoz létre, ami a Poisson-egyenlet szerint:</a:t>
                </a:r>
              </a:p>
              <a:p>
                <a:pPr marL="0" indent="0" algn="just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𝑑𝑖𝑣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acc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hu-HU" sz="3200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C9850C9-B2E3-9B12-3414-B6D0C9CC9D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74" y="565609"/>
                <a:ext cx="10364452" cy="6061434"/>
              </a:xfrm>
              <a:blipFill>
                <a:blip r:embed="rId2"/>
                <a:stretch>
                  <a:fillRect l="-941" t="-1107" r="-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374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8C9E7C27-841B-2F07-6F5E-88F12B32DF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75" y="659876"/>
                <a:ext cx="10364452" cy="58163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Mielőtt továbbmennénk, van egy másik egyenlet is, amire szükségünk lesz!</a:t>
                </a:r>
              </a:p>
              <a:p>
                <a:pPr marL="0" indent="0">
                  <a:buNone/>
                </a:pPr>
                <a:r>
                  <a:rPr lang="hu-HU" sz="2400" cap="none" dirty="0">
                    <a:cs typeface="Times New Roman" panose="02020603050405020304" pitchFamily="18" charset="0"/>
                  </a:rPr>
                  <a:t>A kontinuitási egyenlet:</a:t>
                </a:r>
              </a:p>
              <a:p>
                <a:pPr marL="0" indent="0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𝑑𝑖𝑣</m:t>
                      </m:r>
                      <m:d>
                        <m:d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hu-HU" sz="2400" cap="none" dirty="0"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hu-HU" sz="2400" cap="none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 valami zavar lép fel a plazmában, és létrejön a kitérés az egyensúlyi állapotból, ott megjelenik a </a:t>
                </a:r>
                <a14:m>
                  <m:oMath xmlns:m="http://schemas.openxmlformats.org/officeDocument/2006/math">
                    <m:r>
                      <a:rPr lang="hu-HU" sz="2400" i="1" cap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hu-HU" sz="2400" cap="none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sebesség, a sűrűség pedig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hu-HU" sz="2400" i="1" cap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hu-HU" sz="2400" i="1" cap="none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b="0" i="1" cap="none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GB" sz="2400" b="0" i="1" cap="none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hu-HU" sz="2400" cap="none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lesz, ahol az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hu-HU" sz="2400" i="1" cap="none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hu-HU" sz="2400" cap="none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hely- és időfüggetlen. Vagyis:</a:t>
                </a:r>
              </a:p>
              <a:p>
                <a:pPr marL="0" indent="0" algn="just">
                  <a:buNone/>
                </a:pPr>
                <a:endParaRPr lang="hu-HU" sz="2400" cap="none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hu-HU" sz="240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𝑑𝑖𝑣</m:t>
                      </m:r>
                      <m:d>
                        <m:d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hu-HU" sz="3200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8C9E7C27-841B-2F07-6F5E-88F12B32DF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75" y="659876"/>
                <a:ext cx="10364452" cy="5816337"/>
              </a:xfrm>
              <a:blipFill>
                <a:blip r:embed="rId2"/>
                <a:stretch>
                  <a:fillRect l="-941" t="-1153" r="-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églalap 1">
            <a:extLst>
              <a:ext uri="{FF2B5EF4-FFF2-40B4-BE49-F238E27FC236}">
                <a16:creationId xmlns:a16="http://schemas.microsoft.com/office/drawing/2014/main" id="{FD9B6CBC-698A-1ADC-181A-63012856106D}"/>
              </a:ext>
            </a:extLst>
          </p:cNvPr>
          <p:cNvSpPr/>
          <p:nvPr/>
        </p:nvSpPr>
        <p:spPr>
          <a:xfrm>
            <a:off x="4352041" y="2257719"/>
            <a:ext cx="3487917" cy="131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1716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121DDDC-AEBF-4852-C455-B2A3ECC183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1872" y="612742"/>
                <a:ext cx="9588380" cy="58634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Az elektronok mozgása az általunk felvázol helyzetben a következő erőegyenlettel fejezhető ki: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𝑛𝑚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𝑛𝑒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hu-H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hu-HU" sz="2400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hu-HU" sz="2400" dirty="0"/>
                  <a:t>Deriváljuk a mi kontinuitási egyenletünket idő szerint, és helyettesítsünk be!</a:t>
                </a:r>
              </a:p>
              <a:p>
                <a:pPr marL="0" indent="0">
                  <a:buNone/>
                </a:pPr>
                <a:r>
                  <a:rPr lang="hu-HU" sz="2400" dirty="0"/>
                  <a:t>Amit kapunk a sűrűségingadozásra: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hu-HU" sz="240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hu-HU" sz="2400" dirty="0"/>
              </a:p>
            </p:txBody>
          </p:sp>
        </mc:Choice>
        <mc:Fallback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121DDDC-AEBF-4852-C455-B2A3ECC183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2" y="612742"/>
                <a:ext cx="9588380" cy="5863472"/>
              </a:xfrm>
              <a:blipFill>
                <a:blip r:embed="rId2"/>
                <a:stretch>
                  <a:fillRect l="-954" t="-11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0905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B4ED8CAF-803E-9AF5-D695-C2649F31DF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1872" y="820132"/>
                <a:ext cx="8595360" cy="536000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Egy kis emlékeztető </a:t>
                </a:r>
                <a:r>
                  <a:rPr lang="hu-HU" sz="2400" dirty="0" err="1"/>
                  <a:t>diffegyenletekből</a:t>
                </a:r>
                <a:r>
                  <a:rPr lang="hu-HU" sz="2400" dirty="0"/>
                  <a:t>:</a:t>
                </a:r>
              </a:p>
              <a:p>
                <a:pPr marL="0" indent="0">
                  <a:buNone/>
                </a:pPr>
                <a:r>
                  <a:rPr lang="hu-HU" sz="2400" dirty="0"/>
                  <a:t>A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hu-HU" sz="240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Alakú egyenletek megoldását a következő alakban kapjuk: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d>
                        <m:d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±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hu-HU" sz="2400" dirty="0"/>
              </a:p>
            </p:txBody>
          </p:sp>
        </mc:Choice>
        <mc:Fallback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B4ED8CAF-803E-9AF5-D695-C2649F31DF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2" y="820132"/>
                <a:ext cx="8595360" cy="5360005"/>
              </a:xfrm>
              <a:blipFill>
                <a:blip r:embed="rId2"/>
                <a:stretch>
                  <a:fillRect l="-1064" t="-1251" r="-1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6183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8B6D937-15ED-EE25-4874-8828B1A454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889" y="659876"/>
                <a:ext cx="10633435" cy="552026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Tehát:</a:t>
                </a:r>
              </a:p>
              <a:p>
                <a:pPr marL="0" indent="0" algn="just">
                  <a:buNone/>
                </a:pPr>
                <a:r>
                  <a:rPr lang="hu-HU" sz="2400" dirty="0">
                    <a:ea typeface="Calibri" panose="020F0502020204030204" pitchFamily="34" charset="0"/>
                  </a:rPr>
                  <a:t>A</a:t>
                </a:r>
                <a:r>
                  <a:rPr lang="hu-HU" sz="2400" dirty="0">
                    <a:effectLst/>
                    <a:ea typeface="Calibri" panose="020F0502020204030204" pitchFamily="34" charset="0"/>
                  </a:rPr>
                  <a:t>z </a:t>
                </a:r>
                <a14:m>
                  <m:oMath xmlns:m="http://schemas.openxmlformats.org/officeDocument/2006/math"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hu-HU" sz="2400" dirty="0">
                    <a:effectLst/>
                    <a:ea typeface="Times New Roman" panose="02020603050405020304" pitchFamily="18" charset="0"/>
                  </a:rPr>
                  <a:t> tag szorzója egy rezgés körfrekvenciájának a négyzete, méghozzá az elektronok egyensúlyi állapot körüli rezgésének frekvenciája. Az általunk vizsgált esetben az ionokat állónak feltételeztük, így az így kapott plazmafrekvenciát elektron plazmafrekvenciának nevezik.</a:t>
                </a:r>
              </a:p>
              <a:p>
                <a:pPr marL="0" indent="0" algn="just">
                  <a:buNone/>
                </a:pPr>
                <a:endParaRPr lang="hu-HU" sz="2400" dirty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hu-HU" sz="3200" dirty="0"/>
              </a:p>
              <a:p>
                <a:pPr marL="0" indent="0" algn="just">
                  <a:buNone/>
                </a:pPr>
                <a:endParaRPr lang="hu-HU" sz="3200" dirty="0"/>
              </a:p>
              <a:p>
                <a:pPr marL="0" indent="0" algn="just">
                  <a:buNone/>
                </a:pPr>
                <a:r>
                  <a:rPr lang="hu-HU" sz="2400" dirty="0"/>
                  <a:t>A formulát egyébként szintén </a:t>
                </a:r>
                <a:r>
                  <a:rPr lang="hu-HU" sz="2400" dirty="0" err="1"/>
                  <a:t>Langmuirnak</a:t>
                </a:r>
                <a:r>
                  <a:rPr lang="hu-HU" sz="2400" dirty="0"/>
                  <a:t> köszönhetjük.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8B6D937-15ED-EE25-4874-8828B1A454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889" y="659876"/>
                <a:ext cx="10633435" cy="5520261"/>
              </a:xfrm>
              <a:blipFill>
                <a:blip r:embed="rId2"/>
                <a:stretch>
                  <a:fillRect l="-860" t="-1214" r="-86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églalap 3">
            <a:extLst>
              <a:ext uri="{FF2B5EF4-FFF2-40B4-BE49-F238E27FC236}">
                <a16:creationId xmlns:a16="http://schemas.microsoft.com/office/drawing/2014/main" id="{74998244-854B-BDC5-C68A-F7746A55C990}"/>
              </a:ext>
            </a:extLst>
          </p:cNvPr>
          <p:cNvSpPr/>
          <p:nvPr/>
        </p:nvSpPr>
        <p:spPr>
          <a:xfrm>
            <a:off x="4722829" y="3016577"/>
            <a:ext cx="2337847" cy="15554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7175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DA3C39-EAE2-2081-DE7E-0688CF909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331904"/>
            <a:ext cx="9692640" cy="959567"/>
          </a:xfrm>
        </p:spPr>
        <p:txBody>
          <a:bodyPr/>
          <a:lstStyle/>
          <a:p>
            <a:pPr algn="ctr"/>
            <a:r>
              <a:rPr lang="hu-HU" dirty="0"/>
              <a:t>Mire jó ez a plazmafrekvencia?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93A12D4-EB6C-3622-3E38-84420210BE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7245" y="1809947"/>
                <a:ext cx="10237509" cy="43513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hu-HU" sz="2400" dirty="0"/>
                  <a:t>Ha jobban megnézzük az egyenletet, láthatjuk, hogy: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=~</m:t>
                      </m:r>
                      <m:rad>
                        <m:radPr>
                          <m:degHide m:val="on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Tehát a plazmafrekvencia felhasználható a sűrűség meghatározására!</a:t>
                </a:r>
              </a:p>
              <a:p>
                <a:pPr marL="0" indent="0">
                  <a:buNone/>
                </a:pPr>
                <a:endParaRPr lang="hu-HU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93A12D4-EB6C-3622-3E38-84420210BE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7245" y="1809947"/>
                <a:ext cx="10237509" cy="4351337"/>
              </a:xfrm>
              <a:blipFill>
                <a:blip r:embed="rId2"/>
                <a:stretch>
                  <a:fillRect l="-893" t="-154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0971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4AEB55-814D-BCDB-778C-29EFB1A46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212219"/>
            <a:ext cx="9692640" cy="931287"/>
          </a:xfrm>
        </p:spPr>
        <p:txBody>
          <a:bodyPr/>
          <a:lstStyle/>
          <a:p>
            <a:pPr algn="ctr"/>
            <a:r>
              <a:rPr lang="hu-HU" dirty="0" err="1"/>
              <a:t>Driftmozgás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967FED5-D15F-1B36-EC54-EA116EC18D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0556" y="1480008"/>
                <a:ext cx="10510887" cy="4351337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Nézzük meg, mi történik egy töltött részecskével mágneses, elektromos, és gravitációs térben!</a:t>
                </a:r>
              </a:p>
              <a:p>
                <a:pPr marL="0" indent="0">
                  <a:buNone/>
                </a:pPr>
                <a:r>
                  <a:rPr lang="hu-HU" sz="2400" dirty="0"/>
                  <a:t>Lorentz-erő + gravitáció: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𝑞</m:t>
                      </m:r>
                      <m:d>
                        <m:d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hu-HU" sz="3200" dirty="0"/>
              </a:p>
              <a:p>
                <a:pPr marL="0" indent="0">
                  <a:buNone/>
                </a:pPr>
                <a:endParaRPr lang="hu-HU" sz="3200" dirty="0"/>
              </a:p>
              <a:p>
                <a:pPr marL="0" indent="0" algn="just">
                  <a:buNone/>
                </a:pPr>
                <a:r>
                  <a:rPr lang="hu-HU" sz="2400" dirty="0">
                    <a:effectLst/>
                    <a:ea typeface="Calibri" panose="020F0502020204030204" pitchFamily="34" charset="0"/>
                  </a:rPr>
                  <a:t>Többféle erőtér egyidejű jelenléte esetén a részecske ún. </a:t>
                </a:r>
                <a:r>
                  <a:rPr lang="hu-HU" sz="2400" dirty="0" err="1">
                    <a:effectLst/>
                    <a:ea typeface="Calibri" panose="020F0502020204030204" pitchFamily="34" charset="0"/>
                  </a:rPr>
                  <a:t>driftmozgást</a:t>
                </a:r>
                <a:r>
                  <a:rPr lang="hu-HU" sz="2400" dirty="0">
                    <a:effectLst/>
                    <a:ea typeface="Calibri" panose="020F0502020204030204" pitchFamily="34" charset="0"/>
                  </a:rPr>
                  <a:t> fog végezni. A </a:t>
                </a:r>
                <a:r>
                  <a:rPr lang="hu-HU" sz="2400" dirty="0" err="1">
                    <a:effectLst/>
                    <a:ea typeface="Calibri" panose="020F0502020204030204" pitchFamily="34" charset="0"/>
                  </a:rPr>
                  <a:t>driftmozgás</a:t>
                </a:r>
                <a:r>
                  <a:rPr lang="hu-HU" sz="2400" dirty="0">
                    <a:effectLst/>
                    <a:ea typeface="Calibri" panose="020F0502020204030204" pitchFamily="34" charset="0"/>
                  </a:rPr>
                  <a:t> egy ciklotronmozgás, amelynek vezető-centruma is egyenletes sebességgel mozog.</a:t>
                </a:r>
                <a:endParaRPr lang="hu-HU" sz="40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967FED5-D15F-1B36-EC54-EA116EC18D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0556" y="1480008"/>
                <a:ext cx="10510887" cy="4351337"/>
              </a:xfrm>
              <a:blipFill>
                <a:blip r:embed="rId2"/>
                <a:stretch>
                  <a:fillRect l="-928" t="-2381" r="-87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1334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030DB51-7404-500C-45C3-AB572093B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69" y="1196503"/>
            <a:ext cx="8073062" cy="402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37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BED5C94-D1D3-16FE-7C2D-29AF4582BC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6182" y="339366"/>
                <a:ext cx="10746556" cy="622169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Attól függően, milyen erőterek vannak jelen, különböző </a:t>
                </a:r>
                <a:r>
                  <a:rPr lang="hu-HU" sz="2400" dirty="0" err="1"/>
                  <a:t>driftmozgásokról</a:t>
                </a:r>
                <a:r>
                  <a:rPr lang="hu-HU" sz="2400" dirty="0"/>
                  <a:t> beszélhetünk.</a:t>
                </a:r>
              </a:p>
              <a:p>
                <a:pPr marL="0" indent="0">
                  <a:buNone/>
                </a:pPr>
                <a:r>
                  <a:rPr lang="hu-HU" sz="2400" dirty="0"/>
                  <a:t>Legyen egymásra merőleges elektromos és mágneses terünk!</a:t>
                </a:r>
              </a:p>
              <a:p>
                <a:pPr marL="0" indent="0">
                  <a:buNone/>
                </a:pPr>
                <a:r>
                  <a:rPr lang="hu-HU" sz="2400" dirty="0"/>
                  <a:t>Ekkor a </a:t>
                </a:r>
                <a:r>
                  <a:rPr lang="hu-HU" sz="2400" dirty="0" err="1"/>
                  <a:t>driftsebesség</a:t>
                </a:r>
                <a:r>
                  <a:rPr lang="hu-HU" sz="2400" dirty="0"/>
                  <a:t> (a vezetőcentrum sebessége):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Amennyiben jelen van a mágneses térre merőleges gravitációs tér is, mechanikai/gravitációs </a:t>
                </a:r>
                <a:r>
                  <a:rPr lang="hu-HU" sz="2400" dirty="0" err="1"/>
                  <a:t>driftről</a:t>
                </a:r>
                <a:r>
                  <a:rPr lang="hu-HU" sz="2400" dirty="0"/>
                  <a:t> beszélünk: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den>
                      </m:f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acc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32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BED5C94-D1D3-16FE-7C2D-29AF4582BC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182" y="339366"/>
                <a:ext cx="10746556" cy="6221690"/>
              </a:xfrm>
              <a:blipFill>
                <a:blip r:embed="rId2"/>
                <a:stretch>
                  <a:fillRect l="-851" t="-107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7268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2368E7-3146-53F6-A00E-3436E6F0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13" y="64464"/>
            <a:ext cx="10364451" cy="1596177"/>
          </a:xfrm>
        </p:spPr>
        <p:txBody>
          <a:bodyPr>
            <a:normAutofit/>
          </a:bodyPr>
          <a:lstStyle/>
          <a:p>
            <a:r>
              <a:rPr lang="hu-HU" sz="4800" dirty="0">
                <a:cs typeface="Times New Roman" panose="02020603050405020304" pitchFamily="18" charset="0"/>
              </a:rPr>
              <a:t>Mi a plazma?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2F1439F-89B4-7564-561A-A189FD4B7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13" y="2027727"/>
            <a:ext cx="10803118" cy="3967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800" b="1" dirty="0">
                <a:cs typeface="Times New Roman" panose="02020603050405020304" pitchFamily="18" charset="0"/>
              </a:rPr>
              <a:t>Veres Gábor: </a:t>
            </a:r>
            <a:r>
              <a:rPr lang="hu-HU" sz="2800" b="1" dirty="0">
                <a:effectLst/>
                <a:cs typeface="Times New Roman" panose="02020603050405020304" pitchFamily="18" charset="0"/>
              </a:rPr>
              <a:t>Bevezetés az elméleti plazmafizikába (2008)</a:t>
            </a:r>
          </a:p>
          <a:p>
            <a:pPr marL="0" indent="0" algn="just">
              <a:buNone/>
            </a:pPr>
            <a:r>
              <a:rPr lang="hu-HU" sz="2400" cap="none" dirty="0">
                <a:effectLst/>
                <a:cs typeface="Times New Roman" panose="02020603050405020304" pitchFamily="18" charset="0"/>
              </a:rPr>
              <a:t>Plazmának nevezzük az anyagot, ha részecskéinek mozgási energiája </a:t>
            </a:r>
            <a:r>
              <a:rPr lang="hu-HU" sz="2400" cap="none" dirty="0" err="1">
                <a:effectLst/>
                <a:cs typeface="Times New Roman" panose="02020603050405020304" pitchFamily="18" charset="0"/>
              </a:rPr>
              <a:t>elengendő</a:t>
            </a:r>
            <a:r>
              <a:rPr lang="hu-HU" sz="2400" cap="none" dirty="0">
                <a:effectLst/>
                <a:cs typeface="Times New Roman" panose="02020603050405020304" pitchFamily="18" charset="0"/>
              </a:rPr>
              <a:t>, hogy más részecskékkel való ütközésről az elektronfelhőből elektronokat szakítson ki, és így elektronok, ionok (és atomok) keveréke jöjjön létre</a:t>
            </a:r>
            <a:r>
              <a:rPr lang="hu-HU" sz="2400" cap="none" dirty="0"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hu-HU" sz="2400" cap="none" dirty="0"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400" cap="none" dirty="0">
                <a:cs typeface="Times New Roman" panose="02020603050405020304" pitchFamily="18" charset="0"/>
              </a:rPr>
              <a:t>A plazma ionizált gáz, amely kollektív (és természetes állapotában kvázineutrális)</a:t>
            </a:r>
          </a:p>
        </p:txBody>
      </p:sp>
    </p:spTree>
    <p:extLst>
      <p:ext uri="{BB962C8B-B14F-4D97-AF65-F5344CB8AC3E}">
        <p14:creationId xmlns:p14="http://schemas.microsoft.com/office/powerpoint/2010/main" val="412783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A53D25E3-A31F-319A-E93B-DDFF6415FD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6121" y="509048"/>
                <a:ext cx="10030120" cy="567109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hu-HU" sz="2400" dirty="0"/>
                  <a:t>Egy másik eshetőség: inhomogén mágneses tér (mágneses erővonal-sűrűség változása)</a:t>
                </a:r>
              </a:p>
              <a:p>
                <a:pPr marL="0" indent="0">
                  <a:buNone/>
                </a:pPr>
                <a:r>
                  <a:rPr lang="hu-HU" sz="2400" dirty="0"/>
                  <a:t>Ez inhomogenitási </a:t>
                </a:r>
                <a:r>
                  <a:rPr lang="hu-HU" sz="2400" dirty="0" err="1"/>
                  <a:t>drifthez</a:t>
                </a:r>
                <a:r>
                  <a:rPr lang="hu-HU" sz="2400" dirty="0"/>
                  <a:t> vezet!</a:t>
                </a:r>
              </a:p>
              <a:p>
                <a:pPr marL="0" indent="0">
                  <a:buNone/>
                </a:pPr>
                <a:endParaRPr lang="hu-H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den>
                      </m:f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┴</m:t>
                              </m:r>
                            </m:sub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den>
                      </m:f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hu-HU" sz="2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800" dirty="0"/>
              </a:p>
              <a:p>
                <a:pPr marL="0" indent="0">
                  <a:buNone/>
                </a:pPr>
                <a:endParaRPr lang="hu-HU" sz="2800" dirty="0"/>
              </a:p>
              <a:p>
                <a:pPr marL="0" indent="0">
                  <a:buNone/>
                </a:pPr>
                <a:r>
                  <a:rPr lang="hu-HU" sz="2400" dirty="0"/>
                  <a:t>Vegyük észre, hogy mind a mechanikai, mind az inhomogenitási </a:t>
                </a:r>
                <a:r>
                  <a:rPr lang="hu-HU" sz="2400" dirty="0" err="1"/>
                  <a:t>drift</a:t>
                </a:r>
                <a:r>
                  <a:rPr lang="hu-HU" sz="2400" dirty="0"/>
                  <a:t> képletében ott van a töltés </a:t>
                </a:r>
                <a:r>
                  <a:rPr lang="hu-HU" sz="2400" dirty="0">
                    <a:cs typeface="Times New Roman" panose="02020603050405020304" pitchFamily="18" charset="0"/>
                  </a:rPr>
                  <a:t>→ Ezek a </a:t>
                </a:r>
                <a:r>
                  <a:rPr lang="hu-HU" sz="2400" dirty="0" err="1">
                    <a:cs typeface="Times New Roman" panose="02020603050405020304" pitchFamily="18" charset="0"/>
                  </a:rPr>
                  <a:t>driftek</a:t>
                </a:r>
                <a:r>
                  <a:rPr lang="hu-HU" sz="2400" dirty="0">
                    <a:cs typeface="Times New Roman" panose="02020603050405020304" pitchFamily="18" charset="0"/>
                  </a:rPr>
                  <a:t> töltésszétválasztóak!</a:t>
                </a:r>
                <a:endParaRPr lang="hu-HU" sz="24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A53D25E3-A31F-319A-E93B-DDFF6415FD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6121" y="509048"/>
                <a:ext cx="10030120" cy="5671090"/>
              </a:xfrm>
              <a:blipFill>
                <a:blip r:embed="rId2"/>
                <a:stretch>
                  <a:fillRect l="-911" t="-1183" r="-85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3546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ADE9AD-0FA5-EDDD-9E44-E50B4905C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40" y="2191478"/>
            <a:ext cx="4738874" cy="23051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400" dirty="0"/>
              <a:t>Példa: a gyűrűáram keletkezése az inhomogenitási </a:t>
            </a:r>
            <a:r>
              <a:rPr lang="hu-HU" sz="2400" dirty="0" err="1"/>
              <a:t>driftre</a:t>
            </a:r>
            <a:r>
              <a:rPr lang="hu-HU" sz="2400" dirty="0"/>
              <a:t> vezethető vissza</a:t>
            </a:r>
          </a:p>
          <a:p>
            <a:pPr marL="0" indent="0" algn="just">
              <a:buNone/>
            </a:pPr>
            <a:endParaRPr lang="hu-HU" sz="16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F672BF1-2671-6817-82F1-B78FD6CD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154" y="248508"/>
            <a:ext cx="3867152" cy="633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0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890570-A279-60E4-CFD6-95073A5E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98" y="30248"/>
            <a:ext cx="9692640" cy="1006701"/>
          </a:xfrm>
        </p:spPr>
        <p:txBody>
          <a:bodyPr/>
          <a:lstStyle/>
          <a:p>
            <a:r>
              <a:rPr lang="hu-HU" dirty="0"/>
              <a:t>Adiabatikus invariánsok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6BD3D83-BE47-8D48-7AA9-A78E9E7040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2998" y="1168924"/>
                <a:ext cx="10181514" cy="5486400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hu-HU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Minden olyan konzervatív dinamikai rendszer, melyben periodikus mozgás van, valamely paraméterében történő lassú (a periódushoz képest) változásra mutat egy közelítőleg megmaradó fizikai mennyiséget </a:t>
                </a:r>
                <a:r>
                  <a:rPr lang="hu-HU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→ </a:t>
                </a:r>
                <a:r>
                  <a:rPr lang="hu-HU" sz="2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Adiabatikus invariánsok</a:t>
                </a:r>
              </a:p>
              <a:p>
                <a:pPr marL="0" indent="0" algn="just">
                  <a:buNone/>
                </a:pPr>
                <a:endParaRPr lang="hu-H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hu-HU" sz="2400" dirty="0">
                    <a:effectLst/>
                    <a:ea typeface="Calibri" panose="020F0502020204030204" pitchFamily="34" charset="0"/>
                  </a:rPr>
                  <a:t>Az első adiabatikus invariáns a mágneses nyomatékra vonatkozik. Eszerint a mágneses térben ciklotronmozgást végző részecske állandó </a:t>
                </a:r>
                <a14:m>
                  <m:oMath xmlns:m="http://schemas.openxmlformats.org/officeDocument/2006/math"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hu-HU" sz="2400" dirty="0">
                    <a:effectLst/>
                    <a:ea typeface="Calibri" panose="020F0502020204030204" pitchFamily="34" charset="0"/>
                  </a:rPr>
                  <a:t> mágneses nyomatékkal rendelkezik:</a:t>
                </a:r>
              </a:p>
              <a:p>
                <a:pPr marL="0" indent="0" algn="just">
                  <a:buNone/>
                </a:pPr>
                <a:endParaRPr lang="hu-HU" sz="2400" dirty="0">
                  <a:effectLst/>
                  <a:ea typeface="Calibri" panose="020F0502020204030204" pitchFamily="34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𝜇</m:t>
                      </m:r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𝑐𝑜𝑛𝑠𝑡</m:t>
                      </m:r>
                    </m:oMath>
                  </m:oMathPara>
                </a14:m>
                <a:endParaRPr lang="hu-HU" sz="24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endParaRPr lang="hu-HU" sz="24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hu-HU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hol </a:t>
                </a:r>
                <a:r>
                  <a:rPr lang="hu-HU" sz="2400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a mágneses térerősség, és </a:t>
                </a:r>
                <a:r>
                  <a:rPr lang="el-GR" sz="24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α</a:t>
                </a:r>
                <a:r>
                  <a:rPr lang="hu-HU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hu-HU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pitch</a:t>
                </a:r>
                <a:r>
                  <a:rPr lang="hu-HU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hu-HU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angle</a:t>
                </a:r>
                <a:endParaRPr lang="hu-HU" sz="44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6BD3D83-BE47-8D48-7AA9-A78E9E7040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2998" y="1168924"/>
                <a:ext cx="10181514" cy="5486400"/>
              </a:xfrm>
              <a:blipFill>
                <a:blip r:embed="rId2"/>
                <a:stretch>
                  <a:fillRect l="-958" t="-1222" r="-898" b="-255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églalap 3">
            <a:extLst>
              <a:ext uri="{FF2B5EF4-FFF2-40B4-BE49-F238E27FC236}">
                <a16:creationId xmlns:a16="http://schemas.microsoft.com/office/drawing/2014/main" id="{0C5995BD-BB80-05C6-207D-DE3487802EBD}"/>
              </a:ext>
            </a:extLst>
          </p:cNvPr>
          <p:cNvSpPr/>
          <p:nvPr/>
        </p:nvSpPr>
        <p:spPr>
          <a:xfrm>
            <a:off x="3289955" y="4338297"/>
            <a:ext cx="4883084" cy="15487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5674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5B556D7-A9BF-9949-B26C-ED174325D1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5947" y="683010"/>
                <a:ext cx="9993732" cy="5491980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u-HU" sz="2400" dirty="0"/>
                  <a:t>Ennek a részecske mozgására nézve fontos következménye van:</a:t>
                </a:r>
              </a:p>
              <a:p>
                <a:pPr marL="0" indent="0" algn="just">
                  <a:buNone/>
                </a:pPr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Tegyük fel, hogy konvergáló mágneses erővonalaink vannak. Mivel a mágneses nyomaték megmarad:</a:t>
                </a:r>
              </a:p>
              <a:p>
                <a:pPr marL="0" indent="0">
                  <a:buNone/>
                </a:pPr>
                <a:endParaRPr lang="hu-H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1⊥</m:t>
                              </m:r>
                            </m:sub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2⊥</m:t>
                              </m:r>
                            </m:sub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hu-HU" dirty="0"/>
              </a:p>
              <a:p>
                <a:pPr marL="0" indent="0">
                  <a:buNone/>
                </a:pPr>
                <a:endParaRPr lang="hu-HU" dirty="0"/>
              </a:p>
              <a:p>
                <a:pPr marL="0" indent="0" algn="just">
                  <a:buNone/>
                </a:pPr>
                <a:r>
                  <a:rPr lang="hu-HU" sz="2400" dirty="0">
                    <a:effectLst/>
                    <a:ea typeface="Calibri" panose="020F0502020204030204" pitchFamily="34" charset="0"/>
                  </a:rPr>
                  <a:t>Konvergáló erővonalak esetén azonban az erővonalsűrűség változik, így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u-H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hu-H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sSub>
                      <m:sSubPr>
                        <m:ctrlPr>
                          <a:rPr lang="hu-HU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u-H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hu-H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u-HU" sz="2400" dirty="0">
                    <a:effectLst/>
                    <a:ea typeface="Times New Roman" panose="02020603050405020304" pitchFamily="18" charset="0"/>
                  </a:rPr>
                  <a:t>, vagyis a merőleges sebességnek is változnia kell! Mivel a mozgási energia megmarad, az erővonalakkal párhuzamos sebesség szintén változik.</a:t>
                </a:r>
                <a:endParaRPr lang="hu-HU" sz="28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5B556D7-A9BF-9949-B26C-ED174325D1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5947" y="683010"/>
                <a:ext cx="9993732" cy="5491980"/>
              </a:xfrm>
              <a:blipFill>
                <a:blip r:embed="rId2"/>
                <a:stretch>
                  <a:fillRect l="-915" t="-1221" r="-97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4944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3E859A-9A59-9755-ADD5-7A680E4E0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6" y="641024"/>
            <a:ext cx="10454326" cy="5539114"/>
          </a:xfrm>
        </p:spPr>
        <p:txBody>
          <a:bodyPr/>
          <a:lstStyle/>
          <a:p>
            <a:pPr marL="0" indent="0" algn="just">
              <a:buNone/>
            </a:pPr>
            <a:r>
              <a:rPr lang="hu-HU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Eszerint van egy tükörpont, ahol a mágneses irányszög 90°, a párhuzamos sebesség pedig zérus, majd megfordul. Vagyis konvergáló erővonalaknál a részecske tükörponti mozgás végez. A Föld mágneses tere is ilyen, ráadásul mind északon, mind délen, így ebben az esetben egy mágneses palack alakul ki, ahol a részecske ide-oda pattog az északi és a déli pólus között.</a:t>
            </a:r>
            <a:endParaRPr lang="hu-H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8B6FCA3-FA12-3F90-3470-D85C4B9A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099" y="3182024"/>
            <a:ext cx="5466858" cy="2881382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CD91E9AF-8EF0-4E5D-C626-9984B20C1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97" y="3161015"/>
            <a:ext cx="3162191" cy="29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26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3A5994-FADC-4D9E-7CB5-297108786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08" y="527901"/>
            <a:ext cx="8595360" cy="43513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400" dirty="0"/>
              <a:t>Veszteségi kúp: </a:t>
            </a:r>
          </a:p>
          <a:p>
            <a:pPr marL="0" indent="0" algn="just">
              <a:buNone/>
            </a:pPr>
            <a:r>
              <a:rPr lang="hu-HU" sz="2400" dirty="0">
                <a:effectLst/>
              </a:rPr>
              <a:t>A mágneses irányszög egy bizonyos tartományában a részecske tükörpontja a Föld légkörében, vagy akár a talajszint alatt van. Ilyenkor a részecske kiszóródik, nem folytatja tovább a pattogást</a:t>
            </a:r>
            <a:endParaRPr lang="hu-HU" sz="2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58AAF1A-7DF6-5803-9C50-1FC7EF3AB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3472599"/>
            <a:ext cx="3619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91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34C9C73F-4E89-BE26-4D11-7FB62AE180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1278" y="593890"/>
                <a:ext cx="10265790" cy="5586248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hu-HU" sz="2400" dirty="0">
                    <a:effectLst/>
                  </a:rPr>
                  <a:t>A második adiabatikus invariáns az ún. longitudinális invariáns. Pattogó mozgást végző részecske esetén a következő mennyiség állandó:</a:t>
                </a:r>
              </a:p>
              <a:p>
                <a:pPr marL="0" indent="0" algn="just">
                  <a:buNone/>
                </a:pPr>
                <a:endParaRPr lang="hu-HU" sz="2400" dirty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nary>
                        <m:naryPr>
                          <m:chr m:val="∮"/>
                          <m:limLoc m:val="undOvr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∥</m:t>
                              </m:r>
                            </m:sub>
                          </m:s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hu-HU" sz="3200" dirty="0"/>
              </a:p>
              <a:p>
                <a:pPr marL="0" indent="0" algn="just">
                  <a:buNone/>
                </a:pPr>
                <a:endParaRPr lang="hu-HU" sz="3200" dirty="0"/>
              </a:p>
              <a:p>
                <a:pPr marL="0" indent="0" algn="just">
                  <a:buNone/>
                </a:pPr>
                <a:r>
                  <a:rPr lang="hu-HU" sz="2400" dirty="0"/>
                  <a:t>Két következmény: </a:t>
                </a:r>
              </a:p>
              <a:p>
                <a:pPr marL="0" indent="0" algn="just">
                  <a:buNone/>
                </a:pPr>
                <a:r>
                  <a:rPr lang="hu-HU" sz="2400" dirty="0"/>
                  <a:t>1. két tükörpontot közelítve egymáshoz, a köztük pattogó részecske gyorsul (Fermi-gyorsítás)</a:t>
                </a:r>
              </a:p>
              <a:p>
                <a:pPr marL="0" indent="0" algn="just">
                  <a:buNone/>
                </a:pPr>
                <a:endParaRPr lang="hu-HU" sz="2400" dirty="0"/>
              </a:p>
              <a:p>
                <a:pPr marL="0" indent="0" algn="just">
                  <a:buNone/>
                </a:pPr>
                <a:endParaRPr lang="hu-HU" sz="32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34C9C73F-4E89-BE26-4D11-7FB62AE180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1278" y="593890"/>
                <a:ext cx="10265790" cy="5586248"/>
              </a:xfrm>
              <a:blipFill>
                <a:blip r:embed="rId2"/>
                <a:stretch>
                  <a:fillRect l="-891" t="-1200" r="-95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9715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7E8A28-6382-ED01-20F1-7E5200E53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43" y="434635"/>
            <a:ext cx="10544783" cy="5473127"/>
          </a:xfrm>
        </p:spPr>
        <p:txBody>
          <a:bodyPr/>
          <a:lstStyle/>
          <a:p>
            <a:pPr marL="0" indent="0" algn="just">
              <a:buNone/>
            </a:pPr>
            <a:r>
              <a:rPr lang="hu-HU" sz="2400" dirty="0"/>
              <a:t>2. </a:t>
            </a:r>
            <a:r>
              <a:rPr lang="hu-HU" sz="2400" dirty="0">
                <a:effectLst/>
                <a:ea typeface="Calibri" panose="020F0502020204030204" pitchFamily="34" charset="0"/>
              </a:rPr>
              <a:t>hiába aszimmetrikus a Föld mágneses tere, hiába nem egyforma hosszúak az erővonalak és a tükörpontok közti távolságok, a részecske nem sodródik radiálisan, mindig ugyanarra az erővonalra ér vissza, ahonnan indult (abban az esetben, ha más </a:t>
            </a:r>
            <a:r>
              <a:rPr lang="hu-HU" sz="2400" dirty="0" err="1">
                <a:effectLst/>
                <a:ea typeface="Calibri" panose="020F0502020204030204" pitchFamily="34" charset="0"/>
              </a:rPr>
              <a:t>drift</a:t>
            </a:r>
            <a:r>
              <a:rPr lang="hu-HU" sz="2400" dirty="0">
                <a:effectLst/>
                <a:ea typeface="Calibri" panose="020F0502020204030204" pitchFamily="34" charset="0"/>
              </a:rPr>
              <a:t> nem hat rá)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8B657CE-BCE9-4408-6025-5CEE3C462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29" y="1934821"/>
            <a:ext cx="4353541" cy="474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77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AF17F384-0646-A5AB-4793-253D24083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1872" y="509048"/>
                <a:ext cx="9173600" cy="5671090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 harmadik a fluxus adiabatikus invariáns. A Föld körül </a:t>
                </a:r>
                <a:r>
                  <a:rPr lang="hu-HU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körbedriftelő</a:t>
                </a:r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részecske által egy keringés során </a:t>
                </a:r>
                <a:r>
                  <a:rPr lang="hu-HU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körbeölelt</a:t>
                </a:r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mágneses fluxus állandó:</a:t>
                </a:r>
              </a:p>
              <a:p>
                <a:pPr marL="0" indent="0" algn="just">
                  <a:buNone/>
                </a:pPr>
                <a:endParaRPr lang="hu-HU" sz="24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𝑞</m:t>
                      </m:r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𝛷</m:t>
                      </m:r>
                    </m:oMath>
                  </m:oMathPara>
                </a14:m>
                <a:endParaRPr lang="hu-HU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hu-HU" dirty="0"/>
              </a:p>
              <a:p>
                <a:pPr marL="0" indent="0" algn="just">
                  <a:buNone/>
                </a:pPr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Ez csak nagyon lassan változó vagy nyugodt mágneses tér esetén igaz. Következménye, hogy ha a napszél lassan nyomja össze a </a:t>
                </a:r>
                <a:r>
                  <a:rPr lang="hu-HU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magnetoszférát</a:t>
                </a:r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akkor a töltött részecske radiálisan befelé fog sodródni (mivel így tudja megőrizni a </a:t>
                </a:r>
                <a:r>
                  <a:rPr lang="hu-HU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körbeölelt</a:t>
                </a:r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fluxust). Vagyis ebben az esetben a gyűrűáram közelebb fog kerülni a Földhöz.</a:t>
                </a:r>
              </a:p>
              <a:p>
                <a:pPr marL="0" indent="0">
                  <a:buNone/>
                </a:pPr>
                <a:endParaRPr lang="hu-HU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AF17F384-0646-A5AB-4793-253D24083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2" y="509048"/>
                <a:ext cx="9173600" cy="5671090"/>
              </a:xfrm>
              <a:blipFill>
                <a:blip r:embed="rId2"/>
                <a:stretch>
                  <a:fillRect l="-997" t="-1183" r="-99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2881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ED73D1-7001-A582-169D-5349C92B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91" y="240500"/>
            <a:ext cx="9692640" cy="874726"/>
          </a:xfrm>
        </p:spPr>
        <p:txBody>
          <a:bodyPr/>
          <a:lstStyle/>
          <a:p>
            <a:r>
              <a:rPr lang="hu-HU" dirty="0"/>
              <a:t>Kinetikus modell, BVE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51776465-9BEE-3737-B07C-929B5138C9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5291" y="1743958"/>
                <a:ext cx="10444899" cy="4798243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hu-HU" sz="2400" dirty="0"/>
                  <a:t>Statisztikus modell, a sokaság tulajdonságait veszi figyelembe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hu-HU" sz="2400" dirty="0"/>
                  <a:t>Eloszlásfüggvények viselkedését vizsgálja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 algn="just">
                  <a:buNone/>
                </a:pPr>
                <a:r>
                  <a:rPr lang="hu-HU" sz="2400" dirty="0">
                    <a:ea typeface="Calibri" panose="020F0502020204030204" pitchFamily="34" charset="0"/>
                  </a:rPr>
                  <a:t>E</a:t>
                </a:r>
                <a:r>
                  <a:rPr lang="hu-HU" sz="2400" dirty="0">
                    <a:effectLst/>
                    <a:ea typeface="Calibri" panose="020F0502020204030204" pitchFamily="34" charset="0"/>
                  </a:rPr>
                  <a:t>loszlásfüggvény: egy olyan </a:t>
                </a:r>
                <a14:m>
                  <m:oMath xmlns:m="http://schemas.openxmlformats.org/officeDocument/2006/math"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hu-HU" sz="2400" dirty="0">
                    <a:effectLst/>
                    <a:ea typeface="Times New Roman" panose="02020603050405020304" pitchFamily="18" charset="0"/>
                  </a:rPr>
                  <a:t> függvény, mely megadja az arra vonatkozó valószínűséget, hogy a részecske adott </a:t>
                </a:r>
                <a:r>
                  <a:rPr lang="hu-HU" sz="24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hu-HU" sz="2400" dirty="0">
                    <a:effectLst/>
                    <a:ea typeface="Calibri" panose="020F0502020204030204" pitchFamily="34" charset="0"/>
                  </a:rPr>
                  <a:t> időpillanatban </a:t>
                </a:r>
                <a:r>
                  <a:rPr lang="hu-HU" sz="2400" i="1" dirty="0">
                    <a:effectLst/>
                    <a:ea typeface="Calibri" panose="020F0502020204030204" pitchFamily="34" charset="0"/>
                  </a:rPr>
                  <a:t>r</a:t>
                </a:r>
                <a:r>
                  <a:rPr lang="hu-HU" sz="2400" dirty="0">
                    <a:effectLst/>
                    <a:ea typeface="Calibri" panose="020F0502020204030204" pitchFamily="34" charset="0"/>
                  </a:rPr>
                  <a:t> helyen található, és </a:t>
                </a:r>
                <a:r>
                  <a:rPr lang="hu-HU" sz="2400" i="1" dirty="0">
                    <a:effectLst/>
                    <a:ea typeface="Calibri" panose="020F0502020204030204" pitchFamily="34" charset="0"/>
                  </a:rPr>
                  <a:t>v</a:t>
                </a:r>
                <a:r>
                  <a:rPr lang="hu-HU" sz="2400" dirty="0">
                    <a:effectLst/>
                    <a:ea typeface="Calibri" panose="020F0502020204030204" pitchFamily="34" charset="0"/>
                  </a:rPr>
                  <a:t> sebességgel mozog (vagyis a fázistér (</a:t>
                </a:r>
                <a:r>
                  <a:rPr lang="hu-HU" sz="2400" i="1" dirty="0" err="1">
                    <a:effectLst/>
                    <a:ea typeface="Calibri" panose="020F0502020204030204" pitchFamily="34" charset="0"/>
                  </a:rPr>
                  <a:t>r</a:t>
                </a:r>
                <a:r>
                  <a:rPr lang="hu-HU" sz="2400" dirty="0" err="1">
                    <a:effectLst/>
                    <a:ea typeface="Calibri" panose="020F0502020204030204" pitchFamily="34" charset="0"/>
                  </a:rPr>
                  <a:t>,</a:t>
                </a:r>
                <a:r>
                  <a:rPr lang="hu-HU" sz="2400" i="1" dirty="0" err="1">
                    <a:effectLst/>
                    <a:ea typeface="Calibri" panose="020F0502020204030204" pitchFamily="34" charset="0"/>
                  </a:rPr>
                  <a:t>v</a:t>
                </a:r>
                <a:r>
                  <a:rPr lang="hu-HU" sz="2400" dirty="0">
                    <a:effectLst/>
                    <a:ea typeface="Calibri" panose="020F0502020204030204" pitchFamily="34" charset="0"/>
                  </a:rPr>
                  <a:t>) pontjában van)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51776465-9BEE-3737-B07C-929B5138C9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291" y="1743958"/>
                <a:ext cx="10444899" cy="4798243"/>
              </a:xfrm>
              <a:blipFill>
                <a:blip r:embed="rId2"/>
                <a:stretch>
                  <a:fillRect l="-934" t="-1398" r="-87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9542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AAA091-3FB5-186A-8B1B-11930976A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228210"/>
            <a:ext cx="9692640" cy="1397124"/>
          </a:xfrm>
        </p:spPr>
        <p:txBody>
          <a:bodyPr/>
          <a:lstStyle/>
          <a:p>
            <a:r>
              <a:rPr lang="hu-HU" dirty="0">
                <a:cs typeface="Times New Roman" panose="02020603050405020304" pitchFamily="18" charset="0"/>
              </a:rPr>
              <a:t>Plazma felhasználása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1267E19-4FD6-FF4E-9DB4-1890F5591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3" y="1952048"/>
            <a:ext cx="10364452" cy="809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cap="none" dirty="0">
                <a:cs typeface="Times New Roman" panose="02020603050405020304" pitchFamily="18" charset="0"/>
              </a:rPr>
              <a:t>Ipari felhasználás, </a:t>
            </a:r>
            <a:r>
              <a:rPr lang="hu-HU" sz="2400" cap="none" dirty="0" err="1">
                <a:cs typeface="Times New Roman" panose="02020603050405020304" pitchFamily="18" charset="0"/>
              </a:rPr>
              <a:t>pl</a:t>
            </a:r>
            <a:r>
              <a:rPr lang="hu-HU" sz="2400" cap="none" dirty="0">
                <a:cs typeface="Times New Roman" panose="02020603050405020304" pitchFamily="18" charset="0"/>
              </a:rPr>
              <a:t> plazmavágók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A38D757-40E5-8673-EDB2-7F343792B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57" y="2930063"/>
            <a:ext cx="5195642" cy="3801478"/>
          </a:xfrm>
          <a:prstGeom prst="rect">
            <a:avLst/>
          </a:prstGeom>
        </p:spPr>
      </p:pic>
      <p:pic>
        <p:nvPicPr>
          <p:cNvPr id="7" name="Kép 6" descr="A képen beltéri, bőr látható&#10;&#10;Automatikusan generált leírás">
            <a:extLst>
              <a:ext uri="{FF2B5EF4-FFF2-40B4-BE49-F238E27FC236}">
                <a16:creationId xmlns:a16="http://schemas.microsoft.com/office/drawing/2014/main" id="{57E27B3C-FC06-45BB-A40C-B999D44C6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46" y="2013626"/>
            <a:ext cx="3044390" cy="471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2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D7DB9229-04FD-C481-4D05-157E0FF630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0388" y="546756"/>
                <a:ext cx="8876844" cy="5633382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spcAft>
                    <a:spcPts val="1800"/>
                  </a:spcAft>
                  <a:buNone/>
                </a:pPr>
                <a:r>
                  <a:rPr lang="hu-HU" sz="2400" dirty="0"/>
                  <a:t>Továbbá igaz, hogy:</a:t>
                </a:r>
              </a:p>
              <a:p>
                <a:pPr marL="0" indent="0" algn="just">
                  <a:spcAft>
                    <a:spcPts val="1800"/>
                  </a:spcAft>
                  <a:buNone/>
                </a:pPr>
                <a:endParaRPr lang="hu-HU" sz="2400" dirty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nary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és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̅"/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nary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nary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ahol </a:t>
                </a:r>
                <a:r>
                  <a:rPr lang="hu-HU" sz="2400" i="1" dirty="0"/>
                  <a:t>N</a:t>
                </a:r>
                <a:r>
                  <a:rPr lang="hu-HU" sz="2400" dirty="0"/>
                  <a:t> a részecskeszám.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D7DB9229-04FD-C481-4D05-157E0FF630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0388" y="546756"/>
                <a:ext cx="8876844" cy="5633382"/>
              </a:xfrm>
              <a:blipFill>
                <a:blip r:embed="rId2"/>
                <a:stretch>
                  <a:fillRect l="-1099" t="-119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455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E7ADCC-5FF8-87F0-28AB-80905F0D6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404594"/>
            <a:ext cx="9437551" cy="15742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b="1" dirty="0"/>
              <a:t>Ellenőrző kérdés: Milyen sebességeloszlás lehet jellemző az űrplazmákra?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CCCC26D-6C93-0AD0-B463-6C75D6184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481" y="3252248"/>
            <a:ext cx="6363037" cy="20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52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00C7A44A-C298-FC50-955E-2AF8B8D9B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212" y="622571"/>
            <a:ext cx="7583576" cy="243757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089A29E-FD8D-9080-BF89-1A04B28D7497}"/>
              </a:ext>
            </a:extLst>
          </p:cNvPr>
          <p:cNvSpPr txBox="1"/>
          <p:nvPr/>
        </p:nvSpPr>
        <p:spPr>
          <a:xfrm>
            <a:off x="3858638" y="3638145"/>
            <a:ext cx="4474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dirty="0" err="1"/>
              <a:t>Bi-maxwell</a:t>
            </a:r>
            <a:r>
              <a:rPr lang="hu-HU" dirty="0"/>
              <a:t> (palacsinta, szivar)</a:t>
            </a:r>
          </a:p>
          <a:p>
            <a:pPr marL="342900" indent="-342900">
              <a:buAutoNum type="arabicPeriod"/>
            </a:pPr>
            <a:r>
              <a:rPr lang="hu-HU" dirty="0" err="1"/>
              <a:t>Driftelő</a:t>
            </a:r>
            <a:r>
              <a:rPr lang="hu-HU" dirty="0"/>
              <a:t> Maxwell</a:t>
            </a:r>
          </a:p>
          <a:p>
            <a:pPr marL="342900" indent="-342900">
              <a:buAutoNum type="arabicPeriod"/>
            </a:pPr>
            <a:r>
              <a:rPr lang="hu-HU" dirty="0"/>
              <a:t>Veszteségi-kúp eloszlás</a:t>
            </a:r>
          </a:p>
        </p:txBody>
      </p:sp>
    </p:spTree>
    <p:extLst>
      <p:ext uri="{BB962C8B-B14F-4D97-AF65-F5344CB8AC3E}">
        <p14:creationId xmlns:p14="http://schemas.microsoft.com/office/powerpoint/2010/main" val="1392893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1338597-D192-2932-D059-F8EBC020A5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282804"/>
                <a:ext cx="10058400" cy="657519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Mivel a részecskeszám megmarad: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̅"/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nary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nary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̅"/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nary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nary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A deriváltakat kibontva: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hu-HU" sz="24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hu-HU" sz="24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den>
                                  </m:f>
                                  <m:f>
                                    <m:fPr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hu-HU" sz="24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hu-HU" sz="24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hu-HU" sz="24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hu-HU" sz="24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den>
                                  </m:f>
                                  <m:f>
                                    <m:fPr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hu-HU" sz="24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hu-HU" sz="24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̅"/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nary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nary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hu-HU" sz="24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1338597-D192-2932-D059-F8EBC020A5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282804"/>
                <a:ext cx="10058400" cy="6575196"/>
              </a:xfrm>
              <a:blipFill>
                <a:blip r:embed="rId2"/>
                <a:stretch>
                  <a:fillRect l="-909" t="-101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7785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74F58C6D-513F-7EE7-EA98-0DBEAFD497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1871" y="433634"/>
                <a:ext cx="9465831" cy="618398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Mivel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Ezért a korábbi egyenlet átalakítható: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acc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Ez a </a:t>
                </a:r>
                <a:r>
                  <a:rPr lang="hu-HU" sz="2400" b="1" dirty="0" err="1"/>
                  <a:t>Vlaszov</a:t>
                </a:r>
                <a:r>
                  <a:rPr lang="hu-HU" sz="2400" b="1" dirty="0"/>
                  <a:t>-egyenlet</a:t>
                </a:r>
                <a:r>
                  <a:rPr lang="hu-HU" sz="2400" dirty="0"/>
                  <a:t>!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74F58C6D-513F-7EE7-EA98-0DBEAFD497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1" y="433634"/>
                <a:ext cx="9465831" cy="6183982"/>
              </a:xfrm>
              <a:blipFill>
                <a:blip r:embed="rId2"/>
                <a:stretch>
                  <a:fillRect l="-966" t="-1084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églalap 3">
            <a:extLst>
              <a:ext uri="{FF2B5EF4-FFF2-40B4-BE49-F238E27FC236}">
                <a16:creationId xmlns:a16="http://schemas.microsoft.com/office/drawing/2014/main" id="{B3FF65C8-640C-AF10-C517-614B13B8EB96}"/>
              </a:ext>
            </a:extLst>
          </p:cNvPr>
          <p:cNvSpPr/>
          <p:nvPr/>
        </p:nvSpPr>
        <p:spPr>
          <a:xfrm>
            <a:off x="4364610" y="4279769"/>
            <a:ext cx="3176833" cy="11029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48341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D8A6BE52-6B5D-9EB0-15AB-4DA0A48B0A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4463" y="697584"/>
                <a:ext cx="10614580" cy="5976593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Amennyiben a plazmában ütközések történnek, úgy a vizsgált fázistérfogaton belül a részecskék száma nem lesz állandó, hiszen a részecskék az ütközések miatt ki-, illetve belökődnek ebbe a térfogatelembe. Ekkor az egyenlet jobb oldalán megjelenik az ún. ütközési integrál vagy ütközési operátor:</a:t>
                </a:r>
              </a:p>
              <a:p>
                <a:pPr marL="0" indent="0">
                  <a:buNone/>
                </a:pPr>
                <a:endParaRPr lang="hu-H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acc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𝑐𝑜𝑙𝑙</m:t>
                          </m:r>
                        </m:sub>
                      </m:sSub>
                    </m:oMath>
                  </m:oMathPara>
                </a14:m>
                <a:endParaRPr lang="hu-HU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Ez a Boltzmann-</a:t>
                </a:r>
                <a:r>
                  <a:rPr lang="hu-HU" sz="2400" dirty="0" err="1"/>
                  <a:t>Vlaszov</a:t>
                </a:r>
                <a:r>
                  <a:rPr lang="hu-HU" sz="2400" dirty="0"/>
                  <a:t>-egyenlet, és igaz, hogy: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hu-HU" sz="1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hu-HU" sz="18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hu-HU" sz="1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hu-HU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hu-HU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𝑓</m:t>
                                          </m:r>
                                        </m:num>
                                        <m:den>
                                          <m:r>
                                            <a:rPr lang="hu-HU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hu-HU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𝑡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𝑐𝑜𝑙𝑙</m:t>
                                  </m:r>
                                </m:sub>
                              </m:sSub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̅"/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nary>
                          <m:acc>
                            <m:accPr>
                              <m:chr m:val="̅"/>
                              <m:ctrlP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nary>
                      <m:r>
                        <a:rPr lang="hu-H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hu-HU" sz="24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D8A6BE52-6B5D-9EB0-15AB-4DA0A48B0A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4463" y="697584"/>
                <a:ext cx="10614580" cy="5976593"/>
              </a:xfrm>
              <a:blipFill>
                <a:blip r:embed="rId2"/>
                <a:stretch>
                  <a:fillRect l="-919" t="-1121" r="-86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églalap 3">
            <a:extLst>
              <a:ext uri="{FF2B5EF4-FFF2-40B4-BE49-F238E27FC236}">
                <a16:creationId xmlns:a16="http://schemas.microsoft.com/office/drawing/2014/main" id="{1A604E2F-1CF3-0F8F-9726-FBBEAF2EAD54}"/>
              </a:ext>
            </a:extLst>
          </p:cNvPr>
          <p:cNvSpPr/>
          <p:nvPr/>
        </p:nvSpPr>
        <p:spPr>
          <a:xfrm>
            <a:off x="3723588" y="2752627"/>
            <a:ext cx="4223208" cy="12160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8750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5406BC8-34D9-43EC-D68D-61B534EC7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971" y="1097788"/>
            <a:ext cx="6732058" cy="4662423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hu-HU" sz="2800" dirty="0"/>
              <a:t>Miért jó a BVE?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hu-HU" sz="2800" dirty="0"/>
              <a:t>A megoldásával leírható:</a:t>
            </a:r>
          </a:p>
          <a:p>
            <a:pPr>
              <a:spcAft>
                <a:spcPts val="2400"/>
              </a:spcAft>
            </a:pPr>
            <a:r>
              <a:rPr lang="hu-HU" sz="2800" b="1" dirty="0"/>
              <a:t>Plazmafrekvencia</a:t>
            </a:r>
          </a:p>
          <a:p>
            <a:pPr>
              <a:spcAft>
                <a:spcPts val="2400"/>
              </a:spcAft>
            </a:pPr>
            <a:r>
              <a:rPr lang="hu-HU" sz="2800" b="1" dirty="0"/>
              <a:t>Hullámterjedés</a:t>
            </a:r>
          </a:p>
          <a:p>
            <a:pPr>
              <a:spcAft>
                <a:spcPts val="2400"/>
              </a:spcAft>
            </a:pPr>
            <a:r>
              <a:rPr lang="hu-HU" sz="2800" b="1" dirty="0" err="1"/>
              <a:t>Langmuir</a:t>
            </a:r>
            <a:r>
              <a:rPr lang="hu-HU" sz="2800" b="1" dirty="0"/>
              <a:t> hullámok</a:t>
            </a:r>
          </a:p>
          <a:p>
            <a:pPr>
              <a:spcAft>
                <a:spcPts val="2400"/>
              </a:spcAft>
            </a:pPr>
            <a:r>
              <a:rPr lang="hu-HU" sz="2800" b="1" dirty="0" err="1"/>
              <a:t>Landau</a:t>
            </a:r>
            <a:r>
              <a:rPr lang="hu-HU" sz="2800" b="1" dirty="0"/>
              <a:t>-csillapodás</a:t>
            </a:r>
          </a:p>
        </p:txBody>
      </p:sp>
    </p:spTree>
    <p:extLst>
      <p:ext uri="{BB962C8B-B14F-4D97-AF65-F5344CB8AC3E}">
        <p14:creationId xmlns:p14="http://schemas.microsoft.com/office/powerpoint/2010/main" val="2011331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DAB17A-F7DE-41BA-E935-A1CC51004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49" y="631596"/>
            <a:ext cx="10492033" cy="554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err="1"/>
              <a:t>Landau</a:t>
            </a:r>
            <a:r>
              <a:rPr lang="hu-HU" sz="2400" dirty="0"/>
              <a:t>-csillapodás</a:t>
            </a:r>
          </a:p>
          <a:p>
            <a:pPr marL="0" indent="0">
              <a:buNone/>
            </a:pPr>
            <a:r>
              <a:rPr lang="hu-HU" sz="2400" dirty="0"/>
              <a:t>Hullám-részecske interakció!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</p:txBody>
      </p:sp>
      <p:pic>
        <p:nvPicPr>
          <p:cNvPr id="5" name="Kép 4" descr="A képen nyíl látható&#10;&#10;Automatikusan generált leírás">
            <a:extLst>
              <a:ext uri="{FF2B5EF4-FFF2-40B4-BE49-F238E27FC236}">
                <a16:creationId xmlns:a16="http://schemas.microsoft.com/office/drawing/2014/main" id="{5D2565C3-1321-87B1-3925-58199AECB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8804"/>
            <a:ext cx="1219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057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D738E15-484E-D7FB-3703-B25DF2354B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413" y="631596"/>
                <a:ext cx="9785022" cy="5548541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u-HU" sz="2400" dirty="0"/>
                  <a:t>Miért jó nekünk még a BVE?</a:t>
                </a:r>
              </a:p>
              <a:p>
                <a:pPr marL="0" indent="0" algn="just">
                  <a:buNone/>
                </a:pPr>
                <a:r>
                  <a:rPr lang="hu-HU" sz="2400" dirty="0"/>
                  <a:t>Például makroszkopikus mennyiségek származtatására!</a:t>
                </a:r>
              </a:p>
              <a:p>
                <a:pPr marL="0" indent="0" algn="just">
                  <a:buNone/>
                </a:pPr>
                <a:r>
                  <a:rPr lang="hu-HU" sz="2400" dirty="0">
                    <a:effectLst/>
                    <a:ea typeface="Calibri" panose="020F0502020204030204" pitchFamily="34" charset="0"/>
                  </a:rPr>
                  <a:t>Legyen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hu-HU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hu-H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  <m:r>
                          <a:rPr lang="hu-H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hu-HU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hu-HU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hu-H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hu-HU" sz="2400" dirty="0">
                    <a:effectLst/>
                    <a:ea typeface="Times New Roman" panose="02020603050405020304" pitchFamily="18" charset="0"/>
                  </a:rPr>
                  <a:t> egy a plazmát jellemző fizikai átlagmennyiség! Szorozzuk be vele a Boltzmann-</a:t>
                </a:r>
                <a:r>
                  <a:rPr lang="hu-HU" sz="2400" dirty="0" err="1">
                    <a:effectLst/>
                    <a:ea typeface="Times New Roman" panose="02020603050405020304" pitchFamily="18" charset="0"/>
                  </a:rPr>
                  <a:t>Vlaszov</a:t>
                </a:r>
                <a:r>
                  <a:rPr lang="hu-HU" sz="2400" dirty="0">
                    <a:effectLst/>
                    <a:ea typeface="Times New Roman" panose="02020603050405020304" pitchFamily="18" charset="0"/>
                  </a:rPr>
                  <a:t> egyenlet mindkét oldalát!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̅"/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f>
                                <m:f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den>
                              </m:f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̅"/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𝐹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den>
                              </m:f>
                            </m:e>
                          </m:d>
                        </m:e>
                      </m:nary>
                      <m:sSup>
                        <m:sSup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  <m:sSub>
                        <m:sSub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𝑐𝑜𝑙𝑙</m:t>
                          </m:r>
                        </m:sub>
                      </m:sSub>
                      <m:sSup>
                        <m:sSup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 algn="just">
                  <a:buNone/>
                </a:pPr>
                <a:r>
                  <a:rPr lang="hu-HU" sz="2400" dirty="0"/>
                  <a:t>Ez az egyenlet leírja a </a:t>
                </a:r>
                <a:r>
                  <a:rPr lang="hu-HU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hu-HU" sz="2400" dirty="0"/>
                  <a:t> mennyiség átlagértékének változását (forgalmát)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D738E15-484E-D7FB-3703-B25DF2354B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413" y="631596"/>
                <a:ext cx="9785022" cy="5548541"/>
              </a:xfrm>
              <a:blipFill>
                <a:blip r:embed="rId2"/>
                <a:stretch>
                  <a:fillRect l="-935" t="-1209" r="-99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7127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AFE50F2-B049-28C7-55FB-D1B929D276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5291" y="433634"/>
                <a:ext cx="10001839" cy="62499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Bontsuk ki!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d>
                        <m:dPr>
                          <m:begChr m:val="〈"/>
                          <m:endChr m:val="〉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acc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d>
                        <m:dPr>
                          <m:begChr m:val="〈"/>
                          <m:endChr m:val="〉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d>
                        <m:dPr>
                          <m:begChr m:val="〈"/>
                          <m:endChr m:val="〉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den>
                          </m:f>
                          <m:d>
                            <m:d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</m:d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</m:d>
                        </m:e>
                        <m:sub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𝑐𝑜𝑙𝑙</m:t>
                          </m:r>
                        </m:sub>
                      </m:sSub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 algn="just">
                  <a:buNone/>
                </a:pPr>
                <a:r>
                  <a:rPr lang="hu-HU" sz="2400" dirty="0"/>
                  <a:t>Vajon mi történik, ha </a:t>
                </a:r>
                <a:r>
                  <a:rPr lang="hu-HU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hu-HU" sz="2400" dirty="0"/>
                  <a:t> helyére behelyettesítünk valamit? Legyen mondjuk </a:t>
                </a:r>
                <a14:m>
                  <m:oMath xmlns:m="http://schemas.openxmlformats.org/officeDocument/2006/math"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hu-HU" sz="2400" dirty="0"/>
                  <a:t>!</a:t>
                </a:r>
              </a:p>
              <a:p>
                <a:pPr marL="0" indent="0" algn="just">
                  <a:buNone/>
                </a:pPr>
                <a:r>
                  <a:rPr lang="hu-HU" sz="2400" dirty="0"/>
                  <a:t>Ekkor az egyenlet nagyon leegyszerűsödik:</a:t>
                </a:r>
              </a:p>
              <a:p>
                <a:pPr marL="0" indent="0" algn="just">
                  <a:buNone/>
                </a:pPr>
                <a:endParaRPr lang="hu-HU" sz="2400" dirty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acc>
                        </m:den>
                      </m:f>
                      <m:d>
                        <m:d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hu-HU" sz="2400" dirty="0"/>
              </a:p>
              <a:p>
                <a:pPr marL="0" indent="0" algn="just">
                  <a:buNone/>
                </a:pPr>
                <a:endParaRPr lang="hu-HU" sz="2400" dirty="0"/>
              </a:p>
              <a:p>
                <a:pPr marL="0" indent="0" algn="just">
                  <a:buNone/>
                </a:pPr>
                <a:r>
                  <a:rPr lang="hu-HU" sz="2400" dirty="0"/>
                  <a:t>Kérdés: ez milyen egyenlet?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AFE50F2-B049-28C7-55FB-D1B929D276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291" y="433634"/>
                <a:ext cx="10001839" cy="6249970"/>
              </a:xfrm>
              <a:blipFill>
                <a:blip r:embed="rId2"/>
                <a:stretch>
                  <a:fillRect l="-976" t="-1073" r="-976" b="-39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1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F9055E-2810-7E8E-FF1D-BBA497778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3" y="323220"/>
            <a:ext cx="10364452" cy="1923068"/>
          </a:xfrm>
        </p:spPr>
        <p:txBody>
          <a:bodyPr/>
          <a:lstStyle/>
          <a:p>
            <a:pPr marL="0" indent="0" algn="ctr">
              <a:buNone/>
            </a:pPr>
            <a:r>
              <a:rPr lang="hu-HU" sz="2800" dirty="0">
                <a:cs typeface="Times New Roman" panose="02020603050405020304" pitchFamily="18" charset="0"/>
              </a:rPr>
              <a:t>Fúziós reaktorok, </a:t>
            </a:r>
            <a:r>
              <a:rPr lang="hu-HU" sz="2800" dirty="0" err="1">
                <a:cs typeface="Times New Roman" panose="02020603050405020304" pitchFamily="18" charset="0"/>
              </a:rPr>
              <a:t>tokamak</a:t>
            </a:r>
            <a:endParaRPr lang="hu-HU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 descr="A képen tűz, ezüst, csempézett, piszkos látható&#10;&#10;Automatikusan generált leírás">
            <a:extLst>
              <a:ext uri="{FF2B5EF4-FFF2-40B4-BE49-F238E27FC236}">
                <a16:creationId xmlns:a16="http://schemas.microsoft.com/office/drawing/2014/main" id="{8ADD818F-F489-8B76-E771-04CA27C08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23" y="989392"/>
            <a:ext cx="8806353" cy="58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037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A73A78C5-E414-9214-F71A-FD9568F666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0705" y="433633"/>
                <a:ext cx="10058399" cy="62122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Tehát </a:t>
                </a:r>
                <a14:m>
                  <m:oMath xmlns:m="http://schemas.openxmlformats.org/officeDocument/2006/math"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hu-HU" sz="2400" dirty="0"/>
                  <a:t> esetén visszakapjuk a kontinuitási egyenletet. Most legyen </a:t>
                </a:r>
                <a:r>
                  <a:rPr lang="hu-HU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hu-HU" sz="2400" dirty="0"/>
                  <a:t> a töltés!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〈"/>
                          <m:endChr m:val="〉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𝑞𝑛</m:t>
                          </m:r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𝑑𝑖𝑣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𝑞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)=0</m:t>
                      </m:r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Tudjuk, hogy </a:t>
                </a:r>
                <a14:m>
                  <m:oMath xmlns:m="http://schemas.openxmlformats.org/officeDocument/2006/math">
                    <m:r>
                      <a:rPr lang="hu-HU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𝑞</m:t>
                    </m:r>
                    <m:r>
                      <a:rPr lang="hu-HU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hu-HU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hu-HU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∗</m:t>
                    </m:r>
                    <m:acc>
                      <m:accPr>
                        <m:chr m:val="̅"/>
                        <m:ctrlPr>
                          <a:rPr lang="hu-HU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hu-H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hu-HU" sz="2400" dirty="0"/>
                  <a:t> az áramsűrűség. Tehát a töltést behelyettesítve: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〈"/>
                          <m:endChr m:val="〉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𝑞𝑛</m:t>
                          </m:r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𝑑𝑖𝑣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𝑗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)=0</m:t>
                      </m:r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Ami a töltésmegmaradás egyenlete.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A73A78C5-E414-9214-F71A-FD9568F666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0705" y="433633"/>
                <a:ext cx="10058399" cy="6212263"/>
              </a:xfrm>
              <a:blipFill>
                <a:blip r:embed="rId2"/>
                <a:stretch>
                  <a:fillRect l="-970" t="-107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9680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FF7ED06A-F8E3-AB1A-051E-DF402AC548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7522" y="443059"/>
                <a:ext cx="9643621" cy="5755931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 </a:t>
                </a:r>
                <a14:m>
                  <m:oMath xmlns:m="http://schemas.openxmlformats.org/officeDocument/2006/math">
                    <m:r>
                      <a:rPr lang="hu-HU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hu-HU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u-HU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 algn="just">
                  <a:buNone/>
                </a:pPr>
                <a:endParaRPr lang="hu-HU" sz="24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〈"/>
                          <m:endChr m:val="〉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𝑚𝑛</m:t>
                          </m:r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𝑑𝑖𝑣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𝜌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)=0</m:t>
                      </m:r>
                    </m:oMath>
                  </m:oMathPara>
                </a14:m>
                <a:endParaRPr lang="hu-HU" sz="24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endParaRPr lang="hu-HU" sz="24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hu-HU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Ez a tömegmegmaradás egyenlete.</a:t>
                </a:r>
              </a:p>
              <a:p>
                <a:pPr marL="0" indent="0" algn="just">
                  <a:buNone/>
                </a:pPr>
                <a:endParaRPr lang="hu-HU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Tehát adott mennyiség behelyettesítésével a mennyiségre vonatkozó megmaradási törvényt kapunk. Azaz a részecskemozgás ezen mennyiségeket a kontinuitási egyenletnek megfelelően transzportálja.</a:t>
                </a:r>
              </a:p>
              <a:p>
                <a:pPr marL="0" indent="0">
                  <a:buNone/>
                </a:pPr>
                <a:endParaRPr lang="hu-HU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FF7ED06A-F8E3-AB1A-051E-DF402AC548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7522" y="443059"/>
                <a:ext cx="9643621" cy="5755931"/>
              </a:xfrm>
              <a:blipFill>
                <a:blip r:embed="rId2"/>
                <a:stretch>
                  <a:fillRect l="-1011" t="-1165" r="-94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2382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E7D3E3-64D2-1C8E-E7AF-E07DE4F01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17" y="294198"/>
            <a:ext cx="9692640" cy="1006701"/>
          </a:xfrm>
        </p:spPr>
        <p:txBody>
          <a:bodyPr/>
          <a:lstStyle/>
          <a:p>
            <a:r>
              <a:rPr lang="hu-HU" dirty="0"/>
              <a:t>Pár szó a kétfolyadék-modellről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03508D-06D2-5999-F440-F2CD2911B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16" y="1753386"/>
            <a:ext cx="10209045" cy="4647414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hu-HU" sz="2800" dirty="0"/>
              <a:t>Elektron + Ion összetevőket vizsgál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hu-HU" sz="2800" dirty="0"/>
              <a:t>Paraméterek, </a:t>
            </a:r>
            <a:r>
              <a:rPr lang="hu-HU" sz="2800" dirty="0" err="1"/>
              <a:t>pl</a:t>
            </a:r>
            <a:r>
              <a:rPr lang="hu-HU" sz="2800" dirty="0"/>
              <a:t> N(</a:t>
            </a:r>
            <a:r>
              <a:rPr lang="hu-HU" sz="2800" dirty="0" err="1"/>
              <a:t>e,i</a:t>
            </a:r>
            <a:r>
              <a:rPr lang="hu-HU" sz="2800" dirty="0"/>
              <a:t>), T(</a:t>
            </a:r>
            <a:r>
              <a:rPr lang="hu-HU" sz="2800" dirty="0" err="1"/>
              <a:t>e,i</a:t>
            </a:r>
            <a:r>
              <a:rPr lang="hu-HU" sz="2800" dirty="0"/>
              <a:t>)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hu-HU" sz="2800" dirty="0"/>
              <a:t>Egyenletei a BVE momentumegyenletei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hu-HU" sz="2800" dirty="0"/>
              <a:t>Mikroszkopikus skála, leírja például a </a:t>
            </a:r>
            <a:r>
              <a:rPr lang="hu-HU" sz="2800" dirty="0" err="1"/>
              <a:t>Debye</a:t>
            </a:r>
            <a:r>
              <a:rPr lang="hu-HU" sz="2800" dirty="0"/>
              <a:t>-árnyékolást, plazmarezgést</a:t>
            </a:r>
          </a:p>
        </p:txBody>
      </p:sp>
    </p:spTree>
    <p:extLst>
      <p:ext uri="{BB962C8B-B14F-4D97-AF65-F5344CB8AC3E}">
        <p14:creationId xmlns:p14="http://schemas.microsoft.com/office/powerpoint/2010/main" val="15287140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7B779F-44E1-D544-4B62-491D6A20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827592"/>
          </a:xfrm>
        </p:spPr>
        <p:txBody>
          <a:bodyPr/>
          <a:lstStyle/>
          <a:p>
            <a:r>
              <a:rPr lang="hu-HU" dirty="0"/>
              <a:t>MHD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0D1154-A4BD-4C46-4615-6CBA0A6A9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414021"/>
            <a:ext cx="9390417" cy="43513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plazmát elektromosan vezető folyadéknak tekinti, amelynek mozgása elektromos és mágneses teret kelt.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Hannes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Alfvén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fizikai Nobel-díjat kapott az elmélet kidolgozásáért 1970-ben.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Alapötlet: a mágneses mező egy mozgó vezető folyadékban feszültséget indukál, ami polarizálja a folyadékot, és így megváltoztatja a mágneses mezőt is. Emiatt a plazma nem írható le csak folyadékként, figyelembe kell venni az elektromágneses hatásokat is.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6381980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33CBB192-3CA1-31D2-FD31-54CF22921B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7903" y="245097"/>
                <a:ext cx="6136848" cy="587847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b="1" dirty="0"/>
                  <a:t>Összesen 8 alapegyenlet</a:t>
                </a:r>
              </a:p>
              <a:p>
                <a:pPr marL="0" indent="0">
                  <a:buNone/>
                </a:pPr>
                <a:r>
                  <a:rPr lang="hu-HU" sz="2400" dirty="0"/>
                  <a:t>kontinuitási egyenlet:</a:t>
                </a:r>
              </a:p>
              <a:p>
                <a:pPr marL="0" indent="0">
                  <a:buNone/>
                </a:pPr>
                <a:endParaRPr lang="hu-H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𝜌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𝑑𝑖𝑣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𝜌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)=0</m:t>
                      </m:r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Cauchy-féle impulzusegyenlet: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𝜌</m:t>
                      </m:r>
                      <m:f>
                        <m:f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𝜌</m:t>
                      </m:r>
                      <m:d>
                        <m:d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𝑑𝑖𝑣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𝑑𝑖𝑣</m:t>
                      </m:r>
                      <m:d>
                        <m:d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e>
                      </m:acc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𝜌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hu-HU" sz="32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33CBB192-3CA1-31D2-FD31-54CF22921B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7903" y="245097"/>
                <a:ext cx="6136848" cy="5878479"/>
              </a:xfrm>
              <a:blipFill>
                <a:blip r:embed="rId2"/>
                <a:stretch>
                  <a:fillRect l="-1590" t="-114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5CE4F3B2-AA91-7DDD-D266-63A05688FFAF}"/>
                  </a:ext>
                </a:extLst>
              </p:cNvPr>
              <p:cNvSpPr txBox="1"/>
              <p:nvPr/>
            </p:nvSpPr>
            <p:spPr>
              <a:xfrm>
                <a:off x="6919274" y="857839"/>
                <a:ext cx="4270342" cy="3748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Egy anyagi egyenlet:</a:t>
                </a:r>
              </a:p>
              <a:p>
                <a:endPara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hu-HU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hu-HU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hu-HU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𝜅</m:t>
                              </m:r>
                            </m:sup>
                          </m:sSup>
                        </m:e>
                      </m:d>
                      <m:r>
                        <a:rPr lang="hu-HU" sz="2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r>
                  <a:rPr lang="hu-HU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Az áramsűrűség:</a:t>
                </a:r>
              </a:p>
              <a:p>
                <a:endPara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endPara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hu-HU" sz="24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</m:acc>
                      <m:r>
                        <a:rPr lang="hu-HU" sz="2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hu-HU" sz="2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𝜎</m:t>
                      </m:r>
                      <m:r>
                        <a:rPr lang="hu-HU" sz="2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acc>
                      <m:r>
                        <a:rPr lang="hu-HU" sz="2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hu-HU" sz="2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acc>
                        <m:accPr>
                          <m:chr m:val="̅"/>
                          <m:ctrlPr>
                            <a:rPr lang="hu-HU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hu-HU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hu-HU" sz="2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5CE4F3B2-AA91-7DDD-D266-63A05688F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274" y="857839"/>
                <a:ext cx="4270342" cy="3748206"/>
              </a:xfrm>
              <a:prstGeom prst="rect">
                <a:avLst/>
              </a:prstGeom>
              <a:blipFill>
                <a:blip r:embed="rId3"/>
                <a:stretch>
                  <a:fillRect l="-2140" t="-1301" b="-162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églalap 4">
            <a:extLst>
              <a:ext uri="{FF2B5EF4-FFF2-40B4-BE49-F238E27FC236}">
                <a16:creationId xmlns:a16="http://schemas.microsoft.com/office/drawing/2014/main" id="{DA3DCFE7-E3E8-2117-6DBB-622BA039064B}"/>
              </a:ext>
            </a:extLst>
          </p:cNvPr>
          <p:cNvSpPr/>
          <p:nvPr/>
        </p:nvSpPr>
        <p:spPr>
          <a:xfrm>
            <a:off x="2073897" y="1338606"/>
            <a:ext cx="2884602" cy="12443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33D5633-56B8-7DAB-C8BB-2D865DFE01F4}"/>
              </a:ext>
            </a:extLst>
          </p:cNvPr>
          <p:cNvSpPr/>
          <p:nvPr/>
        </p:nvSpPr>
        <p:spPr>
          <a:xfrm>
            <a:off x="7890235" y="1545996"/>
            <a:ext cx="2328421" cy="11406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8C9CA57E-D84F-A80C-CE4C-34D2A0F234A2}"/>
              </a:ext>
            </a:extLst>
          </p:cNvPr>
          <p:cNvSpPr/>
          <p:nvPr/>
        </p:nvSpPr>
        <p:spPr>
          <a:xfrm>
            <a:off x="527903" y="4251489"/>
            <a:ext cx="6136848" cy="12679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7F018CA2-E0DA-A557-3EAB-9AB99A63233E}"/>
              </a:ext>
            </a:extLst>
          </p:cNvPr>
          <p:cNvSpPr/>
          <p:nvPr/>
        </p:nvSpPr>
        <p:spPr>
          <a:xfrm>
            <a:off x="7729979" y="3827282"/>
            <a:ext cx="2573518" cy="97096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3220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B72B13B3-A231-42D1-D928-2B2E1D78B5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7224" y="1017662"/>
                <a:ext cx="9437551" cy="4822676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hu-HU" sz="2400" dirty="0"/>
                  <a:t>És a négy Maxwell-egyenlet: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hu-HU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𝑑𝑖𝑣</m:t>
                    </m:r>
                    <m:d>
                      <m:dPr>
                        <m:ctrlPr>
                          <a:rPr lang="hu-HU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hu-HU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hu-HU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e>
                    </m:d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hu-HU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u-H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</m:num>
                      <m:den>
                        <m:sSub>
                          <m:sSubPr>
                            <m:ctrlPr>
                              <a:rPr lang="hu-HU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hu-HU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hu-HU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hu-HU" sz="2400" dirty="0"/>
                  <a:t>						</a:t>
                </a:r>
                <a14:m>
                  <m:oMath xmlns:m="http://schemas.openxmlformats.org/officeDocument/2006/math">
                    <m:r>
                      <a:rPr lang="hu-HU" sz="2400" i="1">
                        <a:latin typeface="Cambria Math" panose="02040503050406030204" pitchFamily="18" charset="0"/>
                      </a:rPr>
                      <m:t>𝑑𝑖𝑣</m:t>
                    </m:r>
                    <m:r>
                      <a:rPr lang="hu-HU" sz="2400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hu-HU" sz="2400" i="1"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hu-HU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𝑟𝑜𝑡</m:t>
                    </m:r>
                    <m:d>
                      <m:dPr>
                        <m:ctrlPr>
                          <a:rPr lang="hu-HU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hu-HU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hu-HU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e>
                    </m:d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hu-HU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u-H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hu-H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num>
                      <m:den>
                        <m:r>
                          <a:rPr lang="hu-H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hu-H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hu-HU" sz="2400" dirty="0"/>
                  <a:t>				</a:t>
                </a:r>
                <a14:m>
                  <m:oMath xmlns:m="http://schemas.openxmlformats.org/officeDocument/2006/math">
                    <m:r>
                      <a:rPr lang="hu-HU" sz="2400" i="1">
                        <a:latin typeface="Cambria Math" panose="02040503050406030204" pitchFamily="18" charset="0"/>
                      </a:rPr>
                      <m:t>𝑟𝑜𝑡</m:t>
                    </m:r>
                    <m:d>
                      <m:dPr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hu-HU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  <m:r>
                      <a:rPr lang="hu-HU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hu-HU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hu-HU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24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hu-HU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>
                          <m:fPr>
                            <m:ctrlPr>
                              <a:rPr lang="hu-HU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u-HU" sz="2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acc>
                              <m:accPr>
                                <m:chr m:val="̅"/>
                                <m:ctrlPr>
                                  <a:rPr lang="hu-HU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hu-HU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num>
                          <m:den>
                            <m:r>
                              <a:rPr lang="hu-HU" sz="2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hu-HU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</m:oMath>
                </a14:m>
                <a:endParaRPr lang="hu-HU" sz="24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B72B13B3-A231-42D1-D928-2B2E1D78B5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7224" y="1017662"/>
                <a:ext cx="9437551" cy="4822676"/>
              </a:xfrm>
              <a:blipFill>
                <a:blip r:embed="rId2"/>
                <a:stretch>
                  <a:fillRect t="-139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églalap 3">
            <a:extLst>
              <a:ext uri="{FF2B5EF4-FFF2-40B4-BE49-F238E27FC236}">
                <a16:creationId xmlns:a16="http://schemas.microsoft.com/office/drawing/2014/main" id="{715A1113-D88B-0CB9-0F27-9F0047D9AD9F}"/>
              </a:ext>
            </a:extLst>
          </p:cNvPr>
          <p:cNvSpPr/>
          <p:nvPr/>
        </p:nvSpPr>
        <p:spPr>
          <a:xfrm>
            <a:off x="1377224" y="1838227"/>
            <a:ext cx="2110694" cy="11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BA701F93-374E-7C75-F89F-CD6A13803E8A}"/>
              </a:ext>
            </a:extLst>
          </p:cNvPr>
          <p:cNvSpPr/>
          <p:nvPr/>
        </p:nvSpPr>
        <p:spPr>
          <a:xfrm>
            <a:off x="1377224" y="3327662"/>
            <a:ext cx="2110694" cy="8389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C131AC98-F3D5-975A-34B7-AFC98D0E1E2E}"/>
              </a:ext>
            </a:extLst>
          </p:cNvPr>
          <p:cNvSpPr/>
          <p:nvPr/>
        </p:nvSpPr>
        <p:spPr>
          <a:xfrm>
            <a:off x="7541443" y="1923068"/>
            <a:ext cx="1941922" cy="8578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A652B620-8DFD-6CD3-801A-F021FEC6A27B}"/>
              </a:ext>
            </a:extLst>
          </p:cNvPr>
          <p:cNvSpPr/>
          <p:nvPr/>
        </p:nvSpPr>
        <p:spPr>
          <a:xfrm>
            <a:off x="6825006" y="3327662"/>
            <a:ext cx="3289955" cy="8484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79551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5A00EC-EAEB-D8F9-AD47-13FF761A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" y="294198"/>
            <a:ext cx="10803117" cy="827592"/>
          </a:xfrm>
        </p:spPr>
        <p:txBody>
          <a:bodyPr/>
          <a:lstStyle/>
          <a:p>
            <a:r>
              <a:rPr lang="hu-HU" dirty="0"/>
              <a:t>Befagyás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FA0A14B-3E78-C0EA-9756-D984F906ED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0193" y="1329180"/>
                <a:ext cx="10586302" cy="52346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A rotációra vonatkozó Maxwell-egyenletek, valamint az Ohm-törvény felhasználásával megkapjuk a mágneses indukció egyenletét: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𝑟𝑜𝑡</m:t>
                      </m:r>
                      <m:d>
                        <m:dPr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𝜂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ahol </a:t>
                </a:r>
                <a14:m>
                  <m:oMath xmlns:m="http://schemas.openxmlformats.org/officeDocument/2006/math"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=1/</m:t>
                    </m:r>
                    <m:r>
                      <a:rPr lang="hu-H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𝜇𝜎</m:t>
                    </m:r>
                  </m:oMath>
                </a14:m>
                <a:r>
                  <a:rPr lang="hu-HU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 mágneses </a:t>
                </a:r>
                <a:r>
                  <a:rPr lang="hu-HU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diffúzivítás</a:t>
                </a:r>
                <a:r>
                  <a:rPr lang="hu-HU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hu-HU" sz="2400" dirty="0">
                    <a:effectLst/>
                    <a:ea typeface="Times New Roman" panose="02020603050405020304" pitchFamily="18" charset="0"/>
                  </a:rPr>
                  <a:t>Az egyenlet jobb oldali első tagja az indukciós, a második a diffúziós tag.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Ideális esetben </a:t>
                </a:r>
                <a14:m>
                  <m:oMath xmlns:m="http://schemas.openxmlformats.org/officeDocument/2006/math">
                    <m:r>
                      <a:rPr lang="hu-HU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hu-HU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u-HU" sz="2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lang="hu-HU" sz="2400" dirty="0"/>
                  <a:t>, ekkor az indukciós tag dominál!</a:t>
                </a:r>
                <a:endParaRPr lang="hu-HU" sz="32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FA0A14B-3E78-C0EA-9756-D984F906ED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193" y="1329180"/>
                <a:ext cx="10586302" cy="5234622"/>
              </a:xfrm>
              <a:blipFill>
                <a:blip r:embed="rId2"/>
                <a:stretch>
                  <a:fillRect l="-864" t="-128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6192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F3449B4-8688-B714-6E67-E2CBE83436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6437" y="377072"/>
                <a:ext cx="10322351" cy="580306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Nézzük a mágneses fluxust: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𝛷</m:t>
                      </m:r>
                      <m:r>
                        <a:rPr lang="hu-H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̅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Itt </a:t>
                </a:r>
                <a:r>
                  <a:rPr lang="hu-HU" sz="2400" i="1" dirty="0"/>
                  <a:t>S</a:t>
                </a:r>
                <a:r>
                  <a:rPr lang="hu-HU" sz="2400" dirty="0"/>
                  <a:t> egy felület!</a:t>
                </a:r>
              </a:p>
              <a:p>
                <a:pPr marL="0" indent="0">
                  <a:buNone/>
                </a:pPr>
                <a:r>
                  <a:rPr lang="hu-HU" sz="2400" dirty="0"/>
                  <a:t>A fluxus időbeli változása két tagból adódik. Egyrészt, B változásából az S felületen: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hu-HU" sz="240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2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𝜕𝛷</m:t>
                                  </m:r>
                                </m:num>
                                <m:den>
                                  <m:r>
                                    <a:rPr lang="hu-HU" sz="2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hu-HU" sz="2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hu-HU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hu-HU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hu-HU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sz="2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hu-HU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hu-HU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hu-HU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hu-HU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hu-HU" sz="24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𝑟𝑜𝑡</m:t>
                          </m:r>
                          <m:d>
                            <m:dPr>
                              <m:ctrlPr>
                                <a:rPr lang="hu-HU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hu-HU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hu-HU" sz="24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F3449B4-8688-B714-6E67-E2CBE83436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6437" y="377072"/>
                <a:ext cx="10322351" cy="5803065"/>
              </a:xfrm>
              <a:blipFill>
                <a:blip r:embed="rId2"/>
                <a:stretch>
                  <a:fillRect l="-945" t="-115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43998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7334A539-8DB6-54FE-9085-E6D5DFC6FD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169" y="329938"/>
                <a:ext cx="10435472" cy="585019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A második tag az S felület által </a:t>
                </a:r>
                <a:r>
                  <a:rPr lang="hu-HU" sz="2400" dirty="0" err="1"/>
                  <a:t>körbeölelt</a:t>
                </a:r>
                <a:r>
                  <a:rPr lang="hu-HU" sz="2400" dirty="0"/>
                  <a:t> térrész mozgásából adódik. Legyen </a:t>
                </a:r>
                <a14:m>
                  <m:oMath xmlns:m="http://schemas.openxmlformats.org/officeDocument/2006/math"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𝑑𝑙</m:t>
                    </m:r>
                  </m:oMath>
                </a14:m>
                <a:r>
                  <a:rPr lang="hu-HU" sz="2400" dirty="0"/>
                  <a:t> egy eleme ennek a térrésznek, ekkor </a:t>
                </a:r>
                <a14:m>
                  <m:oMath xmlns:m="http://schemas.openxmlformats.org/officeDocument/2006/math"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 ×</m:t>
                    </m:r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𝑑𝑙</m:t>
                    </m:r>
                  </m:oMath>
                </a14:m>
                <a:r>
                  <a:rPr lang="hu-HU" sz="2400" dirty="0"/>
                  <a:t> az egységnyi idő alatt bejárt terület. Az ezen átmenő fluxus pedig </a:t>
                </a:r>
                <a14:m>
                  <m:oMath xmlns:m="http://schemas.openxmlformats.org/officeDocument/2006/math"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𝐵𝑣</m:t>
                    </m:r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𝑑𝑙</m:t>
                    </m:r>
                  </m:oMath>
                </a14:m>
                <a:r>
                  <a:rPr lang="hu-HU" sz="2400" dirty="0"/>
                  <a:t>. Tehát: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hu-HU" sz="240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2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𝜕𝛷</m:t>
                                  </m:r>
                                </m:num>
                                <m:den>
                                  <m:r>
                                    <a:rPr lang="hu-HU" sz="2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hu-HU" sz="2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hu-HU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hu-HU" sz="24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𝐵𝑣</m:t>
                          </m:r>
                          <m: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𝑑𝑙</m:t>
                          </m:r>
                          <m: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hu-HU" sz="24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hu-HU" sz="24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hu-HU" sz="24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r>
                                <a:rPr lang="hu-HU" sz="24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  <m:r>
                                <a:rPr lang="hu-HU" sz="24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hu-HU" sz="24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𝑑𝑙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Ez a </a:t>
                </a:r>
                <a:r>
                  <a:rPr lang="hu-HU" sz="2400" dirty="0" err="1"/>
                  <a:t>Stokes</a:t>
                </a:r>
                <a:r>
                  <a:rPr lang="hu-HU" sz="2400" dirty="0"/>
                  <a:t>-tétel segítségével átalakítható: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hu-HU" sz="240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2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𝜕𝛷</m:t>
                                  </m:r>
                                </m:num>
                                <m:den>
                                  <m:r>
                                    <a:rPr lang="hu-HU" sz="2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hu-HU" sz="2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hu-HU" sz="2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hu-H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hu-HU" sz="24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𝑟𝑜𝑡</m:t>
                          </m:r>
                          <m:d>
                            <m:dPr>
                              <m:ctrlPr>
                                <a:rPr lang="hu-HU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hu-HU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hu-HU" sz="24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r>
                                <a:rPr lang="hu-HU" sz="24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hu-HU" sz="24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hu-HU" sz="24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7334A539-8DB6-54FE-9085-E6D5DFC6FD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169" y="329938"/>
                <a:ext cx="10435472" cy="5850199"/>
              </a:xfrm>
              <a:blipFill>
                <a:blip r:embed="rId2"/>
                <a:stretch>
                  <a:fillRect l="-876" t="-114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0171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3B44ADC6-3100-8BD3-2941-016197EA9A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7009" y="226243"/>
                <a:ext cx="10303497" cy="6631757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hu-HU" sz="2600" dirty="0"/>
                  <a:t>Tehát a teljes fluxusváltozás:</a:t>
                </a:r>
              </a:p>
              <a:p>
                <a:pPr marL="0" indent="0">
                  <a:buNone/>
                </a:pPr>
                <a:endParaRPr lang="hu-HU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𝜕𝛷</m:t>
                          </m:r>
                        </m:num>
                        <m:den>
                          <m:r>
                            <a:rPr lang="hu-HU" sz="2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hu-HU" sz="2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hu-HU" sz="2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𝑟𝑜𝑡</m:t>
                          </m:r>
                          <m:d>
                            <m:dPr>
                              <m:ctrlPr>
                                <a:rPr lang="hu-HU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hu-HU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  <m:r>
                                <a:rPr lang="hu-HU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hu-HU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  <m:r>
                                <a:rPr lang="hu-HU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r>
                                <a:rPr lang="hu-HU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nary>
                      <m:r>
                        <a:rPr lang="hu-HU" sz="2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hu-HU" sz="2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𝑑𝑆</m:t>
                      </m:r>
                    </m:oMath>
                  </m:oMathPara>
                </a14:m>
                <a:endParaRPr lang="hu-HU" sz="2600" b="0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hu-HU" sz="2600" dirty="0"/>
              </a:p>
              <a:p>
                <a:pPr marL="0" indent="0">
                  <a:buNone/>
                </a:pPr>
                <a:r>
                  <a:rPr lang="hu-HU" sz="2600" dirty="0"/>
                  <a:t>Viszont tudjuk, hogy:</a:t>
                </a:r>
              </a:p>
              <a:p>
                <a:pPr marL="0" indent="0">
                  <a:buNone/>
                </a:pPr>
                <a:endParaRPr lang="hu-HU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6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hu-HU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u-HU" sz="2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hu-HU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hu-HU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hu-HU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hu-HU" sz="2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hu-HU" sz="2600" dirty="0"/>
              </a:p>
              <a:p>
                <a:pPr marL="0" indent="0">
                  <a:buNone/>
                </a:pPr>
                <a:r>
                  <a:rPr lang="hu-HU" sz="2600" dirty="0"/>
                  <a:t>Vagyis a plazma viszi magával a mágneses fluxust, ez a mágneses tér befagyása:</a:t>
                </a:r>
              </a:p>
              <a:p>
                <a:pPr marL="0" indent="0">
                  <a:buNone/>
                </a:pPr>
                <a:endParaRPr lang="hu-HU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6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𝜕𝛷</m:t>
                          </m:r>
                        </m:num>
                        <m:den>
                          <m:r>
                            <a:rPr lang="hu-HU" sz="2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hu-HU" sz="2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hu-HU" sz="2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        →          </m:t>
                      </m:r>
                      <m:r>
                        <a:rPr lang="hu-HU" sz="2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𝛷</m:t>
                      </m:r>
                      <m:r>
                        <a:rPr lang="hu-HU" sz="2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hu-HU" sz="2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𝑐𝑜𝑛𝑠𝑡</m:t>
                      </m:r>
                    </m:oMath>
                  </m:oMathPara>
                </a14:m>
                <a:endParaRPr lang="hu-HU" sz="2600" dirty="0">
                  <a:latin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hu-HU" dirty="0"/>
              </a:p>
              <a:p>
                <a:pPr marL="0" indent="0">
                  <a:buNone/>
                </a:pPr>
                <a:endParaRPr lang="hu-HU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3B44ADC6-3100-8BD3-2941-016197EA9A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7009" y="226243"/>
                <a:ext cx="10303497" cy="6631757"/>
              </a:xfrm>
              <a:blipFill>
                <a:blip r:embed="rId2"/>
                <a:stretch>
                  <a:fillRect l="-947" t="-156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églalap 3">
            <a:extLst>
              <a:ext uri="{FF2B5EF4-FFF2-40B4-BE49-F238E27FC236}">
                <a16:creationId xmlns:a16="http://schemas.microsoft.com/office/drawing/2014/main" id="{E865C9B8-0983-7C55-0288-7194E127CDDC}"/>
              </a:ext>
            </a:extLst>
          </p:cNvPr>
          <p:cNvSpPr/>
          <p:nvPr/>
        </p:nvSpPr>
        <p:spPr>
          <a:xfrm>
            <a:off x="3530336" y="5590095"/>
            <a:ext cx="4656841" cy="11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0818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7DBBBC-8A7D-996D-27A2-CF12B7B6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61657"/>
            <a:ext cx="10364451" cy="861491"/>
          </a:xfrm>
        </p:spPr>
        <p:txBody>
          <a:bodyPr/>
          <a:lstStyle/>
          <a:p>
            <a:r>
              <a:rPr lang="hu-HU" dirty="0">
                <a:latin typeface="+mn-lt"/>
                <a:cs typeface="Times New Roman" panose="02020603050405020304" pitchFamily="18" charset="0"/>
              </a:rPr>
              <a:t>Hajtóművek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6E3765-77CB-3AC0-8F0B-0F325B862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319754"/>
            <a:ext cx="10364452" cy="735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>
                <a:cs typeface="Times New Roman" panose="02020603050405020304" pitchFamily="18" charset="0"/>
              </a:rPr>
              <a:t>Hall-</a:t>
            </a:r>
            <a:r>
              <a:rPr lang="hu-HU" sz="2400" dirty="0" err="1">
                <a:cs typeface="Times New Roman" panose="02020603050405020304" pitchFamily="18" charset="0"/>
              </a:rPr>
              <a:t>effect</a:t>
            </a:r>
            <a:r>
              <a:rPr lang="hu-HU" sz="2400" dirty="0">
                <a:cs typeface="Times New Roman" panose="02020603050405020304" pitchFamily="18" charset="0"/>
              </a:rPr>
              <a:t> Ion </a:t>
            </a:r>
            <a:r>
              <a:rPr lang="hu-HU" sz="2400" dirty="0" err="1">
                <a:cs typeface="Times New Roman" panose="02020603050405020304" pitchFamily="18" charset="0"/>
              </a:rPr>
              <a:t>thruster</a:t>
            </a:r>
            <a:endParaRPr lang="hu-HU" sz="2400" dirty="0">
              <a:cs typeface="Times New Roman" panose="02020603050405020304" pitchFamily="18" charset="0"/>
            </a:endParaRPr>
          </a:p>
        </p:txBody>
      </p:sp>
      <p:pic>
        <p:nvPicPr>
          <p:cNvPr id="5" name="Kép 4" descr="A képen világos, homály, éjszakai égbolt látható&#10;&#10;Automatikusan generált leírás">
            <a:extLst>
              <a:ext uri="{FF2B5EF4-FFF2-40B4-BE49-F238E27FC236}">
                <a16:creationId xmlns:a16="http://schemas.microsoft.com/office/drawing/2014/main" id="{6730F822-0071-BD0B-CBCC-61AAE4D14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9" y="2155597"/>
            <a:ext cx="5076825" cy="381000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CB00164-AD7A-5039-05B4-011F7885D41C}"/>
              </a:ext>
            </a:extLst>
          </p:cNvPr>
          <p:cNvSpPr txBox="1"/>
          <p:nvPr/>
        </p:nvSpPr>
        <p:spPr>
          <a:xfrm>
            <a:off x="6381945" y="2294659"/>
            <a:ext cx="4751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Például az ilyen </a:t>
            </a:r>
            <a:r>
              <a:rPr lang="hu-HU" sz="2400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tipusú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hajtóműveknek fontos szerepük lesz a </a:t>
            </a:r>
            <a:r>
              <a:rPr lang="hu-HU" sz="2400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Lunar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Gateway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pályán tartásában!</a:t>
            </a:r>
          </a:p>
        </p:txBody>
      </p:sp>
    </p:spTree>
    <p:extLst>
      <p:ext uri="{BB962C8B-B14F-4D97-AF65-F5344CB8AC3E}">
        <p14:creationId xmlns:p14="http://schemas.microsoft.com/office/powerpoint/2010/main" val="766043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CC7EDF4-1DA7-1A98-A628-BC45D1E9A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241" y="490194"/>
            <a:ext cx="9671901" cy="56899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400" dirty="0">
                <a:effectLst/>
                <a:ea typeface="Times New Roman" panose="02020603050405020304" pitchFamily="18" charset="0"/>
              </a:rPr>
              <a:t>Ha a plazma a mágneses tér irányára merőlegesen mozogna, az ideálisan jó vezetőkben végtelen nagy áram lépne fel. Ez lehetetlen, vagyis a plazmának úgy kell mozognia, hogy ne keresztezze a mágneses erőtereket.</a:t>
            </a:r>
          </a:p>
          <a:p>
            <a:pPr marL="0" indent="0" algn="just">
              <a:buNone/>
            </a:pPr>
            <a:endParaRPr lang="hu-HU" sz="2400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400" dirty="0">
                <a:effectLst/>
                <a:ea typeface="Times New Roman" panose="02020603050405020304" pitchFamily="18" charset="0"/>
              </a:rPr>
              <a:t>Nagy mágneses </a:t>
            </a:r>
            <a:r>
              <a:rPr lang="hu-HU" sz="2400" dirty="0" err="1">
                <a:effectLst/>
                <a:ea typeface="Times New Roman" panose="02020603050405020304" pitchFamily="18" charset="0"/>
              </a:rPr>
              <a:t>diffuzivitás</a:t>
            </a:r>
            <a:r>
              <a:rPr lang="hu-HU" sz="2400" dirty="0">
                <a:effectLst/>
                <a:ea typeface="Times New Roman" panose="02020603050405020304" pitchFamily="18" charset="0"/>
              </a:rPr>
              <a:t> esetén a diffúziós tag lesz domináns. Ekkor a befagyási tétel nem lesz érvényes, a mágneses tér időbeli változása a tér inhomogenitásától függ, amely gyorsan szétdiffundál.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90581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CB7987-4462-8CB0-9526-C0A4E31BE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20" y="113121"/>
            <a:ext cx="11133054" cy="927751"/>
          </a:xfrm>
        </p:spPr>
        <p:txBody>
          <a:bodyPr>
            <a:normAutofit fontScale="90000"/>
          </a:bodyPr>
          <a:lstStyle/>
          <a:p>
            <a:r>
              <a:rPr lang="hu-HU" dirty="0"/>
              <a:t>Hullámjelenségek I. – Kinetikus hullámok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45F2FCD-9070-9520-666E-2C594A015F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6627" y="1498862"/>
                <a:ext cx="10916239" cy="507162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hu-HU" sz="4400" b="1" dirty="0">
                    <a:solidFill>
                      <a:schemeClr val="tx1"/>
                    </a:solidFill>
                  </a:rPr>
                  <a:t>B = 0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hu-HU" sz="2400" dirty="0"/>
                  <a:t>E </a:t>
                </a:r>
                <a:r>
                  <a:rPr lang="hu-HU" sz="2400" dirty="0">
                    <a:ea typeface="Cambria Math" panose="02040503050406030204" pitchFamily="18" charset="0"/>
                  </a:rPr>
                  <a:t>∥ k, Longitudinális hullám: </a:t>
                </a:r>
              </a:p>
              <a:p>
                <a:pPr marL="0" indent="0">
                  <a:buNone/>
                </a:pPr>
                <a:r>
                  <a:rPr lang="hu-HU" sz="2400" dirty="0">
                    <a:ea typeface="Cambria Math" panose="02040503050406030204" pitchFamily="18" charset="0"/>
                  </a:rPr>
                  <a:t>	Kompressziós --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hu-HU" sz="2400" dirty="0"/>
                  <a:t>, (térben) statikus plazmarezgés, nem terjed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hu-HU" sz="2400" dirty="0"/>
                  <a:t>E </a:t>
                </a:r>
                <a:r>
                  <a:rPr lang="hu-HU" sz="2400" dirty="0">
                    <a:ea typeface="Cambria Math" panose="02040503050406030204" pitchFamily="18" charset="0"/>
                  </a:rPr>
                  <a:t>⊥ k, transzverzális hullám:</a:t>
                </a:r>
              </a:p>
              <a:p>
                <a:pPr marL="0" indent="0">
                  <a:buNone/>
                </a:pPr>
                <a:r>
                  <a:rPr lang="hu-HU" sz="2400" dirty="0">
                    <a:ea typeface="Cambria Math" panose="02040503050406030204" pitchFamily="18" charset="0"/>
                  </a:rPr>
                  <a:t>	</a:t>
                </a:r>
                <a:r>
                  <a:rPr lang="hu-HU" sz="24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hu-HU" sz="2400" dirty="0"/>
                  <a:t>, nincs terjedés plazmafrekvencia alatt! 	Ionoszféráról visszaverődik!</a:t>
                </a:r>
              </a:p>
              <a:p>
                <a:pPr marL="548640" lvl="2" indent="0">
                  <a:buNone/>
                </a:pPr>
                <a:endParaRPr lang="hu-HU" dirty="0"/>
              </a:p>
              <a:p>
                <a:pPr marL="548640" lvl="2" indent="0">
                  <a:buNone/>
                </a:pPr>
                <a:endParaRPr lang="hu-HU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45F2FCD-9070-9520-666E-2C594A015F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6627" y="1498862"/>
                <a:ext cx="10916239" cy="5071620"/>
              </a:xfrm>
              <a:blipFill>
                <a:blip r:embed="rId2"/>
                <a:stretch>
                  <a:fillRect l="-2291" t="-3245" r="-5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75974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575E0B7A-B1A1-C622-8A64-245FA5A06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16" y="101646"/>
            <a:ext cx="9964132" cy="67563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4400" b="1" dirty="0">
                <a:solidFill>
                  <a:schemeClr val="tx1"/>
                </a:solidFill>
              </a:rPr>
              <a:t>B </a:t>
            </a:r>
            <a:r>
              <a:rPr lang="hu-HU" sz="4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≠ </a:t>
            </a:r>
            <a:r>
              <a:rPr lang="hu-HU" sz="4400" b="1" dirty="0">
                <a:solidFill>
                  <a:schemeClr val="tx1"/>
                </a:solidFill>
                <a:ea typeface="Cambria Math" panose="02040503050406030204" pitchFamily="18" charset="0"/>
              </a:rPr>
              <a:t>0</a:t>
            </a:r>
          </a:p>
          <a:p>
            <a:pPr marL="0" indent="0">
              <a:buNone/>
            </a:pPr>
            <a:endParaRPr lang="hu-HU" sz="44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hu-HU" sz="44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hu-HU" sz="44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hu-HU" sz="44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hu-HU" sz="44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hu-HU" sz="44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hu-HU" sz="2800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hu-HU" sz="2800" dirty="0">
                <a:solidFill>
                  <a:schemeClr val="tx1"/>
                </a:solidFill>
                <a:ea typeface="Cambria Math" panose="02040503050406030204" pitchFamily="18" charset="0"/>
              </a:rPr>
              <a:t>Ferde terjedés R,L és O,X </a:t>
            </a:r>
            <a:r>
              <a:rPr lang="hu-HU" sz="2800" dirty="0" err="1">
                <a:solidFill>
                  <a:schemeClr val="tx1"/>
                </a:solidFill>
                <a:ea typeface="Cambria Math" panose="02040503050406030204" pitchFamily="18" charset="0"/>
              </a:rPr>
              <a:t>módusok</a:t>
            </a:r>
            <a:r>
              <a:rPr lang="hu-HU" sz="2800" dirty="0">
                <a:solidFill>
                  <a:schemeClr val="tx1"/>
                </a:solidFill>
                <a:ea typeface="Cambria Math" panose="02040503050406030204" pitchFamily="18" charset="0"/>
              </a:rPr>
              <a:t> keveréke</a:t>
            </a:r>
          </a:p>
        </p:txBody>
      </p:sp>
      <p:graphicFrame>
        <p:nvGraphicFramePr>
          <p:cNvPr id="4" name="Táblázat 4">
            <a:extLst>
              <a:ext uri="{FF2B5EF4-FFF2-40B4-BE49-F238E27FC236}">
                <a16:creationId xmlns:a16="http://schemas.microsoft.com/office/drawing/2014/main" id="{D095452B-E631-4C53-7025-8D195CEF6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424742"/>
              </p:ext>
            </p:extLst>
          </p:nvPr>
        </p:nvGraphicFramePr>
        <p:xfrm>
          <a:off x="245098" y="1011897"/>
          <a:ext cx="11236749" cy="5038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583">
                  <a:extLst>
                    <a:ext uri="{9D8B030D-6E8A-4147-A177-3AD203B41FA5}">
                      <a16:colId xmlns:a16="http://schemas.microsoft.com/office/drawing/2014/main" val="2492703310"/>
                    </a:ext>
                  </a:extLst>
                </a:gridCol>
                <a:gridCol w="3745583">
                  <a:extLst>
                    <a:ext uri="{9D8B030D-6E8A-4147-A177-3AD203B41FA5}">
                      <a16:colId xmlns:a16="http://schemas.microsoft.com/office/drawing/2014/main" val="3176537717"/>
                    </a:ext>
                  </a:extLst>
                </a:gridCol>
                <a:gridCol w="3745583">
                  <a:extLst>
                    <a:ext uri="{9D8B030D-6E8A-4147-A177-3AD203B41FA5}">
                      <a16:colId xmlns:a16="http://schemas.microsoft.com/office/drawing/2014/main" val="1256541915"/>
                    </a:ext>
                  </a:extLst>
                </a:gridCol>
              </a:tblGrid>
              <a:tr h="754145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B </a:t>
                      </a:r>
                      <a:r>
                        <a:rPr lang="hu-HU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∥ k</a:t>
                      </a:r>
                      <a:endParaRPr lang="hu-H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B </a:t>
                      </a:r>
                      <a:r>
                        <a:rPr lang="hu-HU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⊥ k</a:t>
                      </a:r>
                      <a:endParaRPr lang="hu-HU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2353101"/>
                  </a:ext>
                </a:extLst>
              </a:tr>
              <a:tr h="1410702">
                <a:tc>
                  <a:txBody>
                    <a:bodyPr/>
                    <a:lstStyle/>
                    <a:p>
                      <a:r>
                        <a:rPr lang="hu-HU" sz="2400" b="1" dirty="0"/>
                        <a:t>Longitudinális hullám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200" dirty="0"/>
                        <a:t>Ugyanaz a megoldás, nincs terjedés; rezgés a plazmafrekvenciával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0181281"/>
                  </a:ext>
                </a:extLst>
              </a:tr>
              <a:tr h="1410702">
                <a:tc>
                  <a:txBody>
                    <a:bodyPr/>
                    <a:lstStyle/>
                    <a:p>
                      <a:r>
                        <a:rPr lang="hu-HU" sz="2400" b="1" dirty="0"/>
                        <a:t>Transzverzális</a:t>
                      </a:r>
                    </a:p>
                    <a:p>
                      <a:r>
                        <a:rPr lang="hu-HU" sz="2400" dirty="0"/>
                        <a:t>(nagy frekvencia, csak elektronok mozognak)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/>
                        <a:t>R és L polarizált </a:t>
                      </a:r>
                      <a:r>
                        <a:rPr lang="hu-HU" sz="2200" dirty="0" err="1"/>
                        <a:t>módusok</a:t>
                      </a:r>
                      <a:endParaRPr lang="hu-HU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2200" dirty="0"/>
                        <a:t>E </a:t>
                      </a:r>
                      <a:r>
                        <a:rPr lang="hu-HU" sz="2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∥ B polarizáció: O </a:t>
                      </a:r>
                      <a:r>
                        <a:rPr lang="hu-HU" sz="220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módus</a:t>
                      </a:r>
                      <a:endParaRPr lang="hu-HU" sz="22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r>
                        <a:rPr lang="hu-HU" sz="2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 ⊥ B polarizáció: X </a:t>
                      </a:r>
                      <a:r>
                        <a:rPr lang="hu-HU" sz="220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módus</a:t>
                      </a:r>
                      <a:endParaRPr lang="hu-HU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3671873"/>
                  </a:ext>
                </a:extLst>
              </a:tr>
              <a:tr h="14107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/>
                        <a:t>Transzverzális</a:t>
                      </a:r>
                      <a:r>
                        <a:rPr lang="hu-HU" sz="2400" dirty="0"/>
                        <a:t> (alacsony frekvencia, ionok mozognak)</a:t>
                      </a:r>
                    </a:p>
                    <a:p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/>
                        <a:t>R és L </a:t>
                      </a:r>
                      <a:r>
                        <a:rPr lang="hu-HU" sz="2200" dirty="0" err="1"/>
                        <a:t>módusok</a:t>
                      </a:r>
                      <a:r>
                        <a:rPr lang="hu-HU" sz="2200" dirty="0"/>
                        <a:t>:</a:t>
                      </a:r>
                    </a:p>
                    <a:p>
                      <a:pPr algn="ctr"/>
                      <a:r>
                        <a:rPr lang="hu-HU" sz="2200" dirty="0" err="1"/>
                        <a:t>whistlerek</a:t>
                      </a:r>
                      <a:endParaRPr lang="hu-HU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dirty="0"/>
                        <a:t>Z </a:t>
                      </a:r>
                      <a:r>
                        <a:rPr lang="hu-HU" sz="2200" dirty="0" err="1"/>
                        <a:t>módus</a:t>
                      </a:r>
                      <a:r>
                        <a:rPr lang="hu-HU" sz="2200" dirty="0"/>
                        <a:t> </a:t>
                      </a:r>
                    </a:p>
                    <a:p>
                      <a:pPr algn="ctr"/>
                      <a:r>
                        <a:rPr lang="hu-HU" sz="2000" dirty="0"/>
                        <a:t>(kapcsolódnak az </a:t>
                      </a:r>
                      <a:r>
                        <a:rPr lang="hu-HU" sz="2000" dirty="0" err="1"/>
                        <a:t>alfvén</a:t>
                      </a:r>
                      <a:r>
                        <a:rPr lang="hu-HU" sz="2000" dirty="0"/>
                        <a:t>-hullámokhoz)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3938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2336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2E0426-083D-2A7E-5841-959DEFA37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13" y="70701"/>
            <a:ext cx="10492599" cy="789884"/>
          </a:xfrm>
        </p:spPr>
        <p:txBody>
          <a:bodyPr>
            <a:normAutofit/>
          </a:bodyPr>
          <a:lstStyle/>
          <a:p>
            <a:r>
              <a:rPr lang="hu-HU" sz="4000" dirty="0"/>
              <a:t>Hullámjelenségek II. – MHD hullámok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72FE152-4C60-8D6A-8CC7-78D1FFAE9A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913" y="1084082"/>
                <a:ext cx="10718277" cy="570321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MHD egyenletekből </a:t>
                </a:r>
                <a:r>
                  <a:rPr lang="hu-HU" sz="2400" dirty="0" err="1"/>
                  <a:t>perturbálással</a:t>
                </a:r>
                <a:r>
                  <a:rPr lang="hu-HU" sz="2400" dirty="0"/>
                  <a:t> kapjuk.</a:t>
                </a:r>
              </a:p>
              <a:p>
                <a:pPr marL="0" indent="0">
                  <a:buNone/>
                </a:pPr>
                <a:r>
                  <a:rPr lang="hu-HU" sz="2400" dirty="0"/>
                  <a:t>Diszperziós relációnak 3 megoldása lehet </a:t>
                </a:r>
                <a:r>
                  <a:rPr lang="hu-H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3 féle hullám, terjedésük sebessége a k és B által bezárt szögtől függ.</a:t>
                </a:r>
              </a:p>
              <a:p>
                <a:pPr marL="0" indent="0">
                  <a:buNone/>
                </a:pPr>
                <a:endParaRPr lang="hu-H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hu-HU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Alfvén</a:t>
                </a:r>
                <a:r>
                  <a:rPr lang="hu-H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-hullám: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hu-HU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Transzverz</a:t>
                </a:r>
                <a:r>
                  <a:rPr lang="hu-H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EM hullám (az erővonalak sajátrezgése)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hu-H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Nem diszperzív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hu-H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B-vel párhuzamosan és ferdén tud terjedni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hu-H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hu-H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hu-H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hu-H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hu-H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num>
                          <m:den>
                            <m:r>
                              <a:rPr lang="hu-H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hu-HU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𝜋𝜌</m:t>
                            </m:r>
                          </m:den>
                        </m:f>
                      </m:e>
                    </m:rad>
                  </m:oMath>
                </a14:m>
                <a:endParaRPr lang="hu-H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hu-HU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72FE152-4C60-8D6A-8CC7-78D1FFAE9A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913" y="1084082"/>
                <a:ext cx="10718277" cy="5703217"/>
              </a:xfrm>
              <a:blipFill>
                <a:blip r:embed="rId2"/>
                <a:stretch>
                  <a:fillRect l="-1195" t="-117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47117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7BCCB3C3-D45C-AF0E-6F90-98776D33A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47" y="443061"/>
            <a:ext cx="10312924" cy="2045616"/>
          </a:xfrm>
        </p:spPr>
        <p:txBody>
          <a:bodyPr/>
          <a:lstStyle/>
          <a:p>
            <a:pPr marL="0" indent="0">
              <a:buNone/>
            </a:pPr>
            <a:r>
              <a:rPr lang="hu-HU" sz="2800" b="1" dirty="0"/>
              <a:t>Gyors- és lassú </a:t>
            </a:r>
            <a:r>
              <a:rPr lang="hu-HU" sz="2800" b="1" dirty="0" err="1"/>
              <a:t>magnetoszonikus</a:t>
            </a:r>
            <a:r>
              <a:rPr lang="hu-HU" sz="2800" b="1" dirty="0"/>
              <a:t> hullám</a:t>
            </a:r>
          </a:p>
          <a:p>
            <a:r>
              <a:rPr lang="hu-HU" sz="2400" dirty="0"/>
              <a:t>Kompressziós hullámok</a:t>
            </a:r>
          </a:p>
          <a:p>
            <a:r>
              <a:rPr lang="hu-HU" sz="2400" dirty="0"/>
              <a:t>Ha k </a:t>
            </a:r>
            <a:r>
              <a:rPr lang="hu-H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⊥ B, </a:t>
            </a:r>
            <a:r>
              <a:rPr lang="hu-HU" sz="2400" dirty="0">
                <a:ea typeface="Cambria Math" panose="02040503050406030204" pitchFamily="18" charset="0"/>
              </a:rPr>
              <a:t>akkor tulajdonképpen az erővonalak sűrűsödése, ritkulása</a:t>
            </a:r>
            <a:endParaRPr lang="hu-HU" sz="2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2F2A516-2CB4-A48B-959E-78F6D56C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109" y="2206847"/>
            <a:ext cx="6620799" cy="43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136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86B3D9-CB77-53D9-FDEC-2A5D51E5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81" y="294198"/>
            <a:ext cx="10398331" cy="1397124"/>
          </a:xfrm>
        </p:spPr>
        <p:txBody>
          <a:bodyPr/>
          <a:lstStyle/>
          <a:p>
            <a:r>
              <a:rPr lang="hu-HU" dirty="0"/>
              <a:t>EM hullámterjedés plazmában: Faraday-rotáció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18A00AE-C76E-AFE7-A651-A058916302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913" y="1828800"/>
                <a:ext cx="10699423" cy="47350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Homogén, </a:t>
                </a:r>
                <a:r>
                  <a:rPr lang="hu-HU" sz="2400" dirty="0" err="1"/>
                  <a:t>izotróp</a:t>
                </a:r>
                <a:r>
                  <a:rPr lang="hu-HU" sz="2400" dirty="0"/>
                  <a:t> közegből síkpolarizált hullám </a:t>
                </a:r>
                <a:r>
                  <a:rPr lang="hu-HU" sz="2400" dirty="0" err="1"/>
                  <a:t>anizotróp</a:t>
                </a:r>
                <a:r>
                  <a:rPr lang="hu-HU" sz="2400" dirty="0"/>
                  <a:t> (!) plazmában terjed tovább</a:t>
                </a:r>
              </a:p>
              <a:p>
                <a:pPr marL="0" indent="0">
                  <a:buNone/>
                </a:pPr>
                <a:r>
                  <a:rPr lang="hu-HU" sz="2400" dirty="0"/>
                  <a:t>Egy ilyen jel felbontható két, egymással ellentétes körpolarizációjú jel összegére: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hu-H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hu-HU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hu-H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sup>
                      </m:sSup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hu-HU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hu-H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ahol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u-HU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u-HU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u-H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18A00AE-C76E-AFE7-A651-A058916302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913" y="1828800"/>
                <a:ext cx="10699423" cy="4735002"/>
              </a:xfrm>
              <a:blipFill>
                <a:blip r:embed="rId2"/>
                <a:stretch>
                  <a:fillRect l="-912" t="-141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lipszis 3">
            <a:extLst>
              <a:ext uri="{FF2B5EF4-FFF2-40B4-BE49-F238E27FC236}">
                <a16:creationId xmlns:a16="http://schemas.microsoft.com/office/drawing/2014/main" id="{BCC15D9B-3D20-3EC2-D7EB-9091368ADCB3}"/>
              </a:ext>
            </a:extLst>
          </p:cNvPr>
          <p:cNvSpPr/>
          <p:nvPr/>
        </p:nvSpPr>
        <p:spPr>
          <a:xfrm>
            <a:off x="4147794" y="3506771"/>
            <a:ext cx="1948206" cy="82955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47E758B8-5F2E-0F1E-2038-6E1C31CD8F2E}"/>
              </a:ext>
            </a:extLst>
          </p:cNvPr>
          <p:cNvSpPr/>
          <p:nvPr/>
        </p:nvSpPr>
        <p:spPr>
          <a:xfrm>
            <a:off x="6353666" y="3506772"/>
            <a:ext cx="1838227" cy="82955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93F578D-939E-6C65-2D2D-B1B5F70BBE5F}"/>
              </a:ext>
            </a:extLst>
          </p:cNvPr>
          <p:cNvSpPr txBox="1"/>
          <p:nvPr/>
        </p:nvSpPr>
        <p:spPr>
          <a:xfrm>
            <a:off x="4296265" y="3137439"/>
            <a:ext cx="165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B050"/>
                </a:solidFill>
              </a:rPr>
              <a:t>EM </a:t>
            </a:r>
            <a:r>
              <a:rPr lang="hu-HU" dirty="0" err="1">
                <a:solidFill>
                  <a:srgbClr val="00B050"/>
                </a:solidFill>
              </a:rPr>
              <a:t>módusok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3F9DEC2-F0B3-9368-07C5-36DFC1B8D09F}"/>
              </a:ext>
            </a:extLst>
          </p:cNvPr>
          <p:cNvSpPr txBox="1"/>
          <p:nvPr/>
        </p:nvSpPr>
        <p:spPr>
          <a:xfrm>
            <a:off x="6447147" y="3137439"/>
            <a:ext cx="165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HM </a:t>
            </a:r>
            <a:r>
              <a:rPr lang="hu-HU" dirty="0" err="1">
                <a:solidFill>
                  <a:srgbClr val="0070C0"/>
                </a:solidFill>
              </a:rPr>
              <a:t>módusok</a:t>
            </a:r>
            <a:endParaRPr lang="hu-H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645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A523D09-32DA-D3A2-8F59-FCF700E605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157" y="414780"/>
                <a:ext cx="10576874" cy="576535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Azonban EM és HM </a:t>
                </a:r>
                <a:r>
                  <a:rPr lang="hu-HU" sz="2400" dirty="0" err="1"/>
                  <a:t>módusok</a:t>
                </a:r>
                <a:r>
                  <a:rPr lang="hu-HU" sz="2400" dirty="0"/>
                  <a:t> terjedési sebessége különböző!</a:t>
                </a:r>
              </a:p>
              <a:p>
                <a:pPr marL="0" indent="0">
                  <a:buNone/>
                </a:pPr>
                <a:r>
                  <a:rPr lang="hu-H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a plazmából kilépve a jelek újra egyesülnek, azonban elfordult a polarizációjuk</a:t>
                </a:r>
              </a:p>
              <a:p>
                <a:pPr marL="0" indent="0">
                  <a:buNone/>
                </a:pPr>
                <a:endParaRPr lang="hu-H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u-H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hu-HU" sz="2400" dirty="0"/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ahol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hu-HU" sz="2400" dirty="0"/>
                  <a:t> és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hu-HU" sz="2400" dirty="0"/>
                  <a:t> a </a:t>
                </a:r>
                <a:r>
                  <a:rPr lang="hu-HU" sz="2400" dirty="0" err="1"/>
                  <a:t>módusok</a:t>
                </a:r>
                <a:r>
                  <a:rPr lang="hu-HU" sz="2400" dirty="0"/>
                  <a:t> hullámszáma, </a:t>
                </a:r>
                <a14:m>
                  <m:oMath xmlns:m="http://schemas.openxmlformats.org/officeDocument/2006/math"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hu-HU" sz="2400" dirty="0"/>
                  <a:t> pedig a megtett út.</a:t>
                </a:r>
              </a:p>
              <a:p>
                <a:pPr marL="0" indent="0">
                  <a:buNone/>
                </a:pPr>
                <a:endParaRPr lang="hu-HU" sz="2400" dirty="0"/>
              </a:p>
              <a:p>
                <a:pPr marL="0" indent="0">
                  <a:buNone/>
                </a:pPr>
                <a:r>
                  <a:rPr lang="hu-HU" sz="2400" dirty="0"/>
                  <a:t>A Faraday-rotáció segítségével az elektronsűrűség is meghatározható!</a:t>
                </a:r>
              </a:p>
              <a:p>
                <a:pPr marL="0" indent="0">
                  <a:buNone/>
                </a:pPr>
                <a:r>
                  <a:rPr lang="hu-HU" sz="2400" dirty="0"/>
                  <a:t>Műholdas távközlésben számolni kell a hatásaival (UWB jeleknél is)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A523D09-32DA-D3A2-8F59-FCF700E605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157" y="414780"/>
                <a:ext cx="10576874" cy="5765358"/>
              </a:xfrm>
              <a:blipFill>
                <a:blip r:embed="rId2"/>
                <a:stretch>
                  <a:fillRect l="-922" t="-116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57808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399AF1-69EB-BD0C-094C-234933F1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2567237"/>
            <a:ext cx="9692640" cy="861763"/>
          </a:xfrm>
        </p:spPr>
        <p:txBody>
          <a:bodyPr>
            <a:normAutofit/>
          </a:bodyPr>
          <a:lstStyle/>
          <a:p>
            <a:pPr algn="ctr"/>
            <a:r>
              <a:rPr lang="hu-HU" sz="5400" dirty="0">
                <a:solidFill>
                  <a:schemeClr val="bg1"/>
                </a:solidFill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19368492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120AB7-2176-9195-5471-B569AE6AB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28" y="294198"/>
            <a:ext cx="10417184" cy="959567"/>
          </a:xfrm>
        </p:spPr>
        <p:txBody>
          <a:bodyPr/>
          <a:lstStyle/>
          <a:p>
            <a:r>
              <a:rPr lang="hu-HU" dirty="0"/>
              <a:t>Ellenőrző kérdések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3F5648-186A-2462-7436-D07411919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27" y="1828800"/>
            <a:ext cx="10727703" cy="43513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u-HU" dirty="0"/>
              <a:t> </a:t>
            </a:r>
            <a:r>
              <a:rPr lang="hu-HU" sz="2400" dirty="0"/>
              <a:t>Mi az eloszlásfüggvény?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dirty="0"/>
              <a:t> Mit ír le a Boltzmann-</a:t>
            </a:r>
            <a:r>
              <a:rPr lang="hu-HU" sz="2400" dirty="0" err="1"/>
              <a:t>Vlaszov</a:t>
            </a:r>
            <a:r>
              <a:rPr lang="hu-HU" sz="2400" dirty="0"/>
              <a:t>? Miben több, mint a </a:t>
            </a:r>
            <a:r>
              <a:rPr lang="hu-HU" sz="2400" dirty="0" err="1"/>
              <a:t>Vlaszov</a:t>
            </a:r>
            <a:r>
              <a:rPr lang="hu-HU" sz="2400" dirty="0"/>
              <a:t>-egyenlet?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dirty="0"/>
              <a:t> Mit jelent a befagyás jelensége? Hogyan származtatható?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dirty="0"/>
              <a:t> Milyen tagok jelentkeznek a mágneses indukcióegyenletben? Melyik dominál, ha befagyás jelentkezik?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dirty="0"/>
              <a:t> Miért verődnek vissza a rádióhullámok az ionoszféráról?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dirty="0"/>
              <a:t> Mit tudsz az </a:t>
            </a:r>
            <a:r>
              <a:rPr lang="hu-HU" sz="2400" dirty="0" err="1"/>
              <a:t>Alfvén</a:t>
            </a:r>
            <a:r>
              <a:rPr lang="hu-HU" sz="2400" dirty="0"/>
              <a:t>-hullámról?</a:t>
            </a:r>
          </a:p>
        </p:txBody>
      </p:sp>
    </p:spTree>
    <p:extLst>
      <p:ext uri="{BB962C8B-B14F-4D97-AF65-F5344CB8AC3E}">
        <p14:creationId xmlns:p14="http://schemas.microsoft.com/office/powerpoint/2010/main" val="286780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5171F577-8B84-32A2-726F-3FA34EC28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053" y="942682"/>
            <a:ext cx="8410030" cy="5162042"/>
          </a:xfrm>
        </p:spPr>
        <p:txBody>
          <a:bodyPr>
            <a:normAutofit/>
          </a:bodyPr>
          <a:lstStyle/>
          <a:p>
            <a:pPr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hu-HU" sz="2800" dirty="0"/>
              <a:t>Mágneses mezőt használ az elektronok irányítására, és ezekkel ionizálja a hajtóanyagot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hu-HU" sz="2800" dirty="0"/>
              <a:t>Hajtóanyag lehet: Xenon, Kripton, de akár Magnézium, Cink, Argon, Bizmut is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hu-HU" sz="2800" dirty="0"/>
              <a:t>A legtöbb modell 15-50 km/s-os kiáramlási sebességre képes, de a meghajtás energiafüggő (</a:t>
            </a:r>
            <a:r>
              <a:rPr lang="hu-HU" sz="2800" dirty="0" err="1"/>
              <a:t>pl</a:t>
            </a:r>
            <a:r>
              <a:rPr lang="hu-HU" sz="2800" dirty="0"/>
              <a:t>: 1.35 kW-</a:t>
            </a:r>
            <a:r>
              <a:rPr lang="hu-HU" sz="2800" dirty="0" err="1"/>
              <a:t>on</a:t>
            </a:r>
            <a:r>
              <a:rPr lang="hu-HU" sz="2800" dirty="0"/>
              <a:t> 83 </a:t>
            </a:r>
            <a:r>
              <a:rPr lang="hu-HU" sz="2800" dirty="0" err="1"/>
              <a:t>mN</a:t>
            </a:r>
            <a:r>
              <a:rPr lang="hu-HU" sz="2800" dirty="0"/>
              <a:t> hajtóerő)</a:t>
            </a:r>
          </a:p>
        </p:txBody>
      </p:sp>
    </p:spTree>
    <p:extLst>
      <p:ext uri="{BB962C8B-B14F-4D97-AF65-F5344CB8AC3E}">
        <p14:creationId xmlns:p14="http://schemas.microsoft.com/office/powerpoint/2010/main" val="4230529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műhold látható&#10;&#10;Automatikusan generált leírás">
            <a:extLst>
              <a:ext uri="{FF2B5EF4-FFF2-40B4-BE49-F238E27FC236}">
                <a16:creationId xmlns:a16="http://schemas.microsoft.com/office/drawing/2014/main" id="{B06C0143-BD4F-2751-ACCB-C77E28193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77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8F5C31-903C-0905-D41F-6880CDA10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784" y="345744"/>
            <a:ext cx="10364451" cy="1102417"/>
          </a:xfrm>
        </p:spPr>
        <p:txBody>
          <a:bodyPr>
            <a:normAutofit/>
          </a:bodyPr>
          <a:lstStyle/>
          <a:p>
            <a:r>
              <a:rPr lang="hu-HU" sz="4800" dirty="0">
                <a:cs typeface="Times New Roman" panose="02020603050405020304" pitchFamily="18" charset="0"/>
              </a:rPr>
              <a:t>És persze, űrfizika…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7AB3BF-1B29-B6A5-EEE3-5D1FD238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803319"/>
            <a:ext cx="4112873" cy="31061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400" cap="none" dirty="0">
                <a:cs typeface="Times New Roman" panose="02020603050405020304" pitchFamily="18" charset="0"/>
              </a:rPr>
              <a:t>Ionoszféra, </a:t>
            </a:r>
            <a:r>
              <a:rPr lang="hu-HU" sz="2400" cap="none" dirty="0" err="1">
                <a:cs typeface="Times New Roman" panose="02020603050405020304" pitchFamily="18" charset="0"/>
              </a:rPr>
              <a:t>magnetoszféra</a:t>
            </a:r>
            <a:r>
              <a:rPr lang="hu-HU" sz="2400" cap="none" dirty="0">
                <a:cs typeface="Times New Roman" panose="02020603050405020304" pitchFamily="18" charset="0"/>
              </a:rPr>
              <a:t>, napszél, napkorona, </a:t>
            </a:r>
            <a:r>
              <a:rPr lang="hu-HU" sz="2400" cap="none" dirty="0" err="1">
                <a:cs typeface="Times New Roman" panose="02020603050405020304" pitchFamily="18" charset="0"/>
              </a:rPr>
              <a:t>stb</a:t>
            </a:r>
            <a:endParaRPr lang="hu-HU" sz="2400" cap="none" dirty="0">
              <a:cs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684817D-DBBD-836D-F536-053D88BE0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343" y="1448161"/>
            <a:ext cx="4112873" cy="524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7561"/>
      </p:ext>
    </p:extLst>
  </p:cSld>
  <p:clrMapOvr>
    <a:masterClrMapping/>
  </p:clrMapOvr>
</p:sld>
</file>

<file path=ppt/theme/theme1.xml><?xml version="1.0" encoding="utf-8"?>
<a:theme xmlns:a="http://schemas.openxmlformats.org/drawingml/2006/main" name="Nézet">
  <a:themeElements>
    <a:clrScheme name="Néze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Nézet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Nézet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Nézet</Template>
  <TotalTime>1057</TotalTime>
  <Words>2798</Words>
  <Application>Microsoft Office PowerPoint</Application>
  <PresentationFormat>Widescreen</PresentationFormat>
  <Paragraphs>411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Cambria Math</vt:lpstr>
      <vt:lpstr>Century Schoolbook</vt:lpstr>
      <vt:lpstr>Times New Roman</vt:lpstr>
      <vt:lpstr>Wingdings</vt:lpstr>
      <vt:lpstr>Wingdings 2</vt:lpstr>
      <vt:lpstr>Nézet</vt:lpstr>
      <vt:lpstr>Plazmafizikai alapok</vt:lpstr>
      <vt:lpstr>A plazma felfedezése</vt:lpstr>
      <vt:lpstr>Mi a plazma?</vt:lpstr>
      <vt:lpstr>Plazma felhasználása</vt:lpstr>
      <vt:lpstr>PowerPoint Presentation</vt:lpstr>
      <vt:lpstr>Hajtóművek</vt:lpstr>
      <vt:lpstr>PowerPoint Presentation</vt:lpstr>
      <vt:lpstr>PowerPoint Presentation</vt:lpstr>
      <vt:lpstr>És persze, űrfizika…</vt:lpstr>
      <vt:lpstr>Debye-féle árnyékolás</vt:lpstr>
      <vt:lpstr>PowerPoint Presentation</vt:lpstr>
      <vt:lpstr>PowerPoint Presentation</vt:lpstr>
      <vt:lpstr>Kvázineutralítás</vt:lpstr>
      <vt:lpstr>PowerPoint Presentation</vt:lpstr>
      <vt:lpstr>PowerPoint Presentation</vt:lpstr>
      <vt:lpstr>Plazma hőmérséklete</vt:lpstr>
      <vt:lpstr>PowerPoint Presentation</vt:lpstr>
      <vt:lpstr>PowerPoint Presentation</vt:lpstr>
      <vt:lpstr>Hogyan jöhet létre plazma?</vt:lpstr>
      <vt:lpstr>Plazmafrekvencia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Mire jó ez a plazmafrekvencia?</vt:lpstr>
      <vt:lpstr>Driftmozgás</vt:lpstr>
      <vt:lpstr>PowerPoint Presentation</vt:lpstr>
      <vt:lpstr>PowerPoint Presentation</vt:lpstr>
      <vt:lpstr>PowerPoint Presentation</vt:lpstr>
      <vt:lpstr>PowerPoint Presentation</vt:lpstr>
      <vt:lpstr>Adiabatikus invariánsok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Kinetikus modell, BVE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Pár szó a kétfolyadék-modellről</vt:lpstr>
      <vt:lpstr>MHD</vt:lpstr>
      <vt:lpstr>PowerPoint Presentation</vt:lpstr>
      <vt:lpstr>PowerPoint Presentation</vt:lpstr>
      <vt:lpstr>Befagyás</vt:lpstr>
      <vt:lpstr>PowerPoint Presentation</vt:lpstr>
      <vt:lpstr>PowerPoint Presentation</vt:lpstr>
      <vt:lpstr>PowerPoint Presentation</vt:lpstr>
      <vt:lpstr>PowerPoint Presentation</vt:lpstr>
      <vt:lpstr>Hullámjelenségek I. – Kinetikus hullámok</vt:lpstr>
      <vt:lpstr>PowerPoint Presentation</vt:lpstr>
      <vt:lpstr>Hullámjelenségek II. – MHD hullámok</vt:lpstr>
      <vt:lpstr>PowerPoint Presentation</vt:lpstr>
      <vt:lpstr>EM hullámterjedés plazmában: Faraday-rotáció</vt:lpstr>
      <vt:lpstr>PowerPoint Presentation</vt:lpstr>
      <vt:lpstr>Köszönöm a figyelmet!</vt:lpstr>
      <vt:lpstr>Ellenőrző kérdések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Plazmafizikai alapok</dc:title>
  <dc:creator>Kobán Gergely</dc:creator>
  <cp:lastModifiedBy>Kobán Gergely</cp:lastModifiedBy>
  <cp:revision>27</cp:revision>
  <dcterms:created xsi:type="dcterms:W3CDTF">2022-09-16T09:03:22Z</dcterms:created>
  <dcterms:modified xsi:type="dcterms:W3CDTF">2022-10-29T14:13:58Z</dcterms:modified>
</cp:coreProperties>
</file>