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94" r:id="rId3"/>
    <p:sldId id="296" r:id="rId4"/>
    <p:sldId id="313" r:id="rId5"/>
    <p:sldId id="314" r:id="rId6"/>
    <p:sldId id="297" r:id="rId7"/>
    <p:sldId id="298" r:id="rId8"/>
    <p:sldId id="299" r:id="rId9"/>
    <p:sldId id="300" r:id="rId10"/>
    <p:sldId id="301" r:id="rId11"/>
    <p:sldId id="315" r:id="rId12"/>
    <p:sldId id="316" r:id="rId13"/>
    <p:sldId id="302" r:id="rId14"/>
    <p:sldId id="317" r:id="rId15"/>
    <p:sldId id="321" r:id="rId16"/>
    <p:sldId id="322" r:id="rId17"/>
    <p:sldId id="318" r:id="rId18"/>
    <p:sldId id="323" r:id="rId19"/>
    <p:sldId id="324" r:id="rId20"/>
    <p:sldId id="319" r:id="rId21"/>
    <p:sldId id="329" r:id="rId22"/>
    <p:sldId id="330" r:id="rId23"/>
    <p:sldId id="331" r:id="rId24"/>
    <p:sldId id="325" r:id="rId25"/>
    <p:sldId id="303" r:id="rId26"/>
    <p:sldId id="332" r:id="rId27"/>
    <p:sldId id="333" r:id="rId28"/>
    <p:sldId id="334" r:id="rId29"/>
    <p:sldId id="326" r:id="rId30"/>
    <p:sldId id="336" r:id="rId31"/>
    <p:sldId id="304" r:id="rId32"/>
    <p:sldId id="305" r:id="rId33"/>
    <p:sldId id="328" r:id="rId34"/>
    <p:sldId id="311" r:id="rId35"/>
    <p:sldId id="295" r:id="rId36"/>
    <p:sldId id="272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CSKO Gabor" initials="FG" lastIdx="6" clrIdx="0"/>
  <p:cmAuthor id="2" name="Gabor Facsko" initials="GF" lastIdx="1" clrIdx="1">
    <p:extLst>
      <p:ext uri="{19B8F6BF-5375-455C-9EA6-DF929625EA0E}">
        <p15:presenceInfo xmlns:p15="http://schemas.microsoft.com/office/powerpoint/2012/main" userId="6372be4c78979e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1A1F"/>
    <a:srgbClr val="8A0000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45" autoAdjust="0"/>
  </p:normalViewPr>
  <p:slideViewPr>
    <p:cSldViewPr>
      <p:cViewPr varScale="1">
        <p:scale>
          <a:sx n="63" d="100"/>
          <a:sy n="63" d="100"/>
        </p:scale>
        <p:origin x="764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1D792-EEC2-4B00-B8D3-00B00DCA59AB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A8177-6233-42E2-8207-D96C5D9D29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81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09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200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066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242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839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859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421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787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96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14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3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15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AC28-FF2C-434B-A7A5-4837883A9DED}" type="datetimeFigureOut">
              <a:rPr lang="hu-HU" smtClean="0"/>
              <a:t>2023. 11. 30.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7B42C-65FE-4676-8DF7-DC08A08DD0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97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V="1">
            <a:off x="0" y="1268760"/>
            <a:ext cx="12204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-1" y="180000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0" y="1514783"/>
            <a:ext cx="121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A Naprendszer </a:t>
            </a:r>
            <a:r>
              <a:rPr lang="hu-HU" sz="3200" b="1" dirty="0" smtClean="0"/>
              <a:t>fizikája - Modellek</a:t>
            </a:r>
            <a:endParaRPr lang="hu-HU" sz="32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24000" y="2502202"/>
            <a:ext cx="1216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FACSKÓ Gábor</a:t>
            </a:r>
            <a:r>
              <a:rPr lang="hu-HU" sz="3200" baseline="30000" dirty="0" smtClean="0"/>
              <a:t>12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aseline="30000" dirty="0" smtClean="0"/>
              <a:t>1</a:t>
            </a:r>
            <a:r>
              <a:rPr lang="hu-HU" sz="2800" dirty="0" smtClean="0"/>
              <a:t>Wigner Fizikai Kutatóközpont, Űrfizikai és Űrtechnikai Osztály, Budapest</a:t>
            </a:r>
          </a:p>
          <a:p>
            <a:pPr algn="ctr"/>
            <a:r>
              <a:rPr lang="hu-HU" sz="2800" baseline="30000" dirty="0" smtClean="0"/>
              <a:t>2</a:t>
            </a:r>
            <a:r>
              <a:rPr lang="hu-HU" sz="2800" dirty="0" smtClean="0"/>
              <a:t>Milton Friedman Egyetem, Informatika Tanszék, Budapest</a:t>
            </a:r>
            <a:br>
              <a:rPr lang="hu-HU" sz="2800" dirty="0" smtClean="0"/>
            </a:br>
            <a:r>
              <a:rPr lang="hu-HU" sz="2800" b="1" dirty="0" smtClean="0"/>
              <a:t>facsko.gabor@wigner.hu</a:t>
            </a:r>
            <a:endParaRPr lang="hu-HU" sz="28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31372" y="5877272"/>
            <a:ext cx="11305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Naprendszer fizikája </a:t>
            </a:r>
            <a:r>
              <a:rPr lang="hu-HU" sz="2800" b="1" dirty="0" smtClean="0"/>
              <a:t>egyetemi előadás, Wigner Fizikai Kutatóközpont, 2023. </a:t>
            </a:r>
            <a:r>
              <a:rPr lang="hu-HU" sz="2800" b="1" smtClean="0"/>
              <a:t>november </a:t>
            </a:r>
            <a:r>
              <a:rPr lang="hu-HU" sz="2800" b="1" dirty="0" smtClean="0"/>
              <a:t>30., </a:t>
            </a:r>
            <a:r>
              <a:rPr lang="hu-HU" sz="2800" b="1" dirty="0"/>
              <a:t>Budapest</a:t>
            </a:r>
          </a:p>
        </p:txBody>
      </p:sp>
      <p:cxnSp>
        <p:nvCxnSpPr>
          <p:cNvPr id="23" name="Egyenes összekötő 22"/>
          <p:cNvCxnSpPr/>
          <p:nvPr/>
        </p:nvCxnSpPr>
        <p:spPr>
          <a:xfrm flipH="1">
            <a:off x="10404000" y="190759"/>
            <a:ext cx="1764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plazma </a:t>
            </a:r>
            <a:r>
              <a:rPr lang="hu-HU" sz="3200" dirty="0" smtClean="0"/>
              <a:t>leírásai</a:t>
            </a:r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407368" y="1755272"/>
            <a:ext cx="11521925" cy="4194007"/>
          </a:xfrm>
        </p:spPr>
        <p:txBody>
          <a:bodyPr>
            <a:noAutofit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/>
              <a:t>A plazma modellezése </a:t>
            </a:r>
            <a:r>
              <a:rPr lang="hu-HU" altLang="hu-HU" sz="2000" dirty="0" smtClean="0"/>
              <a:t>bonyolult </a:t>
            </a:r>
            <a:r>
              <a:rPr lang="hu-HU" altLang="hu-HU" sz="2000" dirty="0"/>
              <a:t>és </a:t>
            </a:r>
            <a:r>
              <a:rPr lang="hu-HU" altLang="hu-HU" sz="2000" dirty="0" smtClean="0"/>
              <a:t>számításigényes -&gt; különféleközelítések</a:t>
            </a:r>
            <a:endParaRPr lang="hu-HU" altLang="hu-HU" sz="2000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/>
              <a:t>A </a:t>
            </a:r>
            <a:r>
              <a:rPr lang="hu-HU" altLang="hu-HU" sz="2000" dirty="0" err="1"/>
              <a:t>magnetohidrodinamikai</a:t>
            </a:r>
            <a:r>
              <a:rPr lang="hu-HU" altLang="hu-HU" sz="2000" dirty="0"/>
              <a:t> </a:t>
            </a:r>
            <a:r>
              <a:rPr lang="hu-HU" altLang="hu-HU" sz="2000" dirty="0" smtClean="0"/>
              <a:t>(MHD) kódokban </a:t>
            </a:r>
            <a:r>
              <a:rPr lang="hu-HU" altLang="hu-HU" sz="2000" dirty="0"/>
              <a:t>mágnesezett plazma </a:t>
            </a:r>
            <a:r>
              <a:rPr lang="hu-HU" altLang="hu-HU" sz="2000" dirty="0" smtClean="0"/>
              <a:t>található</a:t>
            </a:r>
            <a:endParaRPr lang="hu-HU" altLang="hu-HU" sz="2000" dirty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Egy</a:t>
            </a:r>
            <a:r>
              <a:rPr lang="hu-HU" altLang="hu-HU" sz="1800" dirty="0"/>
              <a:t>, vagy több </a:t>
            </a:r>
            <a:r>
              <a:rPr lang="hu-HU" altLang="hu-HU" sz="1800" dirty="0" smtClean="0"/>
              <a:t>folyadék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Mágnesezett bolygók vizsgálata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A számításigényük kicsi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A</a:t>
            </a:r>
            <a:r>
              <a:rPr lang="hu-HU" altLang="hu-HU" sz="1800" dirty="0" smtClean="0"/>
              <a:t> </a:t>
            </a:r>
            <a:r>
              <a:rPr lang="hu-HU" altLang="hu-HU" sz="1800" dirty="0"/>
              <a:t>kinetikus jelenségeket nem tudják </a:t>
            </a:r>
            <a:r>
              <a:rPr lang="hu-HU" altLang="hu-HU" sz="1800" dirty="0" smtClean="0"/>
              <a:t>visszaadni</a:t>
            </a:r>
            <a:endParaRPr lang="hu-HU" altLang="hu-HU" sz="1800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/>
              <a:t>A hibrid kódokban az ionokat részecskeként, az </a:t>
            </a:r>
            <a:r>
              <a:rPr lang="hu-HU" altLang="hu-HU" sz="2000" dirty="0" smtClean="0"/>
              <a:t>elektronokat töltéskiegyenlítő </a:t>
            </a:r>
            <a:r>
              <a:rPr lang="hu-HU" altLang="hu-HU" sz="2000" dirty="0"/>
              <a:t>folyadékként </a:t>
            </a:r>
            <a:r>
              <a:rPr lang="hu-HU" altLang="hu-HU" sz="2000" dirty="0" smtClean="0"/>
              <a:t>kezeli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Légkörrel rendelkező, </a:t>
            </a:r>
            <a:r>
              <a:rPr lang="hu-HU" altLang="hu-HU" sz="1800" dirty="0"/>
              <a:t>illetve </a:t>
            </a:r>
            <a:r>
              <a:rPr lang="hu-HU" altLang="hu-HU" sz="1800" dirty="0" smtClean="0"/>
              <a:t>azt nélkülöző </a:t>
            </a:r>
            <a:r>
              <a:rPr lang="hu-HU" altLang="hu-HU" sz="1800" dirty="0" err="1"/>
              <a:t>mágnesezetlen</a:t>
            </a:r>
            <a:r>
              <a:rPr lang="hu-HU" altLang="hu-HU" sz="1800" dirty="0"/>
              <a:t> bolygók, illetve gyenge </a:t>
            </a:r>
            <a:r>
              <a:rPr lang="hu-HU" altLang="hu-HU" sz="1800" dirty="0" err="1" smtClean="0"/>
              <a:t>mágnesesterű</a:t>
            </a:r>
            <a:r>
              <a:rPr lang="hu-HU" altLang="hu-HU" sz="1800" dirty="0" smtClean="0"/>
              <a:t> objektumok (</a:t>
            </a:r>
            <a:r>
              <a:rPr lang="hu-HU" altLang="hu-HU" sz="1800" dirty="0"/>
              <a:t>pl. a Merkúr) vizsgálatára </a:t>
            </a:r>
            <a:r>
              <a:rPr lang="hu-HU" altLang="hu-HU" sz="1800" dirty="0" smtClean="0"/>
              <a:t>használhatóak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Képesek </a:t>
            </a:r>
            <a:r>
              <a:rPr lang="hu-HU" altLang="hu-HU" sz="1800" dirty="0"/>
              <a:t>visszaadni a </a:t>
            </a:r>
            <a:r>
              <a:rPr lang="hu-HU" altLang="hu-HU" sz="1800" dirty="0" smtClean="0"/>
              <a:t>kinetikus jelenségeket</a:t>
            </a:r>
            <a:r>
              <a:rPr lang="hu-HU" altLang="hu-HU" sz="1800" dirty="0"/>
              <a:t>, így pl. a lökéshullámok </a:t>
            </a:r>
            <a:r>
              <a:rPr lang="hu-HU" altLang="hu-HU" sz="1800" dirty="0" smtClean="0"/>
              <a:t>mikrofizikája </a:t>
            </a:r>
            <a:r>
              <a:rPr lang="hu-HU" altLang="hu-HU" sz="1800" dirty="0"/>
              <a:t>is tanulmányozható </a:t>
            </a:r>
            <a:r>
              <a:rPr lang="hu-HU" altLang="hu-HU" sz="1800" dirty="0" smtClean="0"/>
              <a:t>velük</a:t>
            </a:r>
            <a:endParaRPr lang="hu-HU" altLang="hu-HU" sz="1800" dirty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A számításigényük aránylag alacsony, akár asztali munkaállomásokon </a:t>
            </a:r>
            <a:r>
              <a:rPr lang="hu-HU" altLang="hu-HU" sz="1800" dirty="0" smtClean="0"/>
              <a:t>is lefutnak</a:t>
            </a:r>
            <a:endParaRPr lang="hu-HU" altLang="hu-HU" sz="1800" dirty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Elmosódó határok</a:t>
            </a:r>
            <a:endParaRPr lang="hu-HU" altLang="hu-HU" sz="1800" dirty="0"/>
          </a:p>
        </p:txBody>
      </p:sp>
      <p:sp>
        <p:nvSpPr>
          <p:cNvPr id="12" name="Téglalap 11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67706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plazma </a:t>
            </a:r>
            <a:r>
              <a:rPr lang="hu-HU" sz="3200" dirty="0" smtClean="0"/>
              <a:t>leírásai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191344" y="1565174"/>
            <a:ext cx="11503959" cy="4892716"/>
          </a:xfrm>
        </p:spPr>
        <p:txBody>
          <a:bodyPr>
            <a:noAutofit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A teljes részecske kódok az elektronokat és az ionokat is részecskeként kezelik.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Az elektronok kis tömege miatt nagyon nagy időfelbontással kell futtatni őket, így nagyon számításigényesek.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Létezik belőlük globális kód, de igazán jól a plazma mikrofizikájának a tanulmányozására lehet használni őket.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Párhuzamos szuperszámítógépen futnak igazán jól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 smtClean="0"/>
              <a:t>A GPU-k nem igazán alkalmasak a futtatásukra korlátozott utasításkészletük és memóriájuk miatt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A </a:t>
            </a:r>
            <a:r>
              <a:rPr lang="hu-HU" altLang="hu-HU" sz="2000" dirty="0" err="1" smtClean="0"/>
              <a:t>Vlasov-Maxwel</a:t>
            </a:r>
            <a:r>
              <a:rPr lang="hu-HU" altLang="hu-HU" sz="2000" dirty="0" smtClean="0"/>
              <a:t> egyenletek megoldása eloszlás függvényeket ad a részecskékre.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E</a:t>
            </a:r>
            <a:r>
              <a:rPr lang="hu-HU" altLang="hu-HU" sz="1800" dirty="0" smtClean="0"/>
              <a:t>gyetlen szabad </a:t>
            </a:r>
            <a:r>
              <a:rPr lang="hu-HU" altLang="hu-HU" sz="1800" dirty="0" err="1" smtClean="0"/>
              <a:t>hozzáférésű</a:t>
            </a:r>
            <a:r>
              <a:rPr lang="hu-HU" altLang="hu-HU" sz="1800" dirty="0" smtClean="0"/>
              <a:t> hibrid változata létezik, ahol az elektronok töltéskiegyenlítő folyadékként viselkednek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/>
              <a:t>Minden kódot különféle rácsokon oldanak meg.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A rács lehet adaptív, azaz a felbontása változik az érdekesebb területeken (pl. a </a:t>
            </a:r>
            <a:r>
              <a:rPr lang="hu-HU" altLang="hu-HU" sz="1800" dirty="0" smtClean="0"/>
              <a:t>lökéshullámnál)</a:t>
            </a:r>
            <a:endParaRPr lang="hu-HU" altLang="hu-HU" sz="1800" dirty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Használhat egyenes, vagy görbevonalú  koordinátarendszereket.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Futási időt csökkentő trükk, ha több (ezer) részecskét egybegyúrunk egyetlen </a:t>
            </a:r>
            <a:r>
              <a:rPr lang="hu-HU" altLang="hu-HU" sz="1800" dirty="0" err="1"/>
              <a:t>makrorészecskévé</a:t>
            </a:r>
            <a:r>
              <a:rPr lang="hu-HU" altLang="hu-HU" sz="1800" dirty="0"/>
              <a:t>, amely egyben tartalmazza az alkotó részecskék tömegét és töltését. 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1800" dirty="0"/>
              <a:t>Ez csak hibrid és teljes részecske kódokra </a:t>
            </a:r>
            <a:r>
              <a:rPr lang="hu-HU" altLang="hu-HU" sz="1800" dirty="0" smtClean="0"/>
              <a:t>alkalmazható</a:t>
            </a:r>
            <a:endParaRPr lang="hu-HU" altLang="hu-HU" sz="1800" dirty="0"/>
          </a:p>
        </p:txBody>
      </p:sp>
      <p:sp>
        <p:nvSpPr>
          <p:cNvPr id="12" name="Téglalap 11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9984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plazma </a:t>
            </a:r>
            <a:r>
              <a:rPr lang="hu-HU" sz="3200" dirty="0" smtClean="0"/>
              <a:t>leírásai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191344" y="1565174"/>
            <a:ext cx="11503959" cy="4892716"/>
          </a:xfrm>
        </p:spPr>
        <p:txBody>
          <a:bodyPr>
            <a:noAutofit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000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Lokális és globális kódokra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Lokális kódok: mikrofizika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Globális kódok: bolygó-napszél kölcsönhatás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Elmosódó határok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000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400" dirty="0" smtClean="0"/>
              <a:t>Fúziós plazmák modellezésére léteznek nagyon furcsa modellek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Több folyadékos rendszer, hidrogén hibrid, hélium MHD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000" dirty="0" smtClean="0"/>
              <a:t>Stb.</a:t>
            </a:r>
            <a:endParaRPr lang="hu-HU" altLang="hu-HU" sz="2000" dirty="0"/>
          </a:p>
        </p:txBody>
      </p:sp>
      <p:sp>
        <p:nvSpPr>
          <p:cNvPr id="12" name="Téglalap 11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9987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5375920" y="1483421"/>
            <a:ext cx="6624736" cy="4892715"/>
          </a:xfrm>
        </p:spPr>
        <p:txBody>
          <a:bodyPr>
            <a:normAutofit fontScale="40000" lnSpcReduction="20000"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 </a:t>
            </a:r>
            <a:r>
              <a:rPr lang="hu-HU" altLang="hu-HU" sz="2902" dirty="0" err="1"/>
              <a:t>magnetohidrodinamikai</a:t>
            </a:r>
            <a:r>
              <a:rPr lang="hu-HU" altLang="hu-HU" sz="2902" dirty="0"/>
              <a:t> (MHD) közelítése mágnesezett </a:t>
            </a:r>
            <a:r>
              <a:rPr lang="hu-HU" altLang="hu-HU" sz="2902" dirty="0" smtClean="0"/>
              <a:t>folyadéknak tekinti </a:t>
            </a:r>
            <a:r>
              <a:rPr lang="hu-HU" altLang="hu-HU" sz="2902" dirty="0"/>
              <a:t>a plazmát.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Jól adja vissza a mágnesezett bolygók lökéshullámát</a:t>
            </a:r>
            <a:r>
              <a:rPr lang="hu-HU" altLang="hu-HU" sz="2902" dirty="0"/>
              <a:t>, a </a:t>
            </a:r>
            <a:r>
              <a:rPr lang="hu-HU" altLang="hu-HU" sz="2902" dirty="0" err="1" smtClean="0"/>
              <a:t>magnetopauzát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C</a:t>
            </a:r>
            <a:r>
              <a:rPr lang="hu-HU" altLang="hu-HU" sz="2902" dirty="0" smtClean="0"/>
              <a:t>satolt belső </a:t>
            </a:r>
            <a:r>
              <a:rPr lang="hu-HU" altLang="hu-HU" sz="2902" dirty="0" err="1"/>
              <a:t>magnetoszféra</a:t>
            </a:r>
            <a:r>
              <a:rPr lang="hu-HU" altLang="hu-HU" sz="2902" dirty="0"/>
              <a:t> </a:t>
            </a:r>
            <a:r>
              <a:rPr lang="hu-HU" altLang="hu-HU" sz="2902" dirty="0" smtClean="0"/>
              <a:t>és ionoszféra </a:t>
            </a:r>
            <a:r>
              <a:rPr lang="hu-HU" altLang="hu-HU" sz="2902" dirty="0"/>
              <a:t>modellekkel a sarki fény tevékenységet is meg lehet jósolni.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 modellek térbeli felbontása kritikus a használhatóságuk szempontjából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Descartes-féle koordináta-rendszerek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Adaptív kódok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Görbevonalú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302" dirty="0" smtClean="0"/>
              <a:t>Európában </a:t>
            </a:r>
            <a:r>
              <a:rPr lang="hu-HU" altLang="hu-HU" sz="3302" dirty="0"/>
              <a:t>a legrégebben használt MHD modell a Grand </a:t>
            </a:r>
            <a:r>
              <a:rPr lang="hu-HU" altLang="hu-HU" sz="3302" dirty="0" err="1" smtClean="0"/>
              <a:t>Unified</a:t>
            </a:r>
            <a:r>
              <a:rPr lang="hu-HU" altLang="hu-HU" sz="3302" dirty="0" smtClean="0"/>
              <a:t> </a:t>
            </a:r>
            <a:r>
              <a:rPr lang="hu-HU" altLang="hu-HU" sz="2902" dirty="0" err="1" smtClean="0"/>
              <a:t>Magnetosphere-Ionosphere</a:t>
            </a:r>
            <a:r>
              <a:rPr lang="hu-HU" altLang="hu-HU" sz="2902" dirty="0" smtClean="0"/>
              <a:t> </a:t>
            </a:r>
            <a:r>
              <a:rPr lang="hu-HU" altLang="hu-HU" sz="2902" dirty="0" err="1"/>
              <a:t>Coupling</a:t>
            </a:r>
            <a:r>
              <a:rPr lang="hu-HU" altLang="hu-HU" sz="2902" dirty="0"/>
              <a:t> </a:t>
            </a:r>
            <a:r>
              <a:rPr lang="hu-HU" altLang="hu-HU" sz="2902" dirty="0" err="1"/>
              <a:t>Simulation</a:t>
            </a:r>
            <a:r>
              <a:rPr lang="hu-HU" altLang="hu-HU" sz="2902" dirty="0"/>
              <a:t> (</a:t>
            </a:r>
            <a:r>
              <a:rPr lang="hu-HU" altLang="hu-HU" sz="2902" dirty="0" smtClean="0"/>
              <a:t>GUMICS-4)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</a:t>
            </a:r>
            <a:r>
              <a:rPr lang="hu-HU" altLang="hu-HU" sz="3000" dirty="0"/>
              <a:t>kód nem </a:t>
            </a:r>
            <a:r>
              <a:rPr lang="hu-HU" altLang="hu-HU" sz="3000" dirty="0" smtClean="0"/>
              <a:t>párhuzamosított	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err="1" smtClean="0"/>
              <a:t>Geocentric</a:t>
            </a:r>
            <a:r>
              <a:rPr lang="hu-HU" altLang="hu-HU" sz="3000" dirty="0" smtClean="0"/>
              <a:t> </a:t>
            </a:r>
            <a:r>
              <a:rPr lang="hu-HU" altLang="hu-HU" sz="3000" dirty="0" err="1" smtClean="0"/>
              <a:t>Solar</a:t>
            </a:r>
            <a:r>
              <a:rPr lang="hu-HU" altLang="hu-HU" sz="3000" dirty="0" smtClean="0"/>
              <a:t> </a:t>
            </a:r>
            <a:r>
              <a:rPr lang="hu-HU" altLang="hu-HU" sz="3000" dirty="0" err="1"/>
              <a:t>Ecliptic</a:t>
            </a:r>
            <a:r>
              <a:rPr lang="hu-HU" altLang="hu-HU" sz="3000" dirty="0"/>
              <a:t> (GSE) rendszerben </a:t>
            </a:r>
            <a:r>
              <a:rPr lang="hu-HU" altLang="hu-HU" sz="3000" dirty="0" smtClean="0"/>
              <a:t>dolgozik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SI (</a:t>
            </a:r>
            <a:r>
              <a:rPr lang="hu-HU" altLang="hu-HU" sz="3000" dirty="0" err="1" smtClean="0"/>
              <a:t>Système</a:t>
            </a:r>
            <a:r>
              <a:rPr lang="hu-HU" altLang="hu-HU" sz="3000" dirty="0" smtClean="0"/>
              <a:t> International </a:t>
            </a:r>
            <a:r>
              <a:rPr lang="hu-HU" altLang="hu-HU" sz="3000" dirty="0" err="1" smtClean="0"/>
              <a:t>d'Unités</a:t>
            </a:r>
            <a:r>
              <a:rPr lang="hu-HU" altLang="hu-HU" sz="3000" dirty="0"/>
              <a:t>) mértékegységeket </a:t>
            </a:r>
            <a:r>
              <a:rPr lang="hu-HU" altLang="hu-HU" sz="3000" dirty="0" smtClean="0"/>
              <a:t>használ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</a:t>
            </a:r>
            <a:r>
              <a:rPr lang="hu-HU" altLang="hu-HU" sz="3000" dirty="0"/>
              <a:t>szimuláció a napszélben, a </a:t>
            </a:r>
            <a:r>
              <a:rPr lang="hu-HU" altLang="hu-HU" sz="3000" dirty="0" smtClean="0"/>
              <a:t>mágneses burokban</a:t>
            </a:r>
            <a:r>
              <a:rPr lang="hu-HU" altLang="hu-HU" sz="3000" dirty="0"/>
              <a:t>, a </a:t>
            </a:r>
            <a:r>
              <a:rPr lang="hu-HU" altLang="hu-HU" sz="3000" dirty="0" err="1"/>
              <a:t>magnetoszférában</a:t>
            </a:r>
            <a:r>
              <a:rPr lang="hu-HU" altLang="hu-HU" sz="3000" dirty="0"/>
              <a:t> dolgozik. </a:t>
            </a:r>
            <a:endParaRPr lang="hu-HU" altLang="hu-HU" sz="3000" dirty="0" smtClean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Bemeneti </a:t>
            </a:r>
            <a:r>
              <a:rPr lang="hu-HU" altLang="hu-HU" sz="3000" dirty="0"/>
              <a:t>paraméterei </a:t>
            </a:r>
            <a:endParaRPr lang="hu-HU" altLang="hu-HU" sz="3000" dirty="0" smtClean="0"/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napszél mágneses </a:t>
            </a:r>
            <a:r>
              <a:rPr lang="hu-HU" altLang="hu-HU" sz="2500" dirty="0"/>
              <a:t>terének </a:t>
            </a:r>
            <a:r>
              <a:rPr lang="hu-HU" altLang="hu-HU" sz="2500" dirty="0" smtClean="0"/>
              <a:t>komponensei,</a:t>
            </a:r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</a:t>
            </a:r>
            <a:r>
              <a:rPr lang="hu-HU" altLang="hu-HU" sz="2500" dirty="0"/>
              <a:t>napszél sebesség komponensek, </a:t>
            </a:r>
            <a:endParaRPr lang="hu-HU" altLang="hu-HU" sz="2500" dirty="0" smtClean="0"/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sűrűség</a:t>
            </a:r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hőmérséklet</a:t>
            </a:r>
            <a:r>
              <a:rPr lang="hu-HU" altLang="hu-HU" sz="2500" dirty="0"/>
              <a:t>. </a:t>
            </a:r>
            <a:endParaRPr lang="hu-HU" altLang="hu-HU" sz="2500" dirty="0" smtClean="0"/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</a:t>
            </a:r>
            <a:r>
              <a:rPr lang="hu-HU" altLang="hu-HU" sz="2500" dirty="0"/>
              <a:t>földi mágneses </a:t>
            </a:r>
            <a:r>
              <a:rPr lang="hu-HU" altLang="hu-HU" sz="2500" dirty="0" smtClean="0"/>
              <a:t>teret </a:t>
            </a:r>
            <a:r>
              <a:rPr lang="hu-HU" altLang="hu-HU" sz="2500" dirty="0"/>
              <a:t>dipólusként kezeli, ennek </a:t>
            </a:r>
            <a:r>
              <a:rPr lang="hu-HU" altLang="hu-HU" sz="2500" dirty="0" smtClean="0"/>
              <a:t>hajlásszöge a </a:t>
            </a:r>
            <a:r>
              <a:rPr lang="hu-HU" altLang="hu-HU" sz="2500" dirty="0"/>
              <a:t>szimuláció elején állítható, </a:t>
            </a:r>
            <a:endParaRPr lang="hu-HU" altLang="hu-HU" sz="2500" dirty="0" smtClean="0"/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10.7 </a:t>
            </a:r>
            <a:r>
              <a:rPr lang="hu-HU" altLang="hu-HU" sz="2500" dirty="0"/>
              <a:t>cm-es szoláris rádiós </a:t>
            </a:r>
            <a:r>
              <a:rPr lang="hu-HU" altLang="hu-HU" sz="2500" dirty="0" smtClean="0"/>
              <a:t>fluxus (</a:t>
            </a:r>
            <a:r>
              <a:rPr lang="hu-HU" altLang="hu-HU" sz="2500" dirty="0" err="1"/>
              <a:t>Solar</a:t>
            </a:r>
            <a:r>
              <a:rPr lang="hu-HU" altLang="hu-HU" sz="2500" dirty="0"/>
              <a:t> </a:t>
            </a:r>
            <a:r>
              <a:rPr lang="hu-HU" altLang="hu-HU" sz="2500" dirty="0" err="1"/>
              <a:t>Radio</a:t>
            </a:r>
            <a:r>
              <a:rPr lang="hu-HU" altLang="hu-HU" sz="2500" dirty="0"/>
              <a:t> </a:t>
            </a:r>
            <a:r>
              <a:rPr lang="hu-HU" altLang="hu-HU" sz="2500" dirty="0" err="1"/>
              <a:t>Flux</a:t>
            </a:r>
            <a:r>
              <a:rPr lang="hu-HU" altLang="hu-HU" sz="2500" dirty="0"/>
              <a:t>; </a:t>
            </a:r>
            <a:r>
              <a:rPr lang="hu-HU" altLang="hu-HU" sz="2500" dirty="0" smtClean="0"/>
              <a:t>F10.7</a:t>
            </a:r>
          </a:p>
          <a:p>
            <a:pPr marL="1188737" lvl="2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500" dirty="0" smtClean="0"/>
              <a:t>a </a:t>
            </a:r>
            <a:r>
              <a:rPr lang="hu-HU" altLang="hu-HU" sz="2500" dirty="0"/>
              <a:t>háttér mágneses tér értéke. </a:t>
            </a:r>
            <a:endParaRPr lang="hu-HU" altLang="hu-HU" sz="2500" dirty="0" smtClean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bemenet származhat mérésekből</a:t>
            </a:r>
            <a:r>
              <a:rPr lang="hu-HU" altLang="hu-HU" sz="3000" dirty="0"/>
              <a:t>, vagy lehet mestersége </a:t>
            </a:r>
            <a:r>
              <a:rPr lang="hu-HU" altLang="hu-HU" sz="3000" dirty="0" smtClean="0"/>
              <a:t>is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</a:t>
            </a:r>
            <a:r>
              <a:rPr lang="hu-HU" altLang="hu-HU" sz="3000" dirty="0"/>
              <a:t>szimuláció </a:t>
            </a:r>
            <a:r>
              <a:rPr lang="hu-HU" altLang="hu-HU" sz="3000" dirty="0" smtClean="0"/>
              <a:t>kimenete az </a:t>
            </a:r>
            <a:r>
              <a:rPr lang="hu-HU" altLang="hu-HU" sz="3000" dirty="0"/>
              <a:t>MHD plazma </a:t>
            </a:r>
            <a:r>
              <a:rPr lang="hu-HU" altLang="hu-HU" sz="3000" dirty="0" smtClean="0"/>
              <a:t>paraméterek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</a:t>
            </a:r>
            <a:r>
              <a:rPr lang="hu-HU" altLang="hu-HU" sz="3000" dirty="0" err="1"/>
              <a:t>magnetoszférát</a:t>
            </a:r>
            <a:r>
              <a:rPr lang="hu-HU" altLang="hu-HU" sz="3000" dirty="0"/>
              <a:t> egy 2D-s </a:t>
            </a:r>
            <a:r>
              <a:rPr lang="hu-HU" altLang="hu-HU" sz="3000" dirty="0" smtClean="0"/>
              <a:t>elektrosztatikus ionoszféra </a:t>
            </a:r>
            <a:r>
              <a:rPr lang="hu-HU" altLang="hu-HU" sz="3000" dirty="0"/>
              <a:t>modellhez csatolták két irányban. </a:t>
            </a:r>
            <a:endParaRPr lang="hu-HU" altLang="hu-HU" sz="3000" dirty="0" smtClean="0"/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A </a:t>
            </a:r>
            <a:r>
              <a:rPr lang="hu-HU" altLang="hu-HU" sz="3000" dirty="0"/>
              <a:t>sarki fény </a:t>
            </a:r>
            <a:r>
              <a:rPr lang="hu-HU" altLang="hu-HU" sz="3000" dirty="0" smtClean="0"/>
              <a:t>régióban 180km </a:t>
            </a:r>
            <a:r>
              <a:rPr lang="hu-HU" altLang="hu-HU" sz="3000" dirty="0"/>
              <a:t>a </a:t>
            </a:r>
            <a:r>
              <a:rPr lang="hu-HU" altLang="hu-HU" sz="3000" dirty="0" smtClean="0"/>
              <a:t>felbontása</a:t>
            </a:r>
          </a:p>
          <a:p>
            <a:pPr marL="788708" lvl="1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3000" dirty="0" smtClean="0"/>
              <a:t>Megadja </a:t>
            </a:r>
            <a:r>
              <a:rPr lang="hu-HU" altLang="hu-HU" sz="3000" dirty="0"/>
              <a:t>az ionoszféra </a:t>
            </a:r>
            <a:r>
              <a:rPr lang="hu-HU" altLang="hu-HU" sz="3000" dirty="0" smtClean="0"/>
              <a:t>vezetőképességét</a:t>
            </a:r>
            <a:r>
              <a:rPr lang="hu-HU" altLang="hu-HU" sz="3000" dirty="0"/>
              <a:t>, áramait, </a:t>
            </a:r>
            <a:r>
              <a:rPr lang="hu-HU" altLang="hu-HU" sz="3000" dirty="0" smtClean="0"/>
              <a:t>a precipitációt </a:t>
            </a:r>
            <a:r>
              <a:rPr lang="hu-HU" altLang="hu-HU" sz="3000" dirty="0"/>
              <a:t>és az elektromos </a:t>
            </a:r>
            <a:r>
              <a:rPr lang="hu-HU" altLang="hu-HU" sz="3000" dirty="0" smtClean="0"/>
              <a:t>potenciált</a:t>
            </a:r>
            <a:endParaRPr lang="hu-HU" altLang="hu-HU" sz="3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515177"/>
            <a:ext cx="5256584" cy="281788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2796" y="4477079"/>
            <a:ext cx="5723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GUMICS-4 szimulációs régiójának GSE XZ síkbeli </a:t>
            </a:r>
            <a:r>
              <a:rPr lang="hu-HU" dirty="0" smtClean="0"/>
              <a:t>metszete X</a:t>
            </a:r>
            <a:r>
              <a:rPr lang="hu-HU" baseline="-25000" dirty="0" smtClean="0"/>
              <a:t>GSE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smtClean="0"/>
              <a:t>[-224</a:t>
            </a:r>
            <a:r>
              <a:rPr lang="hu-HU" dirty="0"/>
              <a:t>; +</a:t>
            </a:r>
            <a:r>
              <a:rPr lang="hu-HU" dirty="0" smtClean="0"/>
              <a:t>32] R</a:t>
            </a:r>
            <a:r>
              <a:rPr lang="hu-HU" baseline="-25000" dirty="0" smtClean="0"/>
              <a:t>Föld</a:t>
            </a:r>
            <a:r>
              <a:rPr lang="hu-HU" dirty="0" smtClean="0"/>
              <a:t> </a:t>
            </a:r>
            <a:r>
              <a:rPr lang="hu-HU" dirty="0"/>
              <a:t>és Z</a:t>
            </a:r>
            <a:r>
              <a:rPr lang="hu-HU" baseline="-25000" dirty="0"/>
              <a:t>GSE</a:t>
            </a:r>
            <a:r>
              <a:rPr lang="hu-HU" dirty="0"/>
              <a:t> = </a:t>
            </a:r>
            <a:r>
              <a:rPr lang="hu-HU" dirty="0" smtClean="0"/>
              <a:t>[+64</a:t>
            </a:r>
            <a:r>
              <a:rPr lang="hu-HU" dirty="0"/>
              <a:t>; +</a:t>
            </a:r>
            <a:r>
              <a:rPr lang="hu-HU" dirty="0" smtClean="0"/>
              <a:t>64] R</a:t>
            </a:r>
            <a:r>
              <a:rPr lang="hu-HU" baseline="-25000" dirty="0" smtClean="0"/>
              <a:t>Föld</a:t>
            </a:r>
            <a:r>
              <a:rPr lang="hu-HU" dirty="0" smtClean="0"/>
              <a:t> tartományban</a:t>
            </a:r>
            <a:r>
              <a:rPr lang="hu-HU" dirty="0"/>
              <a:t>. </a:t>
            </a:r>
            <a:r>
              <a:rPr lang="hu-HU" dirty="0" smtClean="0"/>
              <a:t>A sűrűséget </a:t>
            </a:r>
            <a:r>
              <a:rPr lang="hu-HU" dirty="0"/>
              <a:t>a színkód jelöli. A fekete vonalak a számításokhoz használt </a:t>
            </a:r>
            <a:r>
              <a:rPr lang="hu-HU" dirty="0" smtClean="0"/>
              <a:t>rácsot jelentik</a:t>
            </a:r>
            <a:r>
              <a:rPr lang="hu-HU" dirty="0"/>
              <a:t>. A kód adaptív, a rács az érdekesebb részeken </a:t>
            </a:r>
            <a:r>
              <a:rPr lang="hu-HU" dirty="0" smtClean="0"/>
              <a:t>besűrűsödik</a:t>
            </a:r>
            <a:r>
              <a:rPr lang="hu-HU" dirty="0"/>
              <a:t>, </a:t>
            </a:r>
            <a:r>
              <a:rPr lang="hu-HU" dirty="0" smtClean="0"/>
              <a:t>azaz a </a:t>
            </a:r>
            <a:r>
              <a:rPr lang="hu-HU" dirty="0"/>
              <a:t>szimuláció </a:t>
            </a:r>
            <a:r>
              <a:rPr lang="hu-HU"/>
              <a:t>felbontása </a:t>
            </a:r>
            <a:r>
              <a:rPr lang="hu-HU" smtClean="0"/>
              <a:t>2 </a:t>
            </a:r>
            <a:r>
              <a:rPr lang="hu-HU" dirty="0" err="1" smtClean="0"/>
              <a:t>R</a:t>
            </a:r>
            <a:r>
              <a:rPr lang="hu-HU" baseline="-25000" dirty="0" err="1" smtClean="0"/>
              <a:t>Föld</a:t>
            </a:r>
            <a:r>
              <a:rPr lang="hu-HU" dirty="0" err="1" smtClean="0"/>
              <a:t>-ről</a:t>
            </a:r>
            <a:r>
              <a:rPr lang="hu-HU" dirty="0" smtClean="0"/>
              <a:t> </a:t>
            </a:r>
            <a:r>
              <a:rPr lang="hu-HU" dirty="0"/>
              <a:t>akár </a:t>
            </a:r>
            <a:r>
              <a:rPr lang="hu-HU" dirty="0" smtClean="0"/>
              <a:t>0.25 R</a:t>
            </a:r>
            <a:r>
              <a:rPr lang="hu-HU" baseline="-25000" dirty="0" smtClean="0"/>
              <a:t>Föld</a:t>
            </a:r>
            <a:r>
              <a:rPr lang="hu-HU" dirty="0" smtClean="0"/>
              <a:t>-re </a:t>
            </a:r>
            <a:r>
              <a:rPr lang="hu-HU" dirty="0"/>
              <a:t>növekedhet.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7416456" y="6154461"/>
            <a:ext cx="4775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smtClean="0"/>
              <a:t>A kép forrása: http</a:t>
            </a:r>
            <a:r>
              <a:rPr lang="hu-HU" sz="800" dirty="0"/>
              <a:t>://gumics.fmi./kuvat/g4-hcvis-koko-hila.png</a:t>
            </a:r>
            <a:r>
              <a:rPr lang="hu-HU" sz="800" dirty="0" smtClean="0">
                <a:latin typeface="F51"/>
              </a:rPr>
              <a:t/>
            </a:r>
            <a:br>
              <a:rPr lang="hu-HU" sz="800" dirty="0" smtClean="0">
                <a:latin typeface="F51"/>
              </a:rPr>
            </a:br>
            <a:r>
              <a:rPr lang="hu-HU" sz="800" dirty="0" smtClean="0">
                <a:latin typeface="F51"/>
              </a:rPr>
              <a:t/>
            </a:r>
            <a:br>
              <a:rPr lang="hu-HU" sz="800" dirty="0" smtClean="0">
                <a:latin typeface="F51"/>
              </a:rPr>
            </a:br>
            <a:r>
              <a:rPr lang="fi-FI" sz="800" dirty="0" smtClean="0">
                <a:latin typeface="F51"/>
              </a:rPr>
              <a:t>P</a:t>
            </a:r>
            <a:r>
              <a:rPr lang="fi-FI" sz="800" dirty="0">
                <a:latin typeface="F51"/>
              </a:rPr>
              <a:t>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3060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430368" y="6171463"/>
            <a:ext cx="4775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smtClean="0">
                <a:latin typeface="F51"/>
              </a:rPr>
              <a:t>A kép forrása: </a:t>
            </a:r>
            <a:r>
              <a:rPr lang="hu-HU" sz="800" dirty="0"/>
              <a:t>http://gumics.fmi./kuvat/ionosf.png </a:t>
            </a:r>
            <a:endParaRPr lang="hu-HU" sz="800" dirty="0" smtClean="0"/>
          </a:p>
          <a:p>
            <a:endParaRPr lang="hu-HU" sz="800" dirty="0">
              <a:latin typeface="F51"/>
            </a:endParaRPr>
          </a:p>
          <a:p>
            <a:r>
              <a:rPr lang="fi-FI" sz="800" dirty="0" smtClean="0">
                <a:latin typeface="F51"/>
              </a:rPr>
              <a:t>P</a:t>
            </a:r>
            <a:r>
              <a:rPr lang="fi-FI" sz="800" dirty="0">
                <a:latin typeface="F51"/>
              </a:rPr>
              <a:t>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>
            <a:off x="4583832" y="1600206"/>
            <a:ext cx="6998568" cy="4776806"/>
          </a:xfrm>
        </p:spPr>
        <p:txBody>
          <a:bodyPr>
            <a:normAutofit/>
          </a:bodyPr>
          <a:lstStyle/>
          <a:p>
            <a:pPr algn="just"/>
            <a:r>
              <a:rPr lang="hu-HU" sz="2000" dirty="0"/>
              <a:t>A GUMICS ionoszféra modulja kiszámítja a </a:t>
            </a:r>
            <a:r>
              <a:rPr lang="hu-HU" sz="2000" dirty="0" smtClean="0"/>
              <a:t>vezetőképességet</a:t>
            </a:r>
            <a:r>
              <a:rPr lang="hu-HU" sz="2000" dirty="0"/>
              <a:t>, </a:t>
            </a:r>
            <a:r>
              <a:rPr lang="hu-HU" sz="2000" dirty="0" smtClean="0"/>
              <a:t>az elektromos </a:t>
            </a:r>
            <a:r>
              <a:rPr lang="hu-HU" sz="2000" dirty="0"/>
              <a:t>potenciált és az </a:t>
            </a:r>
            <a:r>
              <a:rPr lang="hu-HU" sz="2000" dirty="0" smtClean="0"/>
              <a:t>áramokat </a:t>
            </a:r>
          </a:p>
          <a:p>
            <a:pPr algn="just"/>
            <a:r>
              <a:rPr lang="hu-HU" sz="2000" dirty="0" smtClean="0"/>
              <a:t>Az </a:t>
            </a:r>
            <a:r>
              <a:rPr lang="hu-HU" sz="2000" dirty="0"/>
              <a:t>ionoszféra egy </a:t>
            </a:r>
            <a:r>
              <a:rPr lang="hu-HU" sz="2000" dirty="0" smtClean="0"/>
              <a:t>gömbfelület a </a:t>
            </a:r>
            <a:r>
              <a:rPr lang="hu-HU" sz="2000" dirty="0"/>
              <a:t>GUMICS-</a:t>
            </a:r>
            <a:r>
              <a:rPr lang="hu-HU" sz="2000" dirty="0" err="1"/>
              <a:t>ban</a:t>
            </a:r>
            <a:r>
              <a:rPr lang="hu-HU" sz="2000" dirty="0"/>
              <a:t>, amelyen sugár irányban integráljuk a mágneses </a:t>
            </a:r>
            <a:r>
              <a:rPr lang="hu-HU" sz="2000" dirty="0" smtClean="0"/>
              <a:t>mező irányában </a:t>
            </a:r>
            <a:r>
              <a:rPr lang="hu-HU" sz="2000" dirty="0"/>
              <a:t>folyó áramokat (</a:t>
            </a:r>
            <a:r>
              <a:rPr lang="hu-HU" sz="2000" dirty="0" err="1"/>
              <a:t>Field-Aligned</a:t>
            </a:r>
            <a:r>
              <a:rPr lang="hu-HU" sz="2000" dirty="0"/>
              <a:t> </a:t>
            </a:r>
            <a:r>
              <a:rPr lang="hu-HU" sz="2000" dirty="0" err="1"/>
              <a:t>Current</a:t>
            </a:r>
            <a:r>
              <a:rPr lang="hu-HU" sz="2000" dirty="0"/>
              <a:t>; FAC</a:t>
            </a:r>
            <a:r>
              <a:rPr lang="hu-HU" sz="2000" dirty="0" smtClean="0"/>
              <a:t>):</a:t>
            </a:r>
            <a:endParaRPr lang="hu-HU" dirty="0" smtClean="0"/>
          </a:p>
          <a:p>
            <a:pPr algn="just"/>
            <a:endParaRPr lang="hu-HU" sz="2000" dirty="0"/>
          </a:p>
          <a:p>
            <a:pPr algn="just"/>
            <a:endParaRPr lang="hu-HU" sz="2000" dirty="0" smtClean="0"/>
          </a:p>
          <a:p>
            <a:pPr algn="just"/>
            <a:r>
              <a:rPr lang="hu-HU" sz="2000" dirty="0"/>
              <a:t>Ahol </a:t>
            </a:r>
            <a:r>
              <a:rPr lang="el-GR" sz="2000" b="1" dirty="0" smtClean="0"/>
              <a:t>Σ</a:t>
            </a:r>
            <a:r>
              <a:rPr lang="hu-HU" sz="2000" dirty="0" smtClean="0"/>
              <a:t> </a:t>
            </a:r>
            <a:r>
              <a:rPr lang="hu-HU" sz="2000" dirty="0"/>
              <a:t>a magasság szerint integrált vezetési </a:t>
            </a:r>
            <a:r>
              <a:rPr lang="hu-HU" sz="2000" dirty="0" err="1"/>
              <a:t>tenzor</a:t>
            </a:r>
            <a:r>
              <a:rPr lang="hu-HU" sz="2000" dirty="0"/>
              <a:t>, </a:t>
            </a:r>
            <a:endParaRPr lang="hu-HU" sz="2000" dirty="0" smtClean="0"/>
          </a:p>
          <a:p>
            <a:pPr algn="just"/>
            <a:r>
              <a:rPr lang="el-GR" sz="2000" b="1" dirty="0" smtClean="0"/>
              <a:t>Φ</a:t>
            </a:r>
            <a:r>
              <a:rPr lang="hu-HU" sz="2000" dirty="0" smtClean="0"/>
              <a:t> </a:t>
            </a:r>
            <a:r>
              <a:rPr lang="hu-HU" sz="2000" dirty="0"/>
              <a:t>az </a:t>
            </a:r>
            <a:r>
              <a:rPr lang="hu-HU" sz="2000" dirty="0" smtClean="0"/>
              <a:t>ionoszféra elektromos </a:t>
            </a:r>
            <a:r>
              <a:rPr lang="hu-HU" sz="2000" dirty="0"/>
              <a:t>potenciálja, </a:t>
            </a:r>
            <a:endParaRPr lang="hu-HU" sz="2000" dirty="0" smtClean="0"/>
          </a:p>
          <a:p>
            <a:pPr algn="just"/>
            <a:r>
              <a:rPr lang="hu-HU" sz="2000" b="1" dirty="0" smtClean="0"/>
              <a:t>v</a:t>
            </a:r>
            <a:r>
              <a:rPr lang="hu-HU" sz="2000" baseline="-25000" dirty="0" smtClean="0"/>
              <a:t>n</a:t>
            </a:r>
            <a:r>
              <a:rPr lang="hu-HU" sz="2000" dirty="0" smtClean="0"/>
              <a:t> </a:t>
            </a:r>
            <a:r>
              <a:rPr lang="hu-HU" sz="2000" dirty="0"/>
              <a:t>a semleges részecskék szelének sebessége, </a:t>
            </a:r>
            <a:endParaRPr lang="hu-HU" sz="2000" dirty="0" smtClean="0"/>
          </a:p>
          <a:p>
            <a:pPr algn="just"/>
            <a:r>
              <a:rPr lang="hu-HU" sz="2000" b="1" dirty="0" smtClean="0"/>
              <a:t>j</a:t>
            </a:r>
            <a:r>
              <a:rPr lang="hu-HU" sz="2000" baseline="-25000" dirty="0" smtClean="0"/>
              <a:t>k</a:t>
            </a:r>
            <a:r>
              <a:rPr lang="hu-HU" sz="2000" dirty="0" smtClean="0"/>
              <a:t> a mező </a:t>
            </a:r>
            <a:r>
              <a:rPr lang="hu-HU" sz="2000" dirty="0"/>
              <a:t>irányú áram </a:t>
            </a:r>
            <a:r>
              <a:rPr lang="hu-HU" sz="2000" dirty="0" smtClean="0"/>
              <a:t>(</a:t>
            </a:r>
            <a:r>
              <a:rPr lang="hu-HU" sz="2000" dirty="0" err="1" smtClean="0"/>
              <a:t>field-aligned</a:t>
            </a:r>
            <a:r>
              <a:rPr lang="hu-HU" sz="2000" dirty="0" smtClean="0"/>
              <a:t> </a:t>
            </a:r>
            <a:r>
              <a:rPr lang="hu-HU" sz="2000" dirty="0" err="1"/>
              <a:t>current</a:t>
            </a:r>
            <a:r>
              <a:rPr lang="hu-HU" sz="2000" dirty="0"/>
              <a:t>; </a:t>
            </a:r>
            <a:r>
              <a:rPr lang="hu-HU" sz="2000" dirty="0" smtClean="0"/>
              <a:t>FAC)</a:t>
            </a:r>
          </a:p>
          <a:p>
            <a:pPr algn="just"/>
            <a:r>
              <a:rPr lang="hu-HU" sz="2000" b="1" dirty="0" smtClean="0"/>
              <a:t>b</a:t>
            </a:r>
            <a:r>
              <a:rPr lang="hu-HU" sz="2000" dirty="0" smtClean="0"/>
              <a:t> · </a:t>
            </a:r>
            <a:r>
              <a:rPr lang="hu-HU" sz="2000" b="1" dirty="0"/>
              <a:t>r</a:t>
            </a:r>
            <a:r>
              <a:rPr lang="hu-HU" sz="2000" dirty="0"/>
              <a:t> a mágneses tér </a:t>
            </a:r>
            <a:r>
              <a:rPr lang="hu-HU" sz="2000" dirty="0" smtClean="0"/>
              <a:t>és a </a:t>
            </a:r>
            <a:r>
              <a:rPr lang="hu-HU" sz="2000" dirty="0"/>
              <a:t>sugárirány bezárt szögének a </a:t>
            </a:r>
            <a:r>
              <a:rPr lang="hu-HU" sz="2000" dirty="0" smtClean="0"/>
              <a:t>koszinusza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1" y="1506648"/>
            <a:ext cx="4065458" cy="4046212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12101" y="5638348"/>
            <a:ext cx="4284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/>
              <a:t>A GUMICS ionoszféra modulja. A színkód </a:t>
            </a:r>
            <a:r>
              <a:rPr lang="hu-HU" sz="1400" dirty="0" smtClean="0"/>
              <a:t>a </a:t>
            </a:r>
            <a:r>
              <a:rPr lang="hu-HU" sz="1400" dirty="0"/>
              <a:t>precipitációt, </a:t>
            </a:r>
            <a:r>
              <a:rPr lang="hu-HU" sz="1400" dirty="0" smtClean="0"/>
              <a:t>a nyilak </a:t>
            </a:r>
            <a:r>
              <a:rPr lang="hu-HU" sz="1400" dirty="0"/>
              <a:t>az áramokat jelenítik meg. A fekete pontok a számításhoz </a:t>
            </a:r>
            <a:r>
              <a:rPr lang="hu-HU" sz="1400" dirty="0" smtClean="0"/>
              <a:t>használt háló </a:t>
            </a:r>
            <a:r>
              <a:rPr lang="hu-HU" sz="1400" dirty="0"/>
              <a:t>csomópontjai. 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4"/>
          <a:srcRect l="30291" t="42950" r="37575" b="55050"/>
          <a:stretch/>
        </p:blipFill>
        <p:spPr>
          <a:xfrm>
            <a:off x="5234055" y="3327733"/>
            <a:ext cx="5976000" cy="65073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500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430368" y="6171463"/>
            <a:ext cx="4775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smtClean="0">
                <a:latin typeface="F51"/>
              </a:rPr>
              <a:t>A kép forrása: </a:t>
            </a:r>
            <a:r>
              <a:rPr lang="hu-HU" sz="800" dirty="0"/>
              <a:t>http://gumics.fmi./kuvat/ionosf.png </a:t>
            </a:r>
            <a:endParaRPr lang="hu-HU" sz="800" dirty="0" smtClean="0"/>
          </a:p>
          <a:p>
            <a:endParaRPr lang="hu-HU" sz="800" dirty="0">
              <a:latin typeface="F51"/>
            </a:endParaRPr>
          </a:p>
          <a:p>
            <a:r>
              <a:rPr lang="fi-FI" sz="800" dirty="0" smtClean="0">
                <a:latin typeface="F51"/>
              </a:rPr>
              <a:t>P</a:t>
            </a:r>
            <a:r>
              <a:rPr lang="fi-FI" sz="800" dirty="0">
                <a:latin typeface="F51"/>
              </a:rPr>
              <a:t>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1" y="1506648"/>
            <a:ext cx="4065458" cy="4046212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12101" y="5638348"/>
            <a:ext cx="4284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/>
              <a:t>A GUMICS ionoszféra modulja. A színkód </a:t>
            </a:r>
            <a:r>
              <a:rPr lang="hu-HU" sz="1400" dirty="0" smtClean="0"/>
              <a:t>a </a:t>
            </a:r>
            <a:r>
              <a:rPr lang="hu-HU" sz="1400" dirty="0"/>
              <a:t>precipitációt, </a:t>
            </a:r>
            <a:r>
              <a:rPr lang="hu-HU" sz="1400" dirty="0" smtClean="0"/>
              <a:t>a nyilak </a:t>
            </a:r>
            <a:r>
              <a:rPr lang="hu-HU" sz="1400" dirty="0"/>
              <a:t>az áramokat jelenítik meg. A fekete pontok a számításhoz </a:t>
            </a:r>
            <a:r>
              <a:rPr lang="hu-HU" sz="1400" dirty="0" smtClean="0"/>
              <a:t>használt háló </a:t>
            </a:r>
            <a:r>
              <a:rPr lang="hu-HU" sz="1400" dirty="0"/>
              <a:t>csomópontjai. </a:t>
            </a:r>
          </a:p>
        </p:txBody>
      </p:sp>
      <p:pic>
        <p:nvPicPr>
          <p:cNvPr id="18" name="Tartalom helye 1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6727" t="52191" r="42975" b="45809"/>
          <a:stretch/>
        </p:blipFill>
        <p:spPr>
          <a:xfrm>
            <a:off x="5922260" y="2150488"/>
            <a:ext cx="4667960" cy="80492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583832" y="1481245"/>
            <a:ext cx="73448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magasság szerint </a:t>
            </a:r>
            <a:r>
              <a:rPr lang="hu-HU" dirty="0" smtClean="0"/>
              <a:t>integrált vezetési </a:t>
            </a:r>
            <a:r>
              <a:rPr lang="hu-HU" dirty="0" err="1"/>
              <a:t>tenzort</a:t>
            </a:r>
            <a:r>
              <a:rPr lang="hu-HU" dirty="0"/>
              <a:t> az elektromos térre gyakorolt hatása alapján </a:t>
            </a:r>
            <a:r>
              <a:rPr lang="hu-HU" dirty="0" smtClean="0"/>
              <a:t>határozzuk meg: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ahol </a:t>
            </a:r>
            <a:r>
              <a:rPr lang="el-GR" dirty="0" smtClean="0"/>
              <a:t>Σ</a:t>
            </a:r>
            <a:r>
              <a:rPr lang="hu-HU" baseline="-25000" dirty="0" smtClean="0"/>
              <a:t>P</a:t>
            </a:r>
            <a:r>
              <a:rPr lang="hu-HU" dirty="0" smtClean="0"/>
              <a:t> </a:t>
            </a:r>
            <a:r>
              <a:rPr lang="hu-HU" dirty="0"/>
              <a:t>és </a:t>
            </a:r>
            <a:r>
              <a:rPr lang="el-GR" dirty="0" smtClean="0"/>
              <a:t>Σ</a:t>
            </a:r>
            <a:r>
              <a:rPr lang="hu-HU" baseline="-25000" dirty="0" smtClean="0"/>
              <a:t>H</a:t>
            </a:r>
            <a:r>
              <a:rPr lang="hu-HU" dirty="0" smtClean="0"/>
              <a:t> </a:t>
            </a:r>
            <a:r>
              <a:rPr lang="hu-HU" dirty="0"/>
              <a:t>a </a:t>
            </a:r>
            <a:r>
              <a:rPr lang="hu-HU" dirty="0" err="1"/>
              <a:t>Pedersen</a:t>
            </a:r>
            <a:r>
              <a:rPr lang="hu-HU" dirty="0"/>
              <a:t> és a Hall </a:t>
            </a:r>
            <a:r>
              <a:rPr lang="hu-HU" dirty="0" smtClean="0"/>
              <a:t>vezetőképesség</a:t>
            </a:r>
            <a:r>
              <a:rPr lang="hu-HU" dirty="0"/>
              <a:t>. 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 err="1" smtClean="0"/>
              <a:t>Pedersen</a:t>
            </a:r>
            <a:r>
              <a:rPr lang="hu-HU" dirty="0"/>
              <a:t> </a:t>
            </a:r>
            <a:r>
              <a:rPr lang="hu-HU" dirty="0" smtClean="0"/>
              <a:t>vezetőképesség </a:t>
            </a:r>
            <a:r>
              <a:rPr lang="hu-HU" dirty="0"/>
              <a:t>az elektromos térrel párhuzamos </a:t>
            </a:r>
            <a:r>
              <a:rPr lang="hu-HU" dirty="0" smtClean="0"/>
              <a:t>vezetőképesség</a:t>
            </a:r>
            <a:r>
              <a:rPr lang="hu-HU" dirty="0"/>
              <a:t>. 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Az elektromos </a:t>
            </a:r>
            <a:r>
              <a:rPr lang="hu-HU" dirty="0"/>
              <a:t>térre és a földmágneses </a:t>
            </a:r>
            <a:r>
              <a:rPr lang="hu-HU" dirty="0" smtClean="0"/>
              <a:t>mezőre merőleges vezetőképesség </a:t>
            </a:r>
            <a:r>
              <a:rPr lang="hu-HU" dirty="0"/>
              <a:t>pedig </a:t>
            </a:r>
            <a:r>
              <a:rPr lang="hu-HU" dirty="0" smtClean="0"/>
              <a:t>a Hall vezetőképesség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ionoszférát egy háromszög alapú adaptív rácson </a:t>
            </a:r>
            <a:r>
              <a:rPr lang="hu-HU" dirty="0" err="1"/>
              <a:t>diszkretizálja</a:t>
            </a:r>
            <a:r>
              <a:rPr lang="hu-HU" dirty="0"/>
              <a:t> a </a:t>
            </a:r>
            <a:r>
              <a:rPr lang="hu-HU" dirty="0" smtClean="0"/>
              <a:t>kód, amelynek </a:t>
            </a:r>
            <a:r>
              <a:rPr lang="hu-HU" dirty="0"/>
              <a:t>a felbontása 360km a sarki </a:t>
            </a:r>
            <a:r>
              <a:rPr lang="hu-HU" dirty="0" smtClean="0"/>
              <a:t>kürtőben </a:t>
            </a:r>
            <a:r>
              <a:rPr lang="hu-HU" dirty="0"/>
              <a:t>és 180km </a:t>
            </a:r>
            <a:r>
              <a:rPr lang="hu-HU" dirty="0" smtClean="0"/>
              <a:t>az sarki </a:t>
            </a:r>
            <a:r>
              <a:rPr lang="hu-HU" dirty="0"/>
              <a:t>fény </a:t>
            </a:r>
            <a:r>
              <a:rPr lang="hu-HU" dirty="0" smtClean="0"/>
              <a:t>oválisnál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Az előző </a:t>
            </a:r>
            <a:r>
              <a:rPr lang="hu-HU" dirty="0" err="1" smtClean="0"/>
              <a:t>slide</a:t>
            </a:r>
            <a:r>
              <a:rPr lang="hu-HU" dirty="0" smtClean="0"/>
              <a:t> egyenletét </a:t>
            </a:r>
            <a:r>
              <a:rPr lang="hu-HU" dirty="0"/>
              <a:t>a konjugált gradiens </a:t>
            </a:r>
            <a:r>
              <a:rPr lang="hu-HU" dirty="0" smtClean="0"/>
              <a:t>algoritmussal oldja </a:t>
            </a:r>
            <a:r>
              <a:rPr lang="hu-HU" dirty="0"/>
              <a:t>meg a </a:t>
            </a:r>
            <a:r>
              <a:rPr lang="hu-HU" dirty="0" smtClean="0"/>
              <a:t>kód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Nincs </a:t>
            </a:r>
            <a:r>
              <a:rPr lang="hu-HU" dirty="0"/>
              <a:t>határfeltétel, </a:t>
            </a:r>
            <a:r>
              <a:rPr lang="hu-HU" dirty="0" smtClean="0"/>
              <a:t>a </a:t>
            </a:r>
            <a:r>
              <a:rPr lang="hu-HU" dirty="0"/>
              <a:t>szoláris </a:t>
            </a:r>
            <a:r>
              <a:rPr lang="hu-HU" dirty="0" smtClean="0"/>
              <a:t>EUV sugárzásra</a:t>
            </a:r>
            <a:r>
              <a:rPr lang="hu-HU" dirty="0"/>
              <a:t>, az elektron precipitációra és a </a:t>
            </a:r>
            <a:r>
              <a:rPr lang="hu-HU" dirty="0" smtClean="0"/>
              <a:t>mező </a:t>
            </a:r>
            <a:r>
              <a:rPr lang="hu-HU" dirty="0"/>
              <a:t>menti áramokra van </a:t>
            </a:r>
            <a:r>
              <a:rPr lang="hu-HU" dirty="0" smtClean="0"/>
              <a:t>szüksége a </a:t>
            </a:r>
            <a:r>
              <a:rPr lang="hu-HU" dirty="0"/>
              <a:t>modulnak.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7027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430368" y="6171463"/>
            <a:ext cx="4775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smtClean="0">
                <a:latin typeface="F51"/>
              </a:rPr>
              <a:t>A kép forrása: </a:t>
            </a:r>
            <a:r>
              <a:rPr lang="hu-HU" sz="800" dirty="0"/>
              <a:t>http://gumics.fmi./kuvat/ionosf.png </a:t>
            </a:r>
            <a:endParaRPr lang="hu-HU" sz="800" dirty="0" smtClean="0"/>
          </a:p>
          <a:p>
            <a:endParaRPr lang="hu-HU" sz="800" dirty="0">
              <a:latin typeface="F51"/>
            </a:endParaRPr>
          </a:p>
          <a:p>
            <a:r>
              <a:rPr lang="fi-FI" sz="800" dirty="0" smtClean="0">
                <a:latin typeface="F51"/>
              </a:rPr>
              <a:t>P</a:t>
            </a:r>
            <a:r>
              <a:rPr lang="fi-FI" sz="800" dirty="0">
                <a:latin typeface="F51"/>
              </a:rPr>
              <a:t>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1" y="1506648"/>
            <a:ext cx="4065458" cy="4046212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12101" y="5638348"/>
            <a:ext cx="4284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dirty="0"/>
              <a:t>A GUMICS ionoszféra modulja. A színkód </a:t>
            </a:r>
            <a:r>
              <a:rPr lang="hu-HU" sz="1400" dirty="0" smtClean="0"/>
              <a:t>a </a:t>
            </a:r>
            <a:r>
              <a:rPr lang="hu-HU" sz="1400" dirty="0"/>
              <a:t>precipitációt, </a:t>
            </a:r>
            <a:r>
              <a:rPr lang="hu-HU" sz="1400" dirty="0" smtClean="0"/>
              <a:t>a nyilak </a:t>
            </a:r>
            <a:r>
              <a:rPr lang="hu-HU" sz="1400" dirty="0"/>
              <a:t>az áramokat jelenítik meg. A fekete pontok a számításhoz </a:t>
            </a:r>
            <a:r>
              <a:rPr lang="hu-HU" sz="1400" dirty="0" smtClean="0"/>
              <a:t>használt háló </a:t>
            </a:r>
            <a:r>
              <a:rPr lang="hu-HU" sz="1400" dirty="0"/>
              <a:t>csomópontjai.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églalap 1"/>
              <p:cNvSpPr/>
              <p:nvPr/>
            </p:nvSpPr>
            <p:spPr>
              <a:xfrm>
                <a:off x="4583832" y="1481245"/>
                <a:ext cx="7344816" cy="4314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Minden </a:t>
                </a:r>
                <a:r>
                  <a:rPr lang="hu-HU" dirty="0"/>
                  <a:t>negyedik másodpercben fut le a </a:t>
                </a:r>
                <a:r>
                  <a:rPr lang="hu-HU" dirty="0" smtClean="0"/>
                  <a:t>modul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Az szoláris EUV értéke állandó, de a Nap magasságától függ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err="1" smtClean="0"/>
                  <a:t>Moen</a:t>
                </a:r>
                <a:r>
                  <a:rPr lang="hu-HU" dirty="0" smtClean="0"/>
                  <a:t> </a:t>
                </a:r>
                <a:r>
                  <a:rPr lang="hu-HU" dirty="0"/>
                  <a:t>and </a:t>
                </a:r>
                <a:r>
                  <a:rPr lang="hu-HU" dirty="0" err="1"/>
                  <a:t>Brekke</a:t>
                </a:r>
                <a:r>
                  <a:rPr lang="hu-HU" dirty="0"/>
                  <a:t> (1993) tapasztalati formuláját </a:t>
                </a:r>
                <a:r>
                  <a:rPr lang="hu-HU" dirty="0" smtClean="0"/>
                  <a:t>használja a kód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hu-HU" dirty="0"/>
                  <a:t>formula az F10.7 rádió </a:t>
                </a:r>
                <a:r>
                  <a:rPr lang="hu-HU" dirty="0" smtClean="0"/>
                  <a:t>fluxust </a:t>
                </a:r>
                <a:r>
                  <a:rPr lang="hu-HU" dirty="0"/>
                  <a:t>használja, amelynek az </a:t>
                </a:r>
                <a:r>
                  <a:rPr lang="hu-HU" dirty="0" smtClean="0"/>
                  <a:t>értéke 100 x 10</a:t>
                </a:r>
                <a:r>
                  <a:rPr lang="hu-HU" baseline="30000" dirty="0" smtClean="0"/>
                  <a:t>-22</a:t>
                </a:r>
                <a:r>
                  <a:rPr lang="hu-HU" dirty="0" smtClean="0"/>
                  <a:t> W/m</a:t>
                </a:r>
                <a:r>
                  <a:rPr lang="hu-HU" baseline="30000" dirty="0" smtClean="0"/>
                  <a:t>2</a:t>
                </a:r>
                <a:endParaRPr lang="hu-H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Az </a:t>
                </a:r>
                <a:r>
                  <a:rPr lang="hu-HU" dirty="0"/>
                  <a:t>elektron precipitáció a GUMICS </a:t>
                </a:r>
                <a:r>
                  <a:rPr lang="hu-HU" dirty="0" err="1" smtClean="0"/>
                  <a:t>magnetoszférikus</a:t>
                </a:r>
                <a:r>
                  <a:rPr lang="hu-HU" dirty="0" smtClean="0"/>
                  <a:t> tartományából származik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Az </a:t>
                </a:r>
                <a:r>
                  <a:rPr lang="hu-HU" dirty="0"/>
                  <a:t>ütközési frekvenciákból számítják </a:t>
                </a:r>
                <a:r>
                  <a:rPr lang="hu-HU" dirty="0" err="1"/>
                  <a:t>Hedin</a:t>
                </a:r>
                <a:r>
                  <a:rPr lang="hu-HU" dirty="0"/>
                  <a:t> (</a:t>
                </a:r>
                <a:r>
                  <a:rPr lang="hu-HU" dirty="0" smtClean="0"/>
                  <a:t>1991) módszere alapján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hu-HU" dirty="0"/>
                  <a:t>3D-s </a:t>
                </a:r>
                <a:r>
                  <a:rPr lang="hu-HU" dirty="0" smtClean="0"/>
                  <a:t>vezetőképességet </a:t>
                </a:r>
                <a:r>
                  <a:rPr lang="hu-HU" dirty="0"/>
                  <a:t>magasság szerint integrálja </a:t>
                </a:r>
                <a:r>
                  <a:rPr lang="hu-HU" dirty="0" smtClean="0"/>
                  <a:t>a kód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/>
                  <a:t>A teljes </a:t>
                </a:r>
                <a:r>
                  <a:rPr lang="hu-HU" dirty="0" smtClean="0"/>
                  <a:t>vezetőképességet </a:t>
                </a:r>
                <a:r>
                  <a:rPr lang="hu-HU" dirty="0"/>
                  <a:t>a kód az elektron precipitáció és a </a:t>
                </a:r>
                <a:r>
                  <a:rPr lang="hu-HU" dirty="0" smtClean="0"/>
                  <a:t>szoláris UV </a:t>
                </a:r>
                <a:r>
                  <a:rPr lang="hu-HU" dirty="0"/>
                  <a:t>alapján számolja ki a program</a:t>
                </a:r>
                <a:r>
                  <a:rPr lang="hu-HU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hu-H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hu-HU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dirty="0"/>
                  <a:t>ahol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𝑒𝑙𝑒</m:t>
                        </m:r>
                      </m:sup>
                    </m:sSubSup>
                  </m:oMath>
                </a14:m>
                <a:r>
                  <a:rPr lang="hu-HU" dirty="0" smtClean="0"/>
                  <a:t> és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𝑈𝑉</m:t>
                        </m:r>
                      </m:sup>
                    </m:sSubSup>
                  </m:oMath>
                </a14:m>
                <a:r>
                  <a:rPr lang="hu-HU" dirty="0" smtClean="0"/>
                  <a:t> az </a:t>
                </a:r>
                <a:r>
                  <a:rPr lang="hu-HU" dirty="0"/>
                  <a:t>elektron precipitáció és a szoláris UV </a:t>
                </a:r>
                <a:r>
                  <a:rPr lang="hu-HU" dirty="0" smtClean="0"/>
                  <a:t>sugárzás hozzájárulásai</a:t>
                </a:r>
              </a:p>
            </p:txBody>
          </p:sp>
        </mc:Choice>
        <mc:Fallback xmlns="">
          <p:sp>
            <p:nvSpPr>
              <p:cNvPr id="2" name="Téglala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1481245"/>
                <a:ext cx="7344816" cy="4314130"/>
              </a:xfrm>
              <a:prstGeom prst="rect">
                <a:avLst/>
              </a:prstGeom>
              <a:blipFill>
                <a:blip r:embed="rId4"/>
                <a:stretch>
                  <a:fillRect l="-581" t="-847" b="-56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l="35549" t="20955" r="41702" b="76246"/>
          <a:stretch/>
        </p:blipFill>
        <p:spPr>
          <a:xfrm>
            <a:off x="6906220" y="4580971"/>
            <a:ext cx="2340000" cy="50400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03376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300627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514778" y="6365556"/>
            <a:ext cx="4775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latin typeface="F51"/>
              </a:rPr>
              <a:t>P.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pic>
        <p:nvPicPr>
          <p:cNvPr id="15" name="Tartalom helye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10" t="53696" r="24017" b="34370"/>
          <a:stretch/>
        </p:blipFill>
        <p:spPr>
          <a:xfrm>
            <a:off x="0" y="4337772"/>
            <a:ext cx="5871100" cy="2148389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-12000" y="154511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A GUMICS-</a:t>
            </a:r>
            <a:r>
              <a:rPr lang="hu-HU" dirty="0" err="1"/>
              <a:t>ban</a:t>
            </a:r>
            <a:r>
              <a:rPr lang="hu-HU" dirty="0"/>
              <a:t> a </a:t>
            </a:r>
            <a:r>
              <a:rPr lang="hu-HU" dirty="0" err="1"/>
              <a:t>magnetoszféra</a:t>
            </a:r>
            <a:r>
              <a:rPr lang="hu-HU" dirty="0"/>
              <a:t> modul elektron </a:t>
            </a:r>
            <a:r>
              <a:rPr lang="hu-HU" dirty="0" err="1" smtClean="0"/>
              <a:t>recipitációt</a:t>
            </a:r>
            <a:r>
              <a:rPr lang="hu-HU" dirty="0" smtClean="0"/>
              <a:t> </a:t>
            </a:r>
            <a:r>
              <a:rPr lang="hu-HU" dirty="0"/>
              <a:t>és </a:t>
            </a:r>
            <a:r>
              <a:rPr lang="hu-HU" dirty="0" smtClean="0"/>
              <a:t>FAC-t küld </a:t>
            </a:r>
            <a:r>
              <a:rPr lang="hu-HU" dirty="0"/>
              <a:t>az ionoszféra </a:t>
            </a:r>
            <a:r>
              <a:rPr lang="hu-HU" dirty="0" smtClean="0"/>
              <a:t>modulnak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/>
              <a:t>ionoszféra meghatározza az </a:t>
            </a:r>
            <a:r>
              <a:rPr lang="hu-HU" dirty="0" smtClean="0"/>
              <a:t>elektromos potenciált </a:t>
            </a:r>
            <a:r>
              <a:rPr lang="hu-HU" dirty="0"/>
              <a:t>a </a:t>
            </a:r>
            <a:r>
              <a:rPr lang="hu-HU" dirty="0" err="1"/>
              <a:t>magnetoszféra</a:t>
            </a:r>
            <a:r>
              <a:rPr lang="hu-HU" dirty="0"/>
              <a:t> modul </a:t>
            </a:r>
            <a:r>
              <a:rPr lang="hu-HU" dirty="0" smtClean="0"/>
              <a:t>belső határánál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FAC-et mágneses </a:t>
            </a:r>
            <a:r>
              <a:rPr lang="hu-HU" dirty="0" smtClean="0"/>
              <a:t>tér rotációjából </a:t>
            </a:r>
            <a:r>
              <a:rPr lang="hu-HU" dirty="0"/>
              <a:t>számítja a kód.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/>
              <a:t>elektron precipitációt termikus </a:t>
            </a:r>
            <a:r>
              <a:rPr lang="hu-HU" dirty="0" smtClean="0"/>
              <a:t>elektron fluxusként </a:t>
            </a:r>
            <a:r>
              <a:rPr lang="hu-HU" dirty="0"/>
              <a:t>számítja ki a kód az MHD </a:t>
            </a:r>
            <a:r>
              <a:rPr lang="hu-HU" dirty="0" smtClean="0"/>
              <a:t>plazmából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Ezeket </a:t>
            </a:r>
            <a:r>
              <a:rPr lang="hu-HU" dirty="0"/>
              <a:t>a </a:t>
            </a:r>
            <a:r>
              <a:rPr lang="hu-HU" dirty="0" smtClean="0"/>
              <a:t>számított mennyiségeket </a:t>
            </a:r>
            <a:r>
              <a:rPr lang="hu-HU" dirty="0"/>
              <a:t>egy dipólus mentén levetítik az ionoszféra modulra, </a:t>
            </a:r>
            <a:r>
              <a:rPr lang="hu-HU" dirty="0" smtClean="0"/>
              <a:t>amely felhasználja </a:t>
            </a:r>
            <a:r>
              <a:rPr lang="hu-HU" dirty="0"/>
              <a:t>az </a:t>
            </a:r>
            <a:r>
              <a:rPr lang="hu-HU" dirty="0" err="1"/>
              <a:t>ionoszférikus</a:t>
            </a:r>
            <a:r>
              <a:rPr lang="hu-HU" dirty="0"/>
              <a:t> áramok és a potenciál </a:t>
            </a:r>
            <a:r>
              <a:rPr lang="hu-HU" dirty="0" smtClean="0"/>
              <a:t>kiszámításához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églalap 17"/>
              <p:cNvSpPr/>
              <p:nvPr/>
            </p:nvSpPr>
            <p:spPr>
              <a:xfrm>
                <a:off x="6126938" y="1499194"/>
                <a:ext cx="6096000" cy="45297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GUMICS elsőrendű </a:t>
                </a:r>
                <a:r>
                  <a:rPr lang="hu-HU" dirty="0"/>
                  <a:t>véges elem módszert használ az </a:t>
                </a:r>
                <a:r>
                  <a:rPr lang="hu-HU" dirty="0" smtClean="0"/>
                  <a:t>egyenletek megoldására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Az </a:t>
                </a:r>
                <a:r>
                  <a:rPr lang="hu-HU" dirty="0"/>
                  <a:t>GUMICS </a:t>
                </a:r>
                <a:r>
                  <a:rPr lang="hu-HU" dirty="0" smtClean="0"/>
                  <a:t>elsődleges </a:t>
                </a:r>
                <a:r>
                  <a:rPr lang="hu-HU" dirty="0"/>
                  <a:t>változói </a:t>
                </a:r>
                <a:endParaRPr lang="hu-HU" dirty="0" smtClean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el-GR" dirty="0" smtClean="0"/>
                  <a:t>ρ</a:t>
                </a:r>
                <a:r>
                  <a:rPr lang="hu-HU" dirty="0" smtClean="0"/>
                  <a:t> sűrűség</a:t>
                </a:r>
                <a:r>
                  <a:rPr lang="hu-HU" dirty="0"/>
                  <a:t>, </a:t>
                </a:r>
                <a:endParaRPr lang="hu-HU" dirty="0" smtClean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hu-HU" dirty="0"/>
                  <a:t>p = </a:t>
                </a:r>
                <a:r>
                  <a:rPr lang="el-GR" dirty="0"/>
                  <a:t>ρ </a:t>
                </a:r>
                <a:r>
                  <a:rPr lang="hu-HU" b="1" dirty="0" smtClean="0"/>
                  <a:t>v </a:t>
                </a:r>
                <a:r>
                  <a:rPr lang="hu-HU" dirty="0" smtClean="0"/>
                  <a:t>impulzus sűrűség</a:t>
                </a:r>
                <a:r>
                  <a:rPr lang="hu-HU" dirty="0"/>
                  <a:t>, </a:t>
                </a:r>
                <a:endParaRPr lang="hu-HU" dirty="0" smtClean="0"/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az </a:t>
                </a:r>
                <a:r>
                  <a:rPr lang="hu-HU" dirty="0"/>
                  <a:t>U</a:t>
                </a:r>
                <a:r>
                  <a:rPr lang="hu-HU" baseline="-25000" dirty="0"/>
                  <a:t>1</a:t>
                </a:r>
                <a:r>
                  <a:rPr lang="hu-HU" dirty="0"/>
                  <a:t> teljes energia </a:t>
                </a:r>
                <a:r>
                  <a:rPr lang="hu-HU" dirty="0" smtClean="0"/>
                  <a:t>sűrűség </a:t>
                </a:r>
                <a:r>
                  <a:rPr lang="hu-HU" dirty="0"/>
                  <a:t>a dipólus </a:t>
                </a:r>
                <a:r>
                  <a:rPr lang="hu-HU" dirty="0" smtClean="0"/>
                  <a:t>nélkül</a:t>
                </a: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B</a:t>
                </a:r>
                <a:r>
                  <a:rPr lang="hu-HU" baseline="-25000" dirty="0" smtClean="0"/>
                  <a:t>1</a:t>
                </a:r>
                <a:r>
                  <a:rPr lang="hu-HU" dirty="0" smtClean="0"/>
                  <a:t> a mágneses mező </a:t>
                </a:r>
                <a:r>
                  <a:rPr lang="hu-HU" dirty="0"/>
                  <a:t>a dipólus </a:t>
                </a:r>
                <a:r>
                  <a:rPr lang="hu-HU" dirty="0" smtClean="0"/>
                  <a:t>nélkül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hu-HU" dirty="0"/>
                  <a:t>mágneses </a:t>
                </a:r>
                <a:r>
                  <a:rPr lang="hu-HU" dirty="0" smtClean="0"/>
                  <a:t>mező </a:t>
                </a:r>
                <a:r>
                  <a:rPr lang="hu-HU" dirty="0"/>
                  <a:t>az analitikus </a:t>
                </a:r>
                <a:r>
                  <a:rPr lang="hu-HU" dirty="0" smtClean="0"/>
                  <a:t>számolt mező </a:t>
                </a:r>
                <a:r>
                  <a:rPr lang="hu-HU" dirty="0"/>
                  <a:t>és </a:t>
                </a:r>
                <a:r>
                  <a:rPr lang="hu-HU" dirty="0" smtClean="0"/>
                  <a:t>egy származtatott mező </a:t>
                </a:r>
                <a:r>
                  <a:rPr lang="hu-HU" dirty="0"/>
                  <a:t>összege: B = B</a:t>
                </a:r>
                <a:r>
                  <a:rPr lang="hu-HU" baseline="-25000" dirty="0"/>
                  <a:t>0</a:t>
                </a:r>
                <a:r>
                  <a:rPr lang="hu-HU" dirty="0"/>
                  <a:t> + </a:t>
                </a:r>
                <a:r>
                  <a:rPr lang="hu-HU" dirty="0" smtClean="0"/>
                  <a:t>B</a:t>
                </a:r>
                <a:r>
                  <a:rPr lang="hu-HU" baseline="-25000" dirty="0" smtClean="0"/>
                  <a:t>1</a:t>
                </a:r>
                <a:r>
                  <a:rPr lang="hu-HU" dirty="0" smtClean="0"/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Így nem kell a dipólus járulékát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dirty="0" smtClean="0"/>
                  <a:t>/2µ</a:t>
                </a:r>
                <a:r>
                  <a:rPr lang="hu-HU" baseline="-25000" dirty="0" smtClean="0"/>
                  <a:t>0</a:t>
                </a:r>
                <a:r>
                  <a:rPr lang="hu-HU" dirty="0" smtClean="0"/>
                  <a:t>) levonni a nyomás kiszámításánál, amely nagyon magas a Föld közelében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dipólus hozzájárulása </a:t>
                </a:r>
                <a:r>
                  <a:rPr lang="hu-HU" dirty="0"/>
                  <a:t>a teljes </a:t>
                </a:r>
                <a:r>
                  <a:rPr lang="hu-HU" dirty="0" smtClean="0"/>
                  <a:t>energiasűrűségtől </a:t>
                </a:r>
                <a:r>
                  <a:rPr lang="hu-HU" dirty="0"/>
                  <a:t>külön </a:t>
                </a:r>
                <a:r>
                  <a:rPr lang="hu-HU" dirty="0" smtClean="0"/>
                  <a:t>kezelendő: </a:t>
                </a:r>
                <a:r>
                  <a:rPr lang="hu-HU" dirty="0"/>
                  <a:t>U = U</a:t>
                </a:r>
                <a:r>
                  <a:rPr lang="hu-HU" baseline="-25000" dirty="0"/>
                  <a:t>0</a:t>
                </a:r>
                <a:r>
                  <a:rPr lang="hu-HU" dirty="0"/>
                  <a:t> + </a:t>
                </a:r>
                <a:r>
                  <a:rPr lang="hu-HU" dirty="0" smtClean="0"/>
                  <a:t>U</a:t>
                </a:r>
                <a:r>
                  <a:rPr lang="hu-HU" baseline="-25000" dirty="0" smtClean="0"/>
                  <a:t>1</a:t>
                </a:r>
                <a:endParaRPr lang="hu-HU" dirty="0" smtClean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 smtClean="0"/>
                  <a:t>A </a:t>
                </a:r>
                <a:r>
                  <a:rPr lang="hu-HU" dirty="0"/>
                  <a:t>nyomást a P </a:t>
                </a:r>
                <a:r>
                  <a:rPr lang="hu-HU" dirty="0" smtClean="0"/>
                  <a:t>= képlettel </a:t>
                </a:r>
                <a:r>
                  <a:rPr lang="hu-HU" dirty="0"/>
                  <a:t>számolja a </a:t>
                </a:r>
                <a:r>
                  <a:rPr lang="hu-HU" dirty="0" smtClean="0"/>
                  <a:t>kód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hu-HU" dirty="0"/>
                  <a:t>M</a:t>
                </a:r>
                <a:r>
                  <a:rPr lang="hu-HU" dirty="0" smtClean="0"/>
                  <a:t>inden más mennyiség </a:t>
                </a:r>
                <a:r>
                  <a:rPr lang="hu-HU" dirty="0"/>
                  <a:t>leszármaztatható az </a:t>
                </a:r>
                <a:r>
                  <a:rPr lang="hu-HU" dirty="0" smtClean="0"/>
                  <a:t>elsődleges mennyiségekből</a:t>
                </a:r>
                <a:r>
                  <a:rPr lang="hu-HU" dirty="0"/>
                  <a:t>, ezért a </a:t>
                </a:r>
                <a:r>
                  <a:rPr lang="hu-HU" dirty="0" smtClean="0"/>
                  <a:t>GUMICS csak </a:t>
                </a:r>
                <a:r>
                  <a:rPr lang="hu-HU" dirty="0"/>
                  <a:t>ezeket számolja </a:t>
                </a:r>
                <a:r>
                  <a:rPr lang="hu-HU" dirty="0" smtClean="0"/>
                  <a:t>ki</a:t>
                </a:r>
                <a:endParaRPr lang="hu-HU" dirty="0"/>
              </a:p>
            </p:txBody>
          </p:sp>
        </mc:Choice>
        <mc:Fallback xmlns="">
          <p:sp>
            <p:nvSpPr>
              <p:cNvPr id="18" name="Téglalap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38" y="1499194"/>
                <a:ext cx="6096000" cy="4529766"/>
              </a:xfrm>
              <a:prstGeom prst="rect">
                <a:avLst/>
              </a:prstGeom>
              <a:blipFill>
                <a:blip r:embed="rId4"/>
                <a:stretch>
                  <a:fillRect l="-600" t="-808" r="-900" b="-12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zövegdoboz 18"/>
          <p:cNvSpPr txBox="1"/>
          <p:nvPr/>
        </p:nvSpPr>
        <p:spPr>
          <a:xfrm>
            <a:off x="2207568" y="4407434"/>
            <a:ext cx="18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MHD egyenletek: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1365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300627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514778" y="6365556"/>
            <a:ext cx="4775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latin typeface="F51"/>
              </a:rPr>
              <a:t>P.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pic>
        <p:nvPicPr>
          <p:cNvPr id="15" name="Tartalom helye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10" t="53696" r="24017" b="34370"/>
          <a:stretch/>
        </p:blipFill>
        <p:spPr>
          <a:xfrm>
            <a:off x="83663" y="1926744"/>
            <a:ext cx="6918639" cy="2531711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032104" y="1600967"/>
            <a:ext cx="4871864" cy="467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/>
              <a:t>egyenleteket </a:t>
            </a:r>
            <a:r>
              <a:rPr lang="hu-HU" dirty="0" err="1"/>
              <a:t>diszkretizálták</a:t>
            </a:r>
            <a:r>
              <a:rPr lang="hu-HU" dirty="0"/>
              <a:t> és </a:t>
            </a:r>
            <a:r>
              <a:rPr lang="hu-HU" dirty="0" smtClean="0"/>
              <a:t>elsőrendű véges </a:t>
            </a:r>
            <a:r>
              <a:rPr lang="hu-HU" dirty="0"/>
              <a:t>elem módszerrel oldják meg.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Minden </a:t>
            </a:r>
            <a:r>
              <a:rPr lang="hu-HU" dirty="0"/>
              <a:t>diszkrét téglatest tartalmazza </a:t>
            </a:r>
            <a:r>
              <a:rPr lang="hu-HU" dirty="0" smtClean="0"/>
              <a:t>a térbeli </a:t>
            </a:r>
            <a:r>
              <a:rPr lang="hu-HU" dirty="0"/>
              <a:t>átlagát a mennyiségeknek, a megoldó algoritmusok pedig a </a:t>
            </a:r>
            <a:r>
              <a:rPr lang="hu-HU" dirty="0" smtClean="0"/>
              <a:t>fluxusokat adják </a:t>
            </a:r>
            <a:r>
              <a:rPr lang="hu-HU" dirty="0"/>
              <a:t>meg a téglatestek felszínén keresztül, amelyet a téglatest </a:t>
            </a:r>
            <a:r>
              <a:rPr lang="hu-HU" dirty="0" smtClean="0"/>
              <a:t>tartalmához adnak</a:t>
            </a:r>
            <a:r>
              <a:rPr lang="hu-HU" dirty="0"/>
              <a:t>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GUMICS </a:t>
            </a:r>
            <a:r>
              <a:rPr lang="hu-HU" dirty="0" smtClean="0"/>
              <a:t>elsődleges </a:t>
            </a:r>
            <a:r>
              <a:rPr lang="hu-HU" dirty="0"/>
              <a:t>megoldó módszere </a:t>
            </a:r>
            <a:r>
              <a:rPr lang="hu-HU" dirty="0" err="1"/>
              <a:t>Roe</a:t>
            </a:r>
            <a:r>
              <a:rPr lang="hu-HU" dirty="0"/>
              <a:t> (1981) </a:t>
            </a:r>
            <a:r>
              <a:rPr lang="hu-HU" dirty="0" smtClean="0"/>
              <a:t>eljárása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Ez a módszer fizikailag </a:t>
            </a:r>
            <a:r>
              <a:rPr lang="hu-HU" dirty="0"/>
              <a:t>értelmetlen köztes állapotokat adhat, pl. negatív nyomás</a:t>
            </a:r>
            <a:r>
              <a:rPr lang="hu-HU" dirty="0" smtClean="0"/>
              <a:t>, vagy sűrűség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Amikor </a:t>
            </a:r>
            <a:r>
              <a:rPr lang="hu-HU" dirty="0"/>
              <a:t>ez bekövetkezik a </a:t>
            </a:r>
            <a:r>
              <a:rPr lang="hu-HU" dirty="0" err="1"/>
              <a:t>Roe</a:t>
            </a:r>
            <a:r>
              <a:rPr lang="hu-HU" dirty="0"/>
              <a:t> (1981) eljárást felfüggeszti </a:t>
            </a:r>
            <a:r>
              <a:rPr lang="hu-HU" dirty="0" smtClean="0"/>
              <a:t>a kód </a:t>
            </a:r>
            <a:r>
              <a:rPr lang="hu-HU" dirty="0"/>
              <a:t>és a mindig </a:t>
            </a:r>
            <a:r>
              <a:rPr lang="hu-HU" dirty="0" smtClean="0"/>
              <a:t>fizikai </a:t>
            </a:r>
            <a:r>
              <a:rPr lang="hu-HU" dirty="0" err="1"/>
              <a:t>Harten</a:t>
            </a:r>
            <a:r>
              <a:rPr lang="hu-HU" dirty="0"/>
              <a:t> et </a:t>
            </a:r>
            <a:r>
              <a:rPr lang="hu-HU" dirty="0" err="1"/>
              <a:t>al</a:t>
            </a:r>
            <a:r>
              <a:rPr lang="hu-HU" dirty="0"/>
              <a:t>. (1983) eljárást használja a program </a:t>
            </a:r>
            <a:r>
              <a:rPr lang="hu-HU" dirty="0" smtClean="0"/>
              <a:t>arra a </a:t>
            </a:r>
            <a:r>
              <a:rPr lang="hu-HU" dirty="0"/>
              <a:t>téglatestre és </a:t>
            </a:r>
            <a:r>
              <a:rPr lang="hu-HU" dirty="0" smtClean="0"/>
              <a:t>időlépésre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10338" y="4643505"/>
            <a:ext cx="6665288" cy="95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fenti képletek a tömegmegmaradás, Newton második törvénye nyomásgradienssel és Lorentz erővel, az energiamegmaradás és a Faraday törvény egyenletei.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5521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300627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magnetohidrodinamikai</a:t>
            </a:r>
            <a:r>
              <a:rPr lang="hu-HU" sz="3200" dirty="0" smtClean="0"/>
              <a:t> modellek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7514778" y="6365556"/>
            <a:ext cx="4775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latin typeface="F51"/>
              </a:rPr>
              <a:t>P. Janhunen, M. Palmroth, T. Laitinen, I. Honkonen, L. Juusola, </a:t>
            </a:r>
            <a:r>
              <a:rPr lang="fi-FI" sz="800" b="1" dirty="0">
                <a:latin typeface="F51"/>
              </a:rPr>
              <a:t>G. Facskó</a:t>
            </a:r>
            <a:r>
              <a:rPr lang="fi-FI" sz="800" dirty="0" smtClean="0">
                <a:latin typeface="F51"/>
              </a:rPr>
              <a:t>,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and </a:t>
            </a:r>
            <a:r>
              <a:rPr lang="en-GB" sz="800" dirty="0">
                <a:latin typeface="F51"/>
              </a:rPr>
              <a:t>T. I. </a:t>
            </a:r>
            <a:r>
              <a:rPr lang="en-GB" sz="800" dirty="0" err="1">
                <a:latin typeface="F51"/>
              </a:rPr>
              <a:t>Pulkkinen</a:t>
            </a:r>
            <a:r>
              <a:rPr lang="en-GB" sz="800" dirty="0">
                <a:latin typeface="F51"/>
              </a:rPr>
              <a:t>. The GUMICS-4 global MHD </a:t>
            </a:r>
            <a:r>
              <a:rPr lang="en-GB" sz="800" dirty="0" smtClean="0">
                <a:latin typeface="F51"/>
              </a:rPr>
              <a:t>magnetosphere-ionosphere</a:t>
            </a:r>
            <a:r>
              <a:rPr lang="hu-HU" sz="800" dirty="0" smtClean="0">
                <a:latin typeface="F51"/>
              </a:rPr>
              <a:t> </a:t>
            </a:r>
            <a:r>
              <a:rPr lang="en-GB" sz="800" dirty="0" smtClean="0">
                <a:latin typeface="F51"/>
              </a:rPr>
              <a:t>coupling </a:t>
            </a:r>
            <a:r>
              <a:rPr lang="en-GB" sz="800" dirty="0">
                <a:latin typeface="F51"/>
              </a:rPr>
              <a:t>simulation. </a:t>
            </a:r>
            <a:r>
              <a:rPr lang="en-GB" sz="800" i="1" dirty="0">
                <a:latin typeface="F55"/>
              </a:rPr>
              <a:t>Journal of Atmospheric and Solar-Terrestrial Physics</a:t>
            </a:r>
            <a:r>
              <a:rPr lang="en-GB" sz="800" dirty="0">
                <a:latin typeface="F51"/>
              </a:rPr>
              <a:t>, </a:t>
            </a:r>
            <a:r>
              <a:rPr lang="en-GB" sz="800" dirty="0" smtClean="0">
                <a:latin typeface="F51"/>
              </a:rPr>
              <a:t>80:4859</a:t>
            </a:r>
            <a:r>
              <a:rPr lang="en-GB" sz="800" dirty="0">
                <a:latin typeface="F51"/>
              </a:rPr>
              <a:t>, May 2012. </a:t>
            </a:r>
            <a:r>
              <a:rPr lang="en-GB" sz="800" dirty="0" smtClean="0">
                <a:latin typeface="F51"/>
              </a:rPr>
              <a:t>doi:0.1016/j.jastp.2012.03.006</a:t>
            </a:r>
            <a:r>
              <a:rPr lang="en-GB" sz="800" dirty="0">
                <a:latin typeface="F51"/>
              </a:rPr>
              <a:t>.</a:t>
            </a:r>
            <a:endParaRPr lang="hu-HU" sz="800" dirty="0"/>
          </a:p>
        </p:txBody>
      </p:sp>
      <p:sp>
        <p:nvSpPr>
          <p:cNvPr id="10" name="Téglalap 9"/>
          <p:cNvSpPr/>
          <p:nvPr/>
        </p:nvSpPr>
        <p:spPr>
          <a:xfrm>
            <a:off x="4056961" y="1642620"/>
            <a:ext cx="79436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/>
              <a:t>J</a:t>
            </a:r>
            <a:r>
              <a:rPr lang="hu-HU" sz="2000" dirty="0" smtClean="0"/>
              <a:t>ó megoldásokat kapunk</a:t>
            </a:r>
            <a:r>
              <a:rPr lang="hu-HU" sz="2000" dirty="0"/>
              <a:t>, ott ahol az MHD közelítés </a:t>
            </a:r>
            <a:r>
              <a:rPr lang="hu-HU" sz="2000" dirty="0" smtClean="0"/>
              <a:t>érvényes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sugárzási övek, a plazmaszféra és </a:t>
            </a:r>
            <a:r>
              <a:rPr lang="hu-HU" sz="2000" dirty="0" smtClean="0"/>
              <a:t>a gyűrűáram tartományára az MHD közelítés nem érvényes, itt külön kódok futnak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/>
              <a:t>A régiók határára kiszámítanak olyan mennyiségeket, amelyekre a másik kódnak szüksége van. Ezt a másik kód beolvassa, majd </a:t>
            </a:r>
            <a:r>
              <a:rPr lang="hu-HU" sz="2000" dirty="0" smtClean="0"/>
              <a:t>kiszámítja azokat </a:t>
            </a:r>
            <a:r>
              <a:rPr lang="hu-HU" sz="2000" dirty="0"/>
              <a:t>a mennyiségeket, amelyre az </a:t>
            </a:r>
            <a:r>
              <a:rPr lang="hu-HU" sz="2000" dirty="0" smtClean="0"/>
              <a:t>első </a:t>
            </a:r>
            <a:r>
              <a:rPr lang="hu-HU" sz="2000" dirty="0"/>
              <a:t>kódra szüksége van. </a:t>
            </a:r>
            <a:r>
              <a:rPr lang="hu-HU" sz="2000" dirty="0" smtClean="0"/>
              <a:t>Ez a kétirányú csatolás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smtClean="0"/>
              <a:t>Amikor </a:t>
            </a:r>
            <a:r>
              <a:rPr lang="hu-HU" sz="2000" dirty="0"/>
              <a:t>egy </a:t>
            </a:r>
            <a:r>
              <a:rPr lang="hu-HU" sz="2000" dirty="0" err="1"/>
              <a:t>helioszférikus</a:t>
            </a:r>
            <a:r>
              <a:rPr lang="hu-HU" sz="2000" dirty="0"/>
              <a:t> kód kiszámolja a napszél adatait odáig, ahol a globális MHD kód számításai </a:t>
            </a:r>
            <a:r>
              <a:rPr lang="hu-HU" sz="2000" dirty="0" smtClean="0"/>
              <a:t>kezdődnek. </a:t>
            </a:r>
            <a:r>
              <a:rPr lang="hu-HU" sz="2000" dirty="0"/>
              <a:t>A globális MHD </a:t>
            </a:r>
            <a:r>
              <a:rPr lang="hu-HU" sz="2000" dirty="0" smtClean="0"/>
              <a:t>kód nem ad semmit a </a:t>
            </a:r>
            <a:r>
              <a:rPr lang="hu-HU" sz="2000" dirty="0" err="1"/>
              <a:t>helioszférikus</a:t>
            </a:r>
            <a:r>
              <a:rPr lang="hu-HU" sz="2000" dirty="0"/>
              <a:t> kódnak, hiszen a napszél </a:t>
            </a:r>
            <a:r>
              <a:rPr lang="hu-HU" sz="2000" dirty="0" err="1"/>
              <a:t>szupermagnetoszónikus</a:t>
            </a:r>
            <a:r>
              <a:rPr lang="hu-HU" sz="2000" dirty="0"/>
              <a:t>, az információ a </a:t>
            </a:r>
            <a:r>
              <a:rPr lang="hu-HU" sz="2000" dirty="0" err="1"/>
              <a:t>magnetoszféra</a:t>
            </a:r>
            <a:r>
              <a:rPr lang="hu-HU" sz="2000" dirty="0"/>
              <a:t> felé terjed, nem a napszéllel szemben</a:t>
            </a:r>
            <a:r>
              <a:rPr lang="hu-HU" sz="2000" dirty="0" smtClean="0"/>
              <a:t>. Ez az egy irányú csatolás</a:t>
            </a:r>
            <a:endParaRPr lang="hu-H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 err="1"/>
              <a:t>geomágneses</a:t>
            </a:r>
            <a:r>
              <a:rPr lang="hu-HU" sz="2000" dirty="0"/>
              <a:t> csóvában és </a:t>
            </a:r>
            <a:r>
              <a:rPr lang="hu-HU" sz="2000" dirty="0" err="1"/>
              <a:t>magnetopauzánál</a:t>
            </a:r>
            <a:r>
              <a:rPr lang="hu-HU" sz="2000" dirty="0"/>
              <a:t> </a:t>
            </a:r>
            <a:r>
              <a:rPr lang="hu-HU" sz="2000" dirty="0" smtClean="0"/>
              <a:t>mágneses átcsatolódás </a:t>
            </a:r>
            <a:r>
              <a:rPr lang="hu-HU" sz="2000" dirty="0"/>
              <a:t>(</a:t>
            </a:r>
            <a:r>
              <a:rPr lang="hu-HU" sz="2000" dirty="0" err="1"/>
              <a:t>rekonnekció</a:t>
            </a:r>
            <a:r>
              <a:rPr lang="hu-HU" sz="2000" dirty="0"/>
              <a:t>) játszódik </a:t>
            </a:r>
            <a:r>
              <a:rPr lang="hu-HU" sz="2000" dirty="0" smtClean="0"/>
              <a:t>le, amit jobb </a:t>
            </a:r>
            <a:r>
              <a:rPr lang="hu-HU" sz="2000" dirty="0"/>
              <a:t>hibrid, vagy </a:t>
            </a:r>
            <a:r>
              <a:rPr lang="hu-HU" sz="2000" dirty="0" smtClean="0"/>
              <a:t>teljes részecske </a:t>
            </a:r>
            <a:r>
              <a:rPr lang="hu-HU" sz="2000" dirty="0"/>
              <a:t>kódokkal </a:t>
            </a:r>
            <a:r>
              <a:rPr lang="hu-HU" sz="2000" dirty="0" smtClean="0"/>
              <a:t>vizsgálni</a:t>
            </a:r>
          </a:p>
        </p:txBody>
      </p:sp>
      <p:pic>
        <p:nvPicPr>
          <p:cNvPr id="16" name="Kép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504"/>
          <a:stretch/>
        </p:blipFill>
        <p:spPr bwMode="auto">
          <a:xfrm>
            <a:off x="479376" y="1644750"/>
            <a:ext cx="2512048" cy="242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0544" r="302" b="17066"/>
          <a:stretch/>
        </p:blipFill>
        <p:spPr bwMode="auto">
          <a:xfrm>
            <a:off x="288881" y="4228109"/>
            <a:ext cx="3479199" cy="222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7727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 modellezés </a:t>
            </a:r>
            <a:r>
              <a:rPr lang="hu-HU" sz="3200" dirty="0" smtClean="0"/>
              <a:t>célja, avagy </a:t>
            </a:r>
            <a:r>
              <a:rPr lang="hu-HU" sz="3200" dirty="0"/>
              <a:t>m</a:t>
            </a:r>
            <a:r>
              <a:rPr lang="hu-HU" sz="3200" dirty="0" smtClean="0"/>
              <a:t>odellezni kell</a:t>
            </a:r>
            <a:endParaRPr lang="hu-HU" sz="3200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897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6347" y="1732555"/>
            <a:ext cx="11503959" cy="4528122"/>
          </a:xfrm>
        </p:spPr>
        <p:txBody>
          <a:bodyPr>
            <a:normAutofit fontScale="92500"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4000" dirty="0"/>
              <a:t>Űrfizika </a:t>
            </a:r>
            <a:r>
              <a:rPr lang="hu-HU" altLang="hu-HU" sz="4000" dirty="0" smtClean="0"/>
              <a:t>≠ </a:t>
            </a:r>
            <a:r>
              <a:rPr lang="hu-HU" altLang="hu-HU" sz="4000" dirty="0"/>
              <a:t>csillagászat ≠ asztrofizika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4000" dirty="0"/>
              <a:t>Képesek vagyunk mérni a közegben, kísérleteket végezni, </a:t>
            </a:r>
            <a:r>
              <a:rPr lang="hu-HU" altLang="hu-HU" sz="4000" dirty="0" smtClean="0"/>
              <a:t>megismételni – az űrszonda pályája mentén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4000" dirty="0" smtClean="0"/>
              <a:t>Fogalmunk sincsen, hogy milyen viszonyok uralkodnak akárcsak néhány ezer km-</a:t>
            </a:r>
            <a:r>
              <a:rPr lang="hu-HU" altLang="hu-HU" sz="4000" dirty="0" err="1" smtClean="0"/>
              <a:t>vel</a:t>
            </a:r>
            <a:r>
              <a:rPr lang="hu-HU" altLang="hu-HU" sz="4000" dirty="0" smtClean="0"/>
              <a:t> távolabb a pályától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4000" dirty="0" smtClean="0"/>
              <a:t>Modelleket kell használnunk, lehetőleg fizikai alapú modelleket, bár pl. a tapasztalati modellek is hatékonyak</a:t>
            </a:r>
            <a:endParaRPr lang="hu-HU" altLang="hu-HU" sz="4000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/>
          </a:p>
        </p:txBody>
      </p:sp>
    </p:spTree>
    <p:extLst>
      <p:ext uri="{BB962C8B-B14F-4D97-AF65-F5344CB8AC3E}">
        <p14:creationId xmlns:p14="http://schemas.microsoft.com/office/powerpoint/2010/main" val="37524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19336" y="190759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További modellek és a </a:t>
            </a:r>
            <a:r>
              <a:rPr lang="hu-HU" sz="3200" dirty="0" err="1" smtClean="0"/>
              <a:t>validáció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1" name="Téglalap 10"/>
          <p:cNvSpPr/>
          <p:nvPr/>
        </p:nvSpPr>
        <p:spPr>
          <a:xfrm>
            <a:off x="10272464" y="1452042"/>
            <a:ext cx="18013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b="1" dirty="0" err="1" smtClean="0"/>
              <a:t>Facskó</a:t>
            </a:r>
            <a:r>
              <a:rPr lang="hu-HU" sz="800" b="1" dirty="0" smtClean="0"/>
              <a:t>, G</a:t>
            </a:r>
            <a:r>
              <a:rPr lang="hu-HU" sz="800" dirty="0" smtClean="0"/>
              <a:t>., I. </a:t>
            </a:r>
            <a:r>
              <a:rPr lang="hu-HU" sz="800" dirty="0" err="1" smtClean="0"/>
              <a:t>Honkonen</a:t>
            </a:r>
            <a:r>
              <a:rPr lang="hu-HU" sz="800" dirty="0" smtClean="0"/>
              <a:t>, T. </a:t>
            </a:r>
            <a:r>
              <a:rPr lang="hu-HU" sz="800" dirty="0" err="1" smtClean="0"/>
              <a:t>Zikovic</a:t>
            </a:r>
            <a:r>
              <a:rPr lang="hu-HU" sz="800" dirty="0" smtClean="0"/>
              <a:t>, L. Palin, E. </a:t>
            </a:r>
            <a:r>
              <a:rPr lang="hu-HU" sz="800" dirty="0" err="1" smtClean="0"/>
              <a:t>Kallio</a:t>
            </a:r>
            <a:r>
              <a:rPr lang="hu-HU" sz="800" dirty="0" smtClean="0"/>
              <a:t>, K. </a:t>
            </a:r>
            <a:r>
              <a:rPr lang="hu-HU" sz="800" dirty="0" err="1" smtClean="0"/>
              <a:t>Agren</a:t>
            </a:r>
            <a:r>
              <a:rPr lang="hu-HU" sz="800" dirty="0" smtClean="0"/>
              <a:t>, H. </a:t>
            </a:r>
            <a:r>
              <a:rPr lang="hu-HU" sz="800" dirty="0" err="1" smtClean="0"/>
              <a:t>Opgenoorth</a:t>
            </a:r>
            <a:r>
              <a:rPr lang="hu-HU" sz="800" dirty="0" smtClean="0"/>
              <a:t>, E. I. </a:t>
            </a:r>
            <a:r>
              <a:rPr lang="hu-HU" sz="800" dirty="0" err="1" smtClean="0"/>
              <a:t>Tanskanen</a:t>
            </a:r>
            <a:r>
              <a:rPr lang="hu-HU" sz="800" dirty="0" smtClean="0"/>
              <a:t>, and S. Milan. </a:t>
            </a:r>
            <a:r>
              <a:rPr lang="hu-HU" sz="800" dirty="0" err="1" smtClean="0"/>
              <a:t>One</a:t>
            </a:r>
            <a:r>
              <a:rPr lang="hu-HU" sz="800" dirty="0" smtClean="0"/>
              <a:t> </a:t>
            </a:r>
            <a:r>
              <a:rPr lang="hu-HU" sz="800" dirty="0" err="1" smtClean="0"/>
              <a:t>year</a:t>
            </a:r>
            <a:r>
              <a:rPr lang="hu-HU" sz="800" dirty="0" smtClean="0"/>
              <a:t> in </a:t>
            </a:r>
            <a:r>
              <a:rPr lang="hu-HU" sz="800" dirty="0" err="1" smtClean="0"/>
              <a:t>the</a:t>
            </a:r>
            <a:r>
              <a:rPr lang="hu-HU" sz="800" dirty="0" smtClean="0"/>
              <a:t> </a:t>
            </a:r>
            <a:r>
              <a:rPr lang="hu-HU" sz="800" dirty="0" err="1" smtClean="0"/>
              <a:t>Earth's</a:t>
            </a:r>
            <a:r>
              <a:rPr lang="hu-HU" sz="800" dirty="0" smtClean="0"/>
              <a:t> </a:t>
            </a:r>
            <a:r>
              <a:rPr lang="hu-HU" sz="800" dirty="0" err="1" smtClean="0"/>
              <a:t>magnetosphere</a:t>
            </a:r>
            <a:r>
              <a:rPr lang="hu-HU" sz="800" dirty="0" smtClean="0"/>
              <a:t>: A </a:t>
            </a:r>
            <a:r>
              <a:rPr lang="hu-HU" sz="800" dirty="0" err="1" smtClean="0"/>
              <a:t>global</a:t>
            </a:r>
            <a:r>
              <a:rPr lang="hu-HU" sz="800" dirty="0" smtClean="0"/>
              <a:t> MHD </a:t>
            </a:r>
            <a:r>
              <a:rPr lang="hu-HU" sz="800" dirty="0" err="1" smtClean="0"/>
              <a:t>simulation</a:t>
            </a:r>
            <a:r>
              <a:rPr lang="hu-HU" sz="800" dirty="0" smtClean="0"/>
              <a:t> and </a:t>
            </a:r>
            <a:r>
              <a:rPr lang="hu-HU" sz="800" dirty="0" err="1" smtClean="0"/>
              <a:t>spacecraft</a:t>
            </a:r>
            <a:r>
              <a:rPr lang="hu-HU" sz="800" dirty="0" smtClean="0"/>
              <a:t> </a:t>
            </a:r>
            <a:r>
              <a:rPr lang="hu-HU" sz="800" dirty="0" err="1" smtClean="0"/>
              <a:t>measurements</a:t>
            </a:r>
            <a:r>
              <a:rPr lang="hu-HU" sz="800" i="1" dirty="0" smtClean="0"/>
              <a:t>. </a:t>
            </a:r>
            <a:r>
              <a:rPr lang="hu-HU" sz="800" i="1" dirty="0" err="1" smtClean="0"/>
              <a:t>Space</a:t>
            </a:r>
            <a:r>
              <a:rPr lang="hu-HU" sz="800" i="1" dirty="0" smtClean="0"/>
              <a:t> </a:t>
            </a:r>
            <a:r>
              <a:rPr lang="hu-HU" sz="800" i="1" dirty="0" err="1" smtClean="0"/>
              <a:t>Weather</a:t>
            </a:r>
            <a:r>
              <a:rPr lang="hu-HU" sz="800" dirty="0" smtClean="0"/>
              <a:t>, 14:351367, May 2016. </a:t>
            </a:r>
            <a:r>
              <a:rPr lang="hu-HU" sz="800" dirty="0" err="1" smtClean="0"/>
              <a:t>doi</a:t>
            </a:r>
            <a:r>
              <a:rPr lang="hu-HU" sz="800" dirty="0" smtClean="0"/>
              <a:t>: 10.1002/2015SW001355.</a:t>
            </a:r>
          </a:p>
          <a:p>
            <a:pPr algn="just"/>
            <a:endParaRPr lang="hu-HU" sz="800" dirty="0" smtClean="0"/>
          </a:p>
          <a:p>
            <a:pPr algn="just"/>
            <a:r>
              <a:rPr lang="hu-HU" sz="800" b="1" dirty="0" err="1" smtClean="0"/>
              <a:t>Facskó</a:t>
            </a:r>
            <a:r>
              <a:rPr lang="hu-HU" sz="800" b="1" dirty="0" smtClean="0"/>
              <a:t>, G</a:t>
            </a:r>
            <a:r>
              <a:rPr lang="hu-HU" sz="800" dirty="0" smtClean="0"/>
              <a:t>., D. G. </a:t>
            </a:r>
            <a:r>
              <a:rPr lang="hu-HU" sz="800" dirty="0" err="1" smtClean="0"/>
              <a:t>Sibeck</a:t>
            </a:r>
            <a:r>
              <a:rPr lang="hu-HU" sz="800" dirty="0" smtClean="0"/>
              <a:t>, I. </a:t>
            </a:r>
            <a:r>
              <a:rPr lang="hu-HU" sz="800" dirty="0" err="1" smtClean="0"/>
              <a:t>Honkonen</a:t>
            </a:r>
            <a:r>
              <a:rPr lang="hu-HU" sz="800" dirty="0" smtClean="0"/>
              <a:t>, J. Bór, G. Farinas Perez, A. Timár, Y. Y. </a:t>
            </a:r>
            <a:r>
              <a:rPr lang="hu-HU" sz="800" dirty="0" err="1" smtClean="0"/>
              <a:t>Shprits</a:t>
            </a:r>
            <a:r>
              <a:rPr lang="hu-HU" sz="800" dirty="0" smtClean="0"/>
              <a:t>, P. </a:t>
            </a:r>
            <a:r>
              <a:rPr lang="hu-HU" sz="800" dirty="0" err="1" smtClean="0"/>
              <a:t>Peitso</a:t>
            </a:r>
            <a:r>
              <a:rPr lang="hu-HU" sz="800" dirty="0" smtClean="0"/>
              <a:t>, L. </a:t>
            </a:r>
            <a:r>
              <a:rPr lang="hu-HU" sz="800" dirty="0" err="1" smtClean="0"/>
              <a:t>Degener</a:t>
            </a:r>
            <a:r>
              <a:rPr lang="hu-HU" sz="800" dirty="0" smtClean="0"/>
              <a:t>, E. I. </a:t>
            </a:r>
            <a:r>
              <a:rPr lang="hu-HU" sz="800" dirty="0" err="1" smtClean="0"/>
              <a:t>Tanskanen</a:t>
            </a:r>
            <a:r>
              <a:rPr lang="hu-HU" sz="800" dirty="0" smtClean="0"/>
              <a:t>, C. R. </a:t>
            </a:r>
            <a:r>
              <a:rPr lang="hu-HU" sz="800" dirty="0" err="1" smtClean="0"/>
              <a:t>Anekallu</a:t>
            </a:r>
            <a:r>
              <a:rPr lang="hu-HU" sz="800" dirty="0" smtClean="0"/>
              <a:t>, S. Szalai, Á Kis, V. </a:t>
            </a:r>
            <a:r>
              <a:rPr lang="hu-HU" sz="800" dirty="0" err="1" smtClean="0"/>
              <a:t>Wesztergom</a:t>
            </a:r>
            <a:r>
              <a:rPr lang="hu-HU" sz="800" dirty="0" smtClean="0"/>
              <a:t>, Á Madár, </a:t>
            </a:r>
            <a:r>
              <a:rPr lang="hu-HU" sz="800" dirty="0" err="1" smtClean="0"/>
              <a:t>Biró</a:t>
            </a:r>
            <a:r>
              <a:rPr lang="hu-HU" sz="800" dirty="0" smtClean="0"/>
              <a:t> N., G. </a:t>
            </a:r>
            <a:r>
              <a:rPr lang="hu-HU" sz="800" dirty="0" err="1" smtClean="0"/>
              <a:t>Kobán</a:t>
            </a:r>
            <a:r>
              <a:rPr lang="hu-HU" sz="800" dirty="0" smtClean="0"/>
              <a:t>, and A. Illyés. </a:t>
            </a:r>
            <a:r>
              <a:rPr lang="hu-HU" sz="800" dirty="0" err="1" smtClean="0"/>
              <a:t>Comparing</a:t>
            </a:r>
            <a:r>
              <a:rPr lang="hu-HU" sz="800" dirty="0" smtClean="0"/>
              <a:t> 1-year GUMICS-4 </a:t>
            </a:r>
            <a:r>
              <a:rPr lang="hu-HU" sz="800" dirty="0" err="1" smtClean="0"/>
              <a:t>simulations</a:t>
            </a:r>
            <a:r>
              <a:rPr lang="hu-HU" sz="800" dirty="0" smtClean="0"/>
              <a:t> of </a:t>
            </a:r>
            <a:r>
              <a:rPr lang="hu-HU" sz="800" dirty="0" err="1" smtClean="0"/>
              <a:t>the</a:t>
            </a:r>
            <a:r>
              <a:rPr lang="hu-HU" sz="800" dirty="0" smtClean="0"/>
              <a:t> </a:t>
            </a:r>
            <a:r>
              <a:rPr lang="hu-HU" sz="800" dirty="0" err="1" smtClean="0"/>
              <a:t>Terrestrial</a:t>
            </a:r>
            <a:r>
              <a:rPr lang="hu-HU" sz="800" dirty="0" smtClean="0"/>
              <a:t> </a:t>
            </a:r>
            <a:r>
              <a:rPr lang="hu-HU" sz="800" dirty="0" err="1" smtClean="0"/>
              <a:t>Magnetosphere</a:t>
            </a:r>
            <a:r>
              <a:rPr lang="hu-HU" sz="800" dirty="0" smtClean="0"/>
              <a:t> </a:t>
            </a:r>
            <a:r>
              <a:rPr lang="hu-HU" sz="800" dirty="0" err="1" smtClean="0"/>
              <a:t>with</a:t>
            </a:r>
            <a:r>
              <a:rPr lang="hu-HU" sz="800" dirty="0" smtClean="0"/>
              <a:t> </a:t>
            </a:r>
            <a:r>
              <a:rPr lang="hu-HU" sz="800" dirty="0" err="1" smtClean="0"/>
              <a:t>Cluster</a:t>
            </a:r>
            <a:r>
              <a:rPr lang="hu-HU" sz="800" dirty="0" smtClean="0"/>
              <a:t> </a:t>
            </a:r>
            <a:r>
              <a:rPr lang="hu-HU" sz="800" dirty="0" err="1" smtClean="0"/>
              <a:t>Measurements</a:t>
            </a:r>
            <a:r>
              <a:rPr lang="hu-HU" sz="800" dirty="0" smtClean="0"/>
              <a:t>. </a:t>
            </a:r>
            <a:r>
              <a:rPr lang="hu-HU" sz="800" i="1" dirty="0" err="1" smtClean="0"/>
              <a:t>Space</a:t>
            </a:r>
            <a:r>
              <a:rPr lang="hu-HU" sz="800" i="1" dirty="0" smtClean="0"/>
              <a:t> </a:t>
            </a:r>
            <a:r>
              <a:rPr lang="hu-HU" sz="800" i="1" dirty="0" err="1" smtClean="0"/>
              <a:t>Weather</a:t>
            </a:r>
            <a:r>
              <a:rPr lang="hu-HU" sz="800" dirty="0" smtClean="0"/>
              <a:t>, 2021. </a:t>
            </a:r>
            <a:r>
              <a:rPr lang="hu-HU" sz="800" dirty="0" err="1" smtClean="0"/>
              <a:t>submitted</a:t>
            </a:r>
            <a:r>
              <a:rPr lang="hu-HU" sz="800" dirty="0" smtClean="0"/>
              <a:t>, doi:10.1002/essoar.10507311.1.</a:t>
            </a:r>
            <a:br>
              <a:rPr lang="hu-HU" sz="800" dirty="0" smtClean="0"/>
            </a:b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800" dirty="0" err="1" smtClean="0"/>
              <a:t>Gordeev</a:t>
            </a:r>
            <a:r>
              <a:rPr lang="hu-HU" sz="800" dirty="0" smtClean="0"/>
              <a:t>, E., </a:t>
            </a:r>
            <a:r>
              <a:rPr lang="hu-HU" sz="800" b="1" dirty="0" smtClean="0"/>
              <a:t>G. </a:t>
            </a:r>
            <a:r>
              <a:rPr lang="hu-HU" sz="800" b="1" dirty="0" err="1" smtClean="0"/>
              <a:t>Facskó</a:t>
            </a:r>
            <a:r>
              <a:rPr lang="hu-HU" sz="800" dirty="0" smtClean="0"/>
              <a:t>, V. </a:t>
            </a:r>
            <a:r>
              <a:rPr lang="hu-HU" sz="800" dirty="0" err="1" smtClean="0"/>
              <a:t>Sergeev</a:t>
            </a:r>
            <a:r>
              <a:rPr lang="hu-HU" sz="800" dirty="0" smtClean="0"/>
              <a:t>, I. </a:t>
            </a:r>
            <a:r>
              <a:rPr lang="hu-HU" sz="800" dirty="0" err="1" smtClean="0"/>
              <a:t>Honkonen</a:t>
            </a:r>
            <a:r>
              <a:rPr lang="hu-HU" sz="800" dirty="0" smtClean="0"/>
              <a:t>, M. </a:t>
            </a:r>
            <a:r>
              <a:rPr lang="hu-HU" sz="800" dirty="0" err="1" smtClean="0"/>
              <a:t>Palmroth</a:t>
            </a:r>
            <a:r>
              <a:rPr lang="hu-HU" sz="800" dirty="0" smtClean="0"/>
              <a:t>, P. </a:t>
            </a:r>
            <a:r>
              <a:rPr lang="hu-HU" sz="800" dirty="0" err="1" smtClean="0"/>
              <a:t>Janhunen</a:t>
            </a:r>
            <a:r>
              <a:rPr lang="hu-HU" sz="800" dirty="0" smtClean="0"/>
              <a:t>, and S. Milan. </a:t>
            </a:r>
            <a:r>
              <a:rPr lang="hu-HU" sz="800" dirty="0" err="1" smtClean="0"/>
              <a:t>Verication</a:t>
            </a:r>
            <a:r>
              <a:rPr lang="hu-HU" sz="800" dirty="0" smtClean="0"/>
              <a:t> of </a:t>
            </a:r>
            <a:r>
              <a:rPr lang="hu-HU" sz="800" dirty="0" err="1" smtClean="0"/>
              <a:t>the</a:t>
            </a:r>
            <a:r>
              <a:rPr lang="hu-HU" sz="800" dirty="0" smtClean="0"/>
              <a:t> GUMICS-4 </a:t>
            </a:r>
            <a:r>
              <a:rPr lang="hu-HU" sz="800" dirty="0" err="1" smtClean="0"/>
              <a:t>global</a:t>
            </a:r>
            <a:r>
              <a:rPr lang="hu-HU" sz="800" dirty="0" smtClean="0"/>
              <a:t> MHD </a:t>
            </a:r>
            <a:r>
              <a:rPr lang="hu-HU" sz="800" dirty="0" err="1" smtClean="0"/>
              <a:t>code</a:t>
            </a:r>
            <a:r>
              <a:rPr lang="hu-HU" sz="800" dirty="0" smtClean="0"/>
              <a:t> </a:t>
            </a:r>
            <a:r>
              <a:rPr lang="hu-HU" sz="800" dirty="0" err="1" smtClean="0"/>
              <a:t>using</a:t>
            </a:r>
            <a:r>
              <a:rPr lang="hu-HU" sz="800" dirty="0" smtClean="0"/>
              <a:t> </a:t>
            </a:r>
            <a:r>
              <a:rPr lang="hu-HU" sz="800" dirty="0" err="1" smtClean="0"/>
              <a:t>empirical</a:t>
            </a:r>
            <a:r>
              <a:rPr lang="hu-HU" sz="800" dirty="0" smtClean="0"/>
              <a:t> </a:t>
            </a:r>
            <a:r>
              <a:rPr lang="hu-HU" sz="800" dirty="0" err="1" smtClean="0"/>
              <a:t>relationships</a:t>
            </a:r>
            <a:r>
              <a:rPr lang="hu-HU" sz="800" i="1" dirty="0" smtClean="0"/>
              <a:t>. Journal of </a:t>
            </a:r>
            <a:r>
              <a:rPr lang="hu-HU" sz="800" i="1" dirty="0" err="1" smtClean="0"/>
              <a:t>Geophysical</a:t>
            </a:r>
            <a:r>
              <a:rPr lang="hu-HU" sz="800" i="1" dirty="0" smtClean="0"/>
              <a:t> Research (</a:t>
            </a:r>
            <a:r>
              <a:rPr lang="hu-HU" sz="800" i="1" dirty="0" err="1" smtClean="0"/>
              <a:t>Space</a:t>
            </a:r>
            <a:r>
              <a:rPr lang="hu-HU" sz="800" i="1" dirty="0" smtClean="0"/>
              <a:t> </a:t>
            </a:r>
            <a:r>
              <a:rPr lang="hu-HU" sz="800" i="1" dirty="0" err="1" smtClean="0"/>
              <a:t>Physics</a:t>
            </a:r>
            <a:r>
              <a:rPr lang="hu-HU" sz="800" i="1" dirty="0" smtClean="0"/>
              <a:t>), </a:t>
            </a:r>
            <a:r>
              <a:rPr lang="hu-HU" sz="800" dirty="0" smtClean="0"/>
              <a:t>118:31383146, </a:t>
            </a:r>
            <a:r>
              <a:rPr lang="hu-HU" sz="800" dirty="0" err="1" smtClean="0"/>
              <a:t>June</a:t>
            </a:r>
            <a:r>
              <a:rPr lang="hu-HU" sz="800" dirty="0" smtClean="0"/>
              <a:t> 2013. </a:t>
            </a:r>
            <a:r>
              <a:rPr lang="hu-HU" sz="800" dirty="0" err="1" smtClean="0"/>
              <a:t>doi</a:t>
            </a:r>
            <a:r>
              <a:rPr lang="hu-HU" sz="800" dirty="0" smtClean="0"/>
              <a:t>: 10.1002/jgra.50359.</a:t>
            </a:r>
          </a:p>
          <a:p>
            <a:pPr algn="just"/>
            <a:r>
              <a:rPr lang="hu-HU" sz="800" dirty="0" smtClean="0">
                <a:latin typeface="F51"/>
              </a:rPr>
              <a:t/>
            </a:r>
            <a:br>
              <a:rPr lang="hu-HU" sz="800" dirty="0" smtClean="0">
                <a:latin typeface="F51"/>
              </a:rPr>
            </a:br>
            <a:r>
              <a:rPr lang="hu-HU" sz="800" dirty="0" smtClean="0">
                <a:latin typeface="F51"/>
              </a:rPr>
              <a:t>L. </a:t>
            </a:r>
            <a:r>
              <a:rPr lang="hu-HU" sz="800" dirty="0" err="1" smtClean="0">
                <a:latin typeface="F51"/>
              </a:rPr>
              <a:t>Juusola</a:t>
            </a:r>
            <a:r>
              <a:rPr lang="hu-HU" sz="800" dirty="0" smtClean="0">
                <a:latin typeface="F51"/>
              </a:rPr>
              <a:t>, </a:t>
            </a:r>
            <a:r>
              <a:rPr lang="hu-HU" sz="800" b="1" dirty="0" smtClean="0">
                <a:latin typeface="F51"/>
              </a:rPr>
              <a:t>G. </a:t>
            </a:r>
            <a:r>
              <a:rPr lang="hu-HU" sz="800" b="1" dirty="0" err="1" smtClean="0">
                <a:latin typeface="F51"/>
              </a:rPr>
              <a:t>Facskó</a:t>
            </a:r>
            <a:r>
              <a:rPr lang="hu-HU" sz="800" dirty="0" smtClean="0">
                <a:latin typeface="F51"/>
              </a:rPr>
              <a:t>, I. </a:t>
            </a:r>
            <a:r>
              <a:rPr lang="hu-HU" sz="800" dirty="0" err="1" smtClean="0">
                <a:latin typeface="F51"/>
              </a:rPr>
              <a:t>Honkonen</a:t>
            </a:r>
            <a:r>
              <a:rPr lang="hu-HU" sz="800" dirty="0" smtClean="0">
                <a:latin typeface="F51"/>
              </a:rPr>
              <a:t>, P. </a:t>
            </a:r>
            <a:r>
              <a:rPr lang="hu-HU" sz="800" dirty="0" err="1" smtClean="0">
                <a:latin typeface="F51"/>
              </a:rPr>
              <a:t>Janhunen</a:t>
            </a:r>
            <a:r>
              <a:rPr lang="hu-HU" sz="800" dirty="0" smtClean="0">
                <a:latin typeface="F51"/>
              </a:rPr>
              <a:t>, H. </a:t>
            </a:r>
            <a:r>
              <a:rPr lang="hu-HU" sz="800" dirty="0" err="1" smtClean="0">
                <a:latin typeface="F51"/>
              </a:rPr>
              <a:t>Vanhamäki</a:t>
            </a:r>
            <a:r>
              <a:rPr lang="hu-HU" sz="800" dirty="0" smtClean="0">
                <a:latin typeface="F51"/>
              </a:rPr>
              <a:t>, K. </a:t>
            </a:r>
            <a:r>
              <a:rPr lang="hu-HU" sz="800" dirty="0" err="1" smtClean="0">
                <a:latin typeface="F51"/>
              </a:rPr>
              <a:t>Kauristie</a:t>
            </a:r>
            <a:r>
              <a:rPr lang="hu-HU" sz="800" dirty="0" smtClean="0">
                <a:latin typeface="F51"/>
              </a:rPr>
              <a:t>, T. V. </a:t>
            </a:r>
            <a:r>
              <a:rPr lang="hu-HU" sz="800" dirty="0" err="1" smtClean="0">
                <a:latin typeface="F51"/>
              </a:rPr>
              <a:t>Laitinen</a:t>
            </a:r>
            <a:r>
              <a:rPr lang="hu-HU" sz="800" dirty="0" smtClean="0">
                <a:latin typeface="F51"/>
              </a:rPr>
              <a:t>, S. E. Milan, M. </a:t>
            </a:r>
            <a:r>
              <a:rPr lang="hu-HU" sz="800" dirty="0" err="1" smtClean="0">
                <a:latin typeface="F51"/>
              </a:rPr>
              <a:t>Palmroth</a:t>
            </a:r>
            <a:r>
              <a:rPr lang="hu-HU" sz="800" dirty="0" smtClean="0">
                <a:latin typeface="F51"/>
              </a:rPr>
              <a:t>, E. I. </a:t>
            </a:r>
            <a:r>
              <a:rPr lang="hu-HU" sz="800" dirty="0" err="1" smtClean="0">
                <a:latin typeface="F51"/>
              </a:rPr>
              <a:t>Tanskanen</a:t>
            </a:r>
            <a:r>
              <a:rPr lang="hu-HU" sz="800" dirty="0" smtClean="0">
                <a:latin typeface="F51"/>
              </a:rPr>
              <a:t>, and A. </a:t>
            </a:r>
            <a:r>
              <a:rPr lang="hu-HU" sz="800" dirty="0" err="1" smtClean="0">
                <a:latin typeface="F51"/>
              </a:rPr>
              <a:t>Viljanen</a:t>
            </a:r>
            <a:r>
              <a:rPr lang="hu-HU" sz="800" dirty="0" smtClean="0">
                <a:latin typeface="F51"/>
              </a:rPr>
              <a:t>. </a:t>
            </a:r>
            <a:r>
              <a:rPr lang="hu-HU" sz="800" dirty="0" err="1" smtClean="0">
                <a:latin typeface="F51"/>
              </a:rPr>
              <a:t>Statistical</a:t>
            </a:r>
            <a:r>
              <a:rPr lang="hu-HU" sz="800" dirty="0" smtClean="0">
                <a:latin typeface="F51"/>
              </a:rPr>
              <a:t> </a:t>
            </a:r>
            <a:r>
              <a:rPr lang="hu-HU" sz="800" dirty="0" err="1" smtClean="0">
                <a:latin typeface="F51"/>
              </a:rPr>
              <a:t>comparison</a:t>
            </a:r>
            <a:r>
              <a:rPr lang="hu-HU" sz="800" dirty="0" smtClean="0">
                <a:latin typeface="F51"/>
              </a:rPr>
              <a:t> of </a:t>
            </a:r>
            <a:r>
              <a:rPr lang="hu-HU" sz="800" dirty="0" err="1" smtClean="0">
                <a:latin typeface="F51"/>
              </a:rPr>
              <a:t>seasonal</a:t>
            </a:r>
            <a:r>
              <a:rPr lang="hu-HU" sz="800" dirty="0" smtClean="0">
                <a:latin typeface="F51"/>
              </a:rPr>
              <a:t> </a:t>
            </a:r>
            <a:r>
              <a:rPr lang="hu-HU" sz="800" dirty="0" err="1" smtClean="0">
                <a:latin typeface="F51"/>
              </a:rPr>
              <a:t>variations</a:t>
            </a:r>
            <a:r>
              <a:rPr lang="hu-HU" sz="800" dirty="0" smtClean="0">
                <a:latin typeface="F51"/>
              </a:rPr>
              <a:t> in </a:t>
            </a:r>
            <a:r>
              <a:rPr lang="hu-HU" sz="800" dirty="0" err="1" smtClean="0">
                <a:latin typeface="F51"/>
              </a:rPr>
              <a:t>the</a:t>
            </a:r>
            <a:r>
              <a:rPr lang="hu-HU" sz="800" dirty="0" smtClean="0">
                <a:latin typeface="F51"/>
              </a:rPr>
              <a:t> GUMICS-4 </a:t>
            </a:r>
            <a:r>
              <a:rPr lang="hu-HU" sz="800" dirty="0" err="1" smtClean="0">
                <a:latin typeface="F51"/>
              </a:rPr>
              <a:t>global</a:t>
            </a:r>
            <a:r>
              <a:rPr lang="hu-HU" sz="800" dirty="0" smtClean="0">
                <a:latin typeface="F51"/>
              </a:rPr>
              <a:t> MHD </a:t>
            </a:r>
            <a:r>
              <a:rPr lang="hu-HU" sz="800" dirty="0" err="1" smtClean="0">
                <a:latin typeface="F51"/>
              </a:rPr>
              <a:t>model</a:t>
            </a:r>
            <a:r>
              <a:rPr lang="hu-HU" sz="800" dirty="0" smtClean="0">
                <a:latin typeface="F51"/>
              </a:rPr>
              <a:t> </a:t>
            </a:r>
            <a:r>
              <a:rPr lang="hu-HU" sz="800" dirty="0" err="1" smtClean="0">
                <a:latin typeface="F51"/>
              </a:rPr>
              <a:t>ionosphere</a:t>
            </a:r>
            <a:r>
              <a:rPr lang="hu-HU" sz="800" dirty="0" smtClean="0">
                <a:latin typeface="F51"/>
              </a:rPr>
              <a:t> and </a:t>
            </a:r>
            <a:r>
              <a:rPr lang="hu-HU" sz="800" dirty="0" err="1" smtClean="0">
                <a:latin typeface="F51"/>
              </a:rPr>
              <a:t>measurements</a:t>
            </a:r>
            <a:r>
              <a:rPr lang="hu-HU" sz="800" dirty="0" smtClean="0">
                <a:latin typeface="F51"/>
              </a:rPr>
              <a:t>. </a:t>
            </a:r>
            <a:r>
              <a:rPr lang="hu-HU" sz="800" i="1" dirty="0" err="1" smtClean="0">
                <a:latin typeface="F51"/>
              </a:rPr>
              <a:t>Space</a:t>
            </a:r>
            <a:r>
              <a:rPr lang="hu-HU" sz="800" i="1" dirty="0" smtClean="0">
                <a:latin typeface="F51"/>
              </a:rPr>
              <a:t> </a:t>
            </a:r>
            <a:r>
              <a:rPr lang="hu-HU" sz="800" i="1" dirty="0" err="1" smtClean="0">
                <a:latin typeface="F51"/>
              </a:rPr>
              <a:t>Weather</a:t>
            </a:r>
            <a:r>
              <a:rPr lang="hu-HU" sz="800" dirty="0" smtClean="0">
                <a:latin typeface="F51"/>
              </a:rPr>
              <a:t>, 12:582600, </a:t>
            </a:r>
            <a:r>
              <a:rPr lang="hu-HU" sz="800" dirty="0" err="1" smtClean="0">
                <a:latin typeface="F51"/>
              </a:rPr>
              <a:t>October</a:t>
            </a:r>
            <a:r>
              <a:rPr lang="hu-HU" sz="800" dirty="0" smtClean="0">
                <a:latin typeface="F51"/>
              </a:rPr>
              <a:t> 2014.doi: 10.1002/2014SW001082.</a:t>
            </a:r>
            <a:endParaRPr lang="hu-HU" sz="800" dirty="0"/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>
            <a:off x="263352" y="1600206"/>
            <a:ext cx="9865096" cy="485768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u-HU" dirty="0"/>
              <a:t>A GUMICS-4 mellett sok más MHD kód </a:t>
            </a:r>
            <a:r>
              <a:rPr lang="hu-HU" dirty="0" smtClean="0"/>
              <a:t>létezik</a:t>
            </a:r>
          </a:p>
          <a:p>
            <a:pPr lvl="1" algn="just"/>
            <a:r>
              <a:rPr lang="hu-HU" dirty="0" smtClean="0"/>
              <a:t>A </a:t>
            </a:r>
            <a:r>
              <a:rPr lang="hu-HU" dirty="0" err="1" smtClean="0"/>
              <a:t>Block-Adaptive-Tree-Solarwind-Roe-Upwind-Scheme</a:t>
            </a:r>
            <a:r>
              <a:rPr lang="hu-HU" dirty="0" smtClean="0"/>
              <a:t> (BATS-R-US</a:t>
            </a:r>
            <a:r>
              <a:rPr lang="hu-HU" dirty="0"/>
              <a:t>)</a:t>
            </a:r>
            <a:r>
              <a:rPr lang="hu-HU" dirty="0" smtClean="0"/>
              <a:t> </a:t>
            </a:r>
            <a:r>
              <a:rPr lang="hu-HU" dirty="0"/>
              <a:t>egy </a:t>
            </a:r>
            <a:r>
              <a:rPr lang="hu-HU" dirty="0" smtClean="0"/>
              <a:t>párhuzamos kód</a:t>
            </a:r>
            <a:r>
              <a:rPr lang="hu-HU" dirty="0"/>
              <a:t>, amelyet sokféle </a:t>
            </a:r>
            <a:r>
              <a:rPr lang="hu-HU" dirty="0" smtClean="0"/>
              <a:t>belső </a:t>
            </a:r>
            <a:r>
              <a:rPr lang="hu-HU" dirty="0" err="1" smtClean="0"/>
              <a:t>magnetoszféra</a:t>
            </a:r>
            <a:r>
              <a:rPr lang="hu-HU" dirty="0" smtClean="0"/>
              <a:t> </a:t>
            </a:r>
            <a:r>
              <a:rPr lang="hu-HU" dirty="0"/>
              <a:t>kóddal </a:t>
            </a:r>
            <a:r>
              <a:rPr lang="hu-HU" dirty="0" smtClean="0"/>
              <a:t>csatoltak</a:t>
            </a:r>
          </a:p>
          <a:p>
            <a:pPr lvl="1" algn="just"/>
            <a:r>
              <a:rPr lang="hu-HU" dirty="0" smtClean="0"/>
              <a:t>A Lyon-</a:t>
            </a:r>
            <a:r>
              <a:rPr lang="hu-HU" dirty="0" err="1" smtClean="0"/>
              <a:t>Fedder</a:t>
            </a:r>
            <a:r>
              <a:rPr lang="hu-HU" dirty="0" smtClean="0"/>
              <a:t>-</a:t>
            </a:r>
            <a:r>
              <a:rPr lang="hu-HU" dirty="0" err="1" smtClean="0"/>
              <a:t>Mobarry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smtClean="0"/>
              <a:t>LFM) </a:t>
            </a:r>
            <a:r>
              <a:rPr lang="hu-HU" dirty="0"/>
              <a:t>egy párhuzamos, de </a:t>
            </a:r>
            <a:r>
              <a:rPr lang="hu-HU" dirty="0" smtClean="0"/>
              <a:t>nem görbe </a:t>
            </a:r>
            <a:r>
              <a:rPr lang="hu-HU" dirty="0"/>
              <a:t>vonalú </a:t>
            </a:r>
            <a:r>
              <a:rPr lang="hu-HU" dirty="0" smtClean="0"/>
              <a:t>kód</a:t>
            </a:r>
          </a:p>
          <a:p>
            <a:pPr lvl="1" algn="just"/>
            <a:r>
              <a:rPr lang="hu-HU" dirty="0" smtClean="0"/>
              <a:t>A </a:t>
            </a:r>
            <a:r>
              <a:rPr lang="hu-HU" dirty="0" err="1"/>
              <a:t>Grid</a:t>
            </a:r>
            <a:r>
              <a:rPr lang="hu-HU" dirty="0"/>
              <a:t> </a:t>
            </a:r>
            <a:r>
              <a:rPr lang="hu-HU" dirty="0" err="1"/>
              <a:t>Agnostic</a:t>
            </a:r>
            <a:r>
              <a:rPr lang="hu-HU" dirty="0"/>
              <a:t> MHD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Extended</a:t>
            </a:r>
            <a:r>
              <a:rPr lang="hu-HU" dirty="0"/>
              <a:t> </a:t>
            </a:r>
            <a:r>
              <a:rPr lang="hu-HU" dirty="0" smtClean="0"/>
              <a:t>Research </a:t>
            </a:r>
            <a:r>
              <a:rPr lang="hu-HU" dirty="0" err="1" smtClean="0"/>
              <a:t>Applications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smtClean="0"/>
              <a:t>GAMERA) </a:t>
            </a:r>
            <a:r>
              <a:rPr lang="hu-HU" dirty="0"/>
              <a:t>az LFM alapokon </a:t>
            </a:r>
            <a:r>
              <a:rPr lang="hu-HU" dirty="0" smtClean="0"/>
              <a:t>újra kifejlesztett </a:t>
            </a:r>
            <a:r>
              <a:rPr lang="hu-HU" dirty="0"/>
              <a:t>Descartes koordinátarendszert használó nem adaptív </a:t>
            </a:r>
            <a:r>
              <a:rPr lang="hu-HU" dirty="0" smtClean="0"/>
              <a:t>hálójú kód</a:t>
            </a:r>
          </a:p>
          <a:p>
            <a:pPr lvl="1" algn="just"/>
            <a:r>
              <a:rPr lang="hu-HU" dirty="0" smtClean="0"/>
              <a:t>Open </a:t>
            </a:r>
            <a:r>
              <a:rPr lang="hu-HU" dirty="0" err="1"/>
              <a:t>Geospace</a:t>
            </a:r>
            <a:r>
              <a:rPr lang="hu-HU" dirty="0"/>
              <a:t> General </a:t>
            </a:r>
            <a:r>
              <a:rPr lang="hu-HU" dirty="0" err="1"/>
              <a:t>Circulation</a:t>
            </a:r>
            <a:r>
              <a:rPr lang="hu-HU" dirty="0"/>
              <a:t> </a:t>
            </a:r>
            <a:r>
              <a:rPr lang="hu-HU" dirty="0" err="1"/>
              <a:t>Model</a:t>
            </a:r>
            <a:r>
              <a:rPr lang="hu-HU" dirty="0"/>
              <a:t> (</a:t>
            </a:r>
            <a:r>
              <a:rPr lang="hu-HU" dirty="0" err="1" smtClean="0"/>
              <a:t>OpenGGCM</a:t>
            </a:r>
            <a:r>
              <a:rPr lang="hu-HU" dirty="0" smtClean="0"/>
              <a:t>) </a:t>
            </a:r>
            <a:r>
              <a:rPr lang="hu-HU" dirty="0"/>
              <a:t>az University </a:t>
            </a:r>
            <a:r>
              <a:rPr lang="hu-HU" dirty="0" err="1"/>
              <a:t>California</a:t>
            </a:r>
            <a:r>
              <a:rPr lang="hu-HU" dirty="0"/>
              <a:t> Los Angeles (UCLA)-</a:t>
            </a:r>
            <a:r>
              <a:rPr lang="hu-HU" dirty="0" smtClean="0"/>
              <a:t>n </a:t>
            </a:r>
            <a:r>
              <a:rPr lang="hu-HU" dirty="0" err="1" smtClean="0"/>
              <a:t>Jim</a:t>
            </a:r>
            <a:r>
              <a:rPr lang="hu-HU" dirty="0" smtClean="0"/>
              <a:t> </a:t>
            </a:r>
            <a:r>
              <a:rPr lang="hu-HU" dirty="0" err="1"/>
              <a:t>Räder</a:t>
            </a:r>
            <a:r>
              <a:rPr lang="hu-HU" dirty="0"/>
              <a:t> által fejlesztett kód. </a:t>
            </a:r>
            <a:endParaRPr lang="hu-HU" dirty="0" smtClean="0"/>
          </a:p>
          <a:p>
            <a:pPr algn="just"/>
            <a:r>
              <a:rPr lang="hu-HU" dirty="0" smtClean="0"/>
              <a:t>Ezek </a:t>
            </a:r>
            <a:r>
              <a:rPr lang="hu-HU" dirty="0"/>
              <a:t>a kódok nagyjából </a:t>
            </a:r>
            <a:r>
              <a:rPr lang="hu-HU" dirty="0" smtClean="0"/>
              <a:t>ugyanazokat az </a:t>
            </a:r>
            <a:r>
              <a:rPr lang="hu-HU" dirty="0"/>
              <a:t>egyenleteket oldják meg nagyon hasonló módszerrel, mégis </a:t>
            </a:r>
            <a:r>
              <a:rPr lang="hu-HU" dirty="0" smtClean="0"/>
              <a:t>különböző eredményeket adnak</a:t>
            </a:r>
            <a:r>
              <a:rPr lang="hu-HU" dirty="0"/>
              <a:t>. </a:t>
            </a:r>
            <a:endParaRPr lang="hu-HU" dirty="0" smtClean="0"/>
          </a:p>
          <a:p>
            <a:pPr algn="just"/>
            <a:r>
              <a:rPr lang="hu-HU" dirty="0" smtClean="0"/>
              <a:t>Annak </a:t>
            </a:r>
            <a:r>
              <a:rPr lang="hu-HU" dirty="0"/>
              <a:t>tisztázása, hogy ezek az eredmények </a:t>
            </a:r>
            <a:r>
              <a:rPr lang="hu-HU" dirty="0" smtClean="0"/>
              <a:t>hol és </a:t>
            </a:r>
            <a:r>
              <a:rPr lang="hu-HU" dirty="0"/>
              <a:t>mennyire </a:t>
            </a:r>
            <a:r>
              <a:rPr lang="hu-HU" dirty="0" smtClean="0"/>
              <a:t>valósághűek</a:t>
            </a:r>
            <a:r>
              <a:rPr lang="hu-HU" dirty="0"/>
              <a:t>, továbbá a kódok összehasonlítása a </a:t>
            </a:r>
            <a:r>
              <a:rPr lang="hu-HU" b="1" dirty="0" err="1" smtClean="0">
                <a:solidFill>
                  <a:srgbClr val="FF0000"/>
                </a:solidFill>
              </a:rPr>
              <a:t>validáció</a:t>
            </a:r>
            <a:endParaRPr lang="hu-HU" dirty="0"/>
          </a:p>
          <a:p>
            <a:pPr algn="just"/>
            <a:r>
              <a:rPr lang="hu-HU" dirty="0"/>
              <a:t>Ennek a tevékenységnek a zászlós hajója a </a:t>
            </a:r>
            <a:r>
              <a:rPr lang="hu-HU" dirty="0" err="1"/>
              <a:t>Geospace</a:t>
            </a:r>
            <a:r>
              <a:rPr lang="hu-HU" dirty="0"/>
              <a:t> </a:t>
            </a:r>
            <a:r>
              <a:rPr lang="hu-HU" dirty="0" err="1"/>
              <a:t>Environment</a:t>
            </a:r>
            <a:r>
              <a:rPr lang="hu-HU" dirty="0"/>
              <a:t> </a:t>
            </a:r>
            <a:r>
              <a:rPr lang="hu-HU" dirty="0" err="1" smtClean="0"/>
              <a:t>Modeling</a:t>
            </a:r>
            <a:r>
              <a:rPr lang="hu-HU" dirty="0" smtClean="0"/>
              <a:t> (</a:t>
            </a:r>
            <a:r>
              <a:rPr lang="hu-HU" dirty="0"/>
              <a:t>GEM; https://gem.epss.ucla.edu/) </a:t>
            </a:r>
            <a:r>
              <a:rPr lang="hu-HU" dirty="0" smtClean="0"/>
              <a:t>közössége</a:t>
            </a:r>
          </a:p>
          <a:p>
            <a:pPr algn="just"/>
            <a:r>
              <a:rPr lang="hu-HU" dirty="0" smtClean="0"/>
              <a:t>Időről-időre kampányt szerveznek</a:t>
            </a:r>
            <a:r>
              <a:rPr lang="hu-HU" dirty="0"/>
              <a:t>, egy-egy esemény </a:t>
            </a:r>
            <a:r>
              <a:rPr lang="hu-HU" dirty="0" smtClean="0"/>
              <a:t>modellezésére</a:t>
            </a:r>
          </a:p>
          <a:p>
            <a:pPr algn="just"/>
            <a:r>
              <a:rPr lang="hu-HU" dirty="0" smtClean="0"/>
              <a:t>A résztvevők eredményeit pedig </a:t>
            </a:r>
            <a:r>
              <a:rPr lang="hu-HU" dirty="0"/>
              <a:t>összehasonlítják a földi és </a:t>
            </a:r>
            <a:r>
              <a:rPr lang="hu-HU" dirty="0" smtClean="0"/>
              <a:t>űrszondás </a:t>
            </a:r>
            <a:r>
              <a:rPr lang="hu-HU" dirty="0"/>
              <a:t>mérésekkel, továbbá </a:t>
            </a:r>
            <a:r>
              <a:rPr lang="hu-HU" dirty="0" smtClean="0"/>
              <a:t>egymással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0903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-1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204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80000" y="293763"/>
            <a:ext cx="9012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 MHD modellek </a:t>
            </a:r>
            <a:r>
              <a:rPr lang="hu-HU" sz="3200" dirty="0" smtClean="0"/>
              <a:t>alkalmazása - Napszél </a:t>
            </a:r>
            <a:r>
              <a:rPr lang="hu-HU" sz="3200" dirty="0"/>
              <a:t>a Hold pályája mentén</a:t>
            </a:r>
          </a:p>
        </p:txBody>
      </p:sp>
      <p:pic>
        <p:nvPicPr>
          <p:cNvPr id="11" name="Kép hely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-234" r="-161" b="-236"/>
          <a:stretch/>
        </p:blipFill>
        <p:spPr>
          <a:xfrm>
            <a:off x="1934" y="1446062"/>
            <a:ext cx="4079776" cy="5052281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690084" y="6457890"/>
            <a:ext cx="6299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800" dirty="0" err="1" smtClean="0"/>
              <a:t>Kallio</a:t>
            </a:r>
            <a:r>
              <a:rPr lang="en-US" sz="800" dirty="0" smtClean="0"/>
              <a:t>, E., </a:t>
            </a:r>
            <a:r>
              <a:rPr lang="en-US" sz="800" b="1" dirty="0" smtClean="0"/>
              <a:t>G. Facskó</a:t>
            </a:r>
            <a:r>
              <a:rPr lang="en-US" sz="800" dirty="0" smtClean="0"/>
              <a:t>, Properties of plasma near the </a:t>
            </a:r>
            <a:r>
              <a:rPr lang="hu-HU" sz="800" dirty="0" smtClean="0"/>
              <a:t>M</a:t>
            </a:r>
            <a:r>
              <a:rPr lang="en-US" sz="800" dirty="0" err="1" smtClean="0"/>
              <a:t>oon</a:t>
            </a:r>
            <a:r>
              <a:rPr lang="en-US" sz="800" dirty="0" smtClean="0"/>
              <a:t> in the </a:t>
            </a:r>
            <a:r>
              <a:rPr lang="en-US" sz="800" dirty="0" err="1" smtClean="0"/>
              <a:t>magnetotail</a:t>
            </a:r>
            <a:r>
              <a:rPr lang="en-US" sz="800" dirty="0" smtClean="0"/>
              <a:t>, </a:t>
            </a:r>
            <a:r>
              <a:rPr lang="en-US" sz="800" i="1" dirty="0" smtClean="0"/>
              <a:t>Planetary and Space Science</a:t>
            </a:r>
            <a:r>
              <a:rPr lang="en-US" sz="800" dirty="0" smtClean="0"/>
              <a:t>, Volume 115, p. 69.76, 2015</a:t>
            </a:r>
            <a:r>
              <a:rPr lang="hu-HU" sz="800" dirty="0"/>
              <a:t>, </a:t>
            </a:r>
            <a:r>
              <a:rPr lang="hu-HU" sz="800" dirty="0" err="1"/>
              <a:t>doi</a:t>
            </a:r>
            <a:r>
              <a:rPr lang="hu-HU" sz="800" dirty="0"/>
              <a:t>:10.1016/j.pss.2014.11.007</a:t>
            </a:r>
            <a:endParaRPr lang="en-US" altLang="hu-HU" sz="800" dirty="0"/>
          </a:p>
        </p:txBody>
      </p:sp>
      <p:sp>
        <p:nvSpPr>
          <p:cNvPr id="14" name="Szöveg helye 3"/>
          <p:cNvSpPr txBox="1">
            <a:spLocks/>
          </p:cNvSpPr>
          <p:nvPr/>
        </p:nvSpPr>
        <p:spPr>
          <a:xfrm>
            <a:off x="4265860" y="1446062"/>
            <a:ext cx="7901827" cy="4950272"/>
          </a:xfrm>
          <a:prstGeom prst="rect">
            <a:avLst/>
          </a:prstGeom>
        </p:spPr>
        <p:txBody>
          <a:bodyPr>
            <a:noAutofit/>
          </a:bodyPr>
          <a:lstStyle>
            <a:lvl1pPr marL="342882" indent="-342882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7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hu-HU" sz="1800" dirty="0" smtClean="0">
                <a:solidFill>
                  <a:srgbClr val="FF0000"/>
                </a:solidFill>
              </a:rPr>
              <a:t>A Hold idejének jelentős részét a Föld </a:t>
            </a:r>
            <a:r>
              <a:rPr lang="hu-HU" sz="1800" dirty="0" err="1" smtClean="0">
                <a:solidFill>
                  <a:srgbClr val="FF0000"/>
                </a:solidFill>
              </a:rPr>
              <a:t>magnetoszférájában</a:t>
            </a:r>
            <a:r>
              <a:rPr lang="hu-HU" sz="1800" dirty="0" smtClean="0">
                <a:solidFill>
                  <a:srgbClr val="FF0000"/>
                </a:solidFill>
              </a:rPr>
              <a:t> és a mágneses </a:t>
            </a:r>
            <a:r>
              <a:rPr lang="hu-HU" sz="1800" dirty="0" err="1" smtClean="0">
                <a:solidFill>
                  <a:srgbClr val="FF0000"/>
                </a:solidFill>
              </a:rPr>
              <a:t>burokában</a:t>
            </a:r>
            <a:r>
              <a:rPr lang="hu-HU" sz="1800" dirty="0" smtClean="0">
                <a:solidFill>
                  <a:srgbClr val="FF0000"/>
                </a:solidFill>
              </a:rPr>
              <a:t> tölti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 </a:t>
            </a:r>
            <a:r>
              <a:rPr lang="en-US" sz="1800" dirty="0" err="1"/>
              <a:t>Holdnak</a:t>
            </a:r>
            <a:r>
              <a:rPr lang="en-US" sz="1800" dirty="0"/>
              <a:t> </a:t>
            </a:r>
            <a:r>
              <a:rPr lang="en-US" sz="1800" dirty="0" err="1"/>
              <a:t>nincs</a:t>
            </a:r>
            <a:r>
              <a:rPr lang="en-US" sz="1800" dirty="0"/>
              <a:t>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légköre</a:t>
            </a:r>
            <a:r>
              <a:rPr lang="en-US" sz="1800" dirty="0"/>
              <a:t>, </a:t>
            </a:r>
            <a:r>
              <a:rPr lang="en-US" sz="1800" dirty="0" err="1"/>
              <a:t>sem</a:t>
            </a:r>
            <a:r>
              <a:rPr lang="en-US" sz="1800" dirty="0"/>
              <a:t> </a:t>
            </a:r>
            <a:r>
              <a:rPr lang="en-US" sz="1800" dirty="0" err="1"/>
              <a:t>mágneses</a:t>
            </a:r>
            <a:r>
              <a:rPr lang="en-US" sz="1800" dirty="0"/>
              <a:t> </a:t>
            </a:r>
            <a:r>
              <a:rPr lang="en-US" sz="1800" dirty="0" err="1"/>
              <a:t>tere</a:t>
            </a:r>
            <a:r>
              <a:rPr lang="en-US" sz="1800" dirty="0"/>
              <a:t>, </a:t>
            </a:r>
            <a:r>
              <a:rPr lang="en-US" sz="1800" dirty="0" err="1"/>
              <a:t>amely</a:t>
            </a:r>
            <a:r>
              <a:rPr lang="en-US" sz="1800" dirty="0"/>
              <a:t> </a:t>
            </a:r>
            <a:r>
              <a:rPr lang="en-US" sz="1800" dirty="0" err="1"/>
              <a:t>megvédené</a:t>
            </a:r>
            <a:r>
              <a:rPr lang="en-US" sz="1800" dirty="0"/>
              <a:t> </a:t>
            </a:r>
            <a:r>
              <a:rPr lang="en-US" sz="1800" dirty="0" err="1"/>
              <a:t>felszínét</a:t>
            </a:r>
            <a:r>
              <a:rPr lang="en-US" sz="1800" dirty="0"/>
              <a:t> a </a:t>
            </a:r>
            <a:r>
              <a:rPr lang="en-US" sz="1800" dirty="0" err="1"/>
              <a:t>napszél</a:t>
            </a:r>
            <a:r>
              <a:rPr lang="en-US" sz="1800" dirty="0"/>
              <a:t> </a:t>
            </a:r>
            <a:r>
              <a:rPr lang="en-US" sz="1800" dirty="0" err="1"/>
              <a:t>részecskéinek</a:t>
            </a:r>
            <a:r>
              <a:rPr lang="en-US" sz="1800" dirty="0"/>
              <a:t> </a:t>
            </a:r>
            <a:r>
              <a:rPr lang="en-US" sz="1800" dirty="0" err="1" smtClean="0"/>
              <a:t>becsapódásától</a:t>
            </a:r>
            <a:endParaRPr lang="hu-HU" sz="180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hu-HU" sz="1800" dirty="0" smtClean="0"/>
              <a:t>Telihold </a:t>
            </a:r>
            <a:r>
              <a:rPr lang="hu-HU" sz="1800" dirty="0"/>
              <a:t>környékén a Hold belép a Föld lökéshulláma mögötti tartományba, a mágneses burokba, illetve mágneses védőernyőjébe, a </a:t>
            </a:r>
            <a:r>
              <a:rPr lang="hu-HU" sz="1800" dirty="0" err="1" smtClean="0"/>
              <a:t>magnetoszférába</a:t>
            </a:r>
            <a:endParaRPr lang="hu-HU" sz="1800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hu-HU" sz="1800" dirty="0"/>
              <a:t>Bolygónk </a:t>
            </a:r>
            <a:r>
              <a:rPr lang="hu-HU" sz="1800" dirty="0" smtClean="0"/>
              <a:t>mágneses </a:t>
            </a:r>
            <a:r>
              <a:rPr lang="hu-HU" sz="1800" dirty="0"/>
              <a:t>tere a napszél nyomásának hatására </a:t>
            </a:r>
            <a:r>
              <a:rPr lang="hu-HU" sz="1800" dirty="0" smtClean="0"/>
              <a:t>az </a:t>
            </a:r>
            <a:r>
              <a:rPr lang="hu-HU" sz="1800" dirty="0"/>
              <a:t>éjszakai oldalon azonban nagyon </a:t>
            </a:r>
            <a:r>
              <a:rPr lang="hu-HU" sz="1800" dirty="0" smtClean="0"/>
              <a:t>elnyúlik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hu-HU" sz="1800" dirty="0" smtClean="0"/>
              <a:t>Az </a:t>
            </a:r>
            <a:r>
              <a:rPr lang="hu-HU" sz="1800" dirty="0"/>
              <a:t>éjszakai </a:t>
            </a:r>
            <a:r>
              <a:rPr lang="hu-HU" sz="1800" dirty="0" err="1"/>
              <a:t>magnetoszférát</a:t>
            </a:r>
            <a:r>
              <a:rPr lang="hu-HU" sz="1800" dirty="0"/>
              <a:t> </a:t>
            </a:r>
            <a:r>
              <a:rPr lang="hu-HU" sz="1800" dirty="0" err="1"/>
              <a:t>körbeveszi</a:t>
            </a:r>
            <a:r>
              <a:rPr lang="hu-HU" sz="1800" dirty="0"/>
              <a:t> a mágneses burok, a lökéshullámon keresztülhaladt, felhevült és lelassult napszéláram </a:t>
            </a:r>
            <a:r>
              <a:rPr lang="hu-HU" sz="1800" dirty="0" smtClean="0"/>
              <a:t>tartománya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hu-HU" sz="1800" dirty="0" smtClean="0"/>
              <a:t>Így a Holdra </a:t>
            </a:r>
            <a:r>
              <a:rPr lang="hu-HU" sz="1800" dirty="0"/>
              <a:t>leszálló űrhajósok telehold környékén biztonságban vannak, mert a Föld </a:t>
            </a:r>
            <a:r>
              <a:rPr lang="hu-HU" sz="1800" dirty="0" err="1" smtClean="0"/>
              <a:t>magnetoszférája</a:t>
            </a:r>
            <a:r>
              <a:rPr lang="hu-HU" sz="1800" dirty="0" smtClean="0"/>
              <a:t> megvédi </a:t>
            </a:r>
            <a:r>
              <a:rPr lang="hu-HU" sz="1800" dirty="0"/>
              <a:t>őket </a:t>
            </a:r>
            <a:r>
              <a:rPr lang="hu-HU" sz="1800" dirty="0" smtClean="0"/>
              <a:t>a nagy energiájú </a:t>
            </a:r>
            <a:r>
              <a:rPr lang="hu-HU" sz="1800" dirty="0"/>
              <a:t>szoláris-energikus részecskék </a:t>
            </a:r>
            <a:r>
              <a:rPr lang="hu-HU" sz="1800" dirty="0" smtClean="0"/>
              <a:t>kitöréseitől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(a) </a:t>
            </a:r>
            <a:r>
              <a:rPr lang="hu-HU" sz="1800" dirty="0" smtClean="0"/>
              <a:t>Részecske sűrűség</a:t>
            </a:r>
            <a:r>
              <a:rPr lang="en-US" sz="1800" dirty="0" smtClean="0"/>
              <a:t>, (b) </a:t>
            </a:r>
            <a:r>
              <a:rPr lang="hu-HU" sz="1800" dirty="0" smtClean="0"/>
              <a:t>napszél sebesség</a:t>
            </a:r>
            <a:r>
              <a:rPr lang="en-US" sz="1800" dirty="0" smtClean="0"/>
              <a:t>, (c) </a:t>
            </a:r>
            <a:r>
              <a:rPr lang="en-US" sz="1800" dirty="0" err="1" smtClean="0"/>
              <a:t>pla</a:t>
            </a:r>
            <a:r>
              <a:rPr lang="hu-HU" sz="1800" dirty="0" smtClean="0"/>
              <a:t>z</a:t>
            </a:r>
            <a:r>
              <a:rPr lang="en-US" sz="1800" dirty="0" smtClean="0"/>
              <a:t>ma </a:t>
            </a:r>
            <a:r>
              <a:rPr lang="hu-HU" sz="1800" dirty="0" smtClean="0"/>
              <a:t>hőmérséklet és </a:t>
            </a:r>
            <a:r>
              <a:rPr lang="en-US" sz="1800" dirty="0" smtClean="0"/>
              <a:t>(d) </a:t>
            </a:r>
            <a:r>
              <a:rPr lang="hu-HU" sz="1800" dirty="0" smtClean="0"/>
              <a:t>a mágneses tér nagysága 2002. f</a:t>
            </a:r>
            <a:r>
              <a:rPr lang="en-US" sz="1800" dirty="0" err="1" smtClean="0"/>
              <a:t>ebru</a:t>
            </a:r>
            <a:r>
              <a:rPr lang="hu-HU" sz="1800" dirty="0" smtClean="0"/>
              <a:t>ár</a:t>
            </a:r>
            <a:r>
              <a:rPr lang="en-US" sz="1800" dirty="0" smtClean="0"/>
              <a:t> 20</a:t>
            </a:r>
            <a:r>
              <a:rPr lang="hu-HU" sz="1800" dirty="0" smtClean="0"/>
              <a:t>-án </a:t>
            </a:r>
            <a:r>
              <a:rPr lang="en-US" sz="1800" dirty="0" smtClean="0"/>
              <a:t>08:54 (UT)</a:t>
            </a:r>
            <a:r>
              <a:rPr lang="hu-HU" sz="1800" dirty="0" smtClean="0"/>
              <a:t>-kor a</a:t>
            </a:r>
            <a:r>
              <a:rPr lang="en-US" sz="1800" dirty="0" smtClean="0"/>
              <a:t> GSE XY-</a:t>
            </a:r>
            <a:r>
              <a:rPr lang="hu-HU" sz="1800" dirty="0" smtClean="0"/>
              <a:t>síkban </a:t>
            </a:r>
            <a:r>
              <a:rPr lang="en-US" sz="1800" dirty="0" smtClean="0"/>
              <a:t>(</a:t>
            </a:r>
            <a:r>
              <a:rPr lang="en-US" sz="1800" i="1" dirty="0" err="1" smtClean="0"/>
              <a:t>x</a:t>
            </a:r>
            <a:r>
              <a:rPr lang="en-US" sz="1800" baseline="-25000" dirty="0" err="1" smtClean="0"/>
              <a:t>GSE</a:t>
            </a:r>
            <a:r>
              <a:rPr lang="en-US" sz="1800" dirty="0" smtClean="0"/>
              <a:t>=[30, −64] </a:t>
            </a:r>
            <a:r>
              <a:rPr lang="en-US" sz="1800" i="1" dirty="0" smtClean="0"/>
              <a:t>R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</a:t>
            </a:r>
            <a:r>
              <a:rPr lang="en-US" sz="1800" i="1" dirty="0" err="1" smtClean="0"/>
              <a:t>y</a:t>
            </a:r>
            <a:r>
              <a:rPr lang="en-US" sz="1800" baseline="-25000" dirty="0" err="1" smtClean="0"/>
              <a:t>GSE</a:t>
            </a:r>
            <a:r>
              <a:rPr lang="en-US" sz="1800" dirty="0" smtClean="0"/>
              <a:t>=[−64, 64] </a:t>
            </a:r>
            <a:r>
              <a:rPr lang="en-US" sz="1800" i="1" dirty="0" smtClean="0"/>
              <a:t>R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</a:t>
            </a:r>
            <a:r>
              <a:rPr lang="en-US" sz="1800" i="1" dirty="0" err="1" smtClean="0"/>
              <a:t>z</a:t>
            </a:r>
            <a:r>
              <a:rPr lang="en-US" sz="1800" baseline="-25000" dirty="0" err="1" smtClean="0"/>
              <a:t>GSE</a:t>
            </a:r>
            <a:r>
              <a:rPr lang="en-US" sz="1800" dirty="0" smtClean="0"/>
              <a:t>=0 </a:t>
            </a:r>
            <a:r>
              <a:rPr lang="en-US" sz="1800" i="1" dirty="0" smtClean="0"/>
              <a:t>R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)</a:t>
            </a:r>
          </a:p>
          <a:p>
            <a:pPr marL="285750" indent="-285750" algn="just"/>
            <a:endParaRPr lang="en-US" sz="1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207568" y="1771872"/>
            <a:ext cx="117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Hold pálya</a:t>
            </a:r>
            <a:endParaRPr lang="hu-HU" dirty="0">
              <a:solidFill>
                <a:schemeClr val="bg1"/>
              </a:solidFill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2810913" y="2151823"/>
            <a:ext cx="799599" cy="509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2810913" y="2151823"/>
            <a:ext cx="694196" cy="24293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1559496" y="2151823"/>
            <a:ext cx="1251418" cy="26030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1743646" y="2151823"/>
            <a:ext cx="1067267" cy="4297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0" y="6457890"/>
            <a:ext cx="56900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err="1" smtClean="0"/>
              <a:t>Facskó</a:t>
            </a:r>
            <a:r>
              <a:rPr lang="hu-HU" sz="800" dirty="0"/>
              <a:t> </a:t>
            </a:r>
            <a:r>
              <a:rPr lang="hu-HU" sz="800" dirty="0" smtClean="0"/>
              <a:t>Gábor, </a:t>
            </a:r>
            <a:r>
              <a:rPr lang="hu-HU" sz="800" dirty="0"/>
              <a:t>A Naprendszer fizikája egyetemi előadás, Wigner Fizikai Kutatóközpont, </a:t>
            </a:r>
            <a:r>
              <a:rPr lang="hu-HU" sz="8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5373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-1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204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80000" y="293763"/>
            <a:ext cx="8940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 MHD modellek </a:t>
            </a:r>
            <a:r>
              <a:rPr lang="hu-HU" sz="3200" dirty="0" smtClean="0"/>
              <a:t>alkalmazása – A szélzsák effektus</a:t>
            </a:r>
            <a:endParaRPr lang="hu-HU" sz="3200" dirty="0"/>
          </a:p>
        </p:txBody>
      </p:sp>
      <p:pic>
        <p:nvPicPr>
          <p:cNvPr id="2050" name="Picture 2" descr="https://mta.hu/data/cikkek/110/1106/cikk-110673/szelzsak-istock_fit_640x10000.jpg?key=7aef3f196990f4aa074062d16bc8588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5" y="1557824"/>
            <a:ext cx="6166759" cy="48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5992394" y="6380123"/>
            <a:ext cx="602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800" dirty="0" err="1"/>
              <a:t>Shang</a:t>
            </a:r>
            <a:r>
              <a:rPr lang="hu-HU" sz="800" dirty="0"/>
              <a:t>, W. S., </a:t>
            </a:r>
            <a:r>
              <a:rPr lang="hu-HU" sz="800" dirty="0" smtClean="0"/>
              <a:t>B. B. Tang, Q. Q. </a:t>
            </a:r>
            <a:r>
              <a:rPr lang="hu-HU" sz="800" dirty="0" err="1" smtClean="0"/>
              <a:t>Shi</a:t>
            </a:r>
            <a:r>
              <a:rPr lang="hu-HU" sz="800" dirty="0"/>
              <a:t>, </a:t>
            </a:r>
            <a:r>
              <a:rPr lang="hu-HU" sz="800" dirty="0" smtClean="0"/>
              <a:t>A. M. </a:t>
            </a:r>
            <a:r>
              <a:rPr lang="hu-HU" sz="800" dirty="0" err="1" smtClean="0"/>
              <a:t>Tian</a:t>
            </a:r>
            <a:r>
              <a:rPr lang="hu-HU" sz="800" dirty="0"/>
              <a:t>, </a:t>
            </a:r>
            <a:r>
              <a:rPr lang="hu-HU" sz="800" dirty="0" smtClean="0"/>
              <a:t>X-Y. </a:t>
            </a:r>
            <a:r>
              <a:rPr lang="hu-HU" sz="800" dirty="0" err="1" smtClean="0"/>
              <a:t>Zhou</a:t>
            </a:r>
            <a:r>
              <a:rPr lang="hu-HU" sz="800" dirty="0"/>
              <a:t>, </a:t>
            </a:r>
            <a:r>
              <a:rPr lang="hu-HU" sz="800" dirty="0" smtClean="0"/>
              <a:t>Z. H.  </a:t>
            </a:r>
            <a:r>
              <a:rPr lang="hu-HU" sz="800" dirty="0" err="1"/>
              <a:t>Yao</a:t>
            </a:r>
            <a:r>
              <a:rPr lang="hu-HU" sz="800" dirty="0"/>
              <a:t>, </a:t>
            </a:r>
            <a:r>
              <a:rPr lang="hu-HU" sz="800" dirty="0" smtClean="0"/>
              <a:t>A. W. </a:t>
            </a:r>
            <a:r>
              <a:rPr lang="hu-HU" sz="800" dirty="0" err="1" smtClean="0"/>
              <a:t>Degeling</a:t>
            </a:r>
            <a:r>
              <a:rPr lang="hu-HU" sz="800" dirty="0"/>
              <a:t>, </a:t>
            </a:r>
            <a:r>
              <a:rPr lang="hu-HU" sz="800" dirty="0" smtClean="0"/>
              <a:t>I. J. </a:t>
            </a:r>
            <a:r>
              <a:rPr lang="hu-HU" sz="800" dirty="0" err="1" smtClean="0"/>
              <a:t>Rae</a:t>
            </a:r>
            <a:r>
              <a:rPr lang="hu-HU" sz="800" dirty="0"/>
              <a:t>, </a:t>
            </a:r>
            <a:r>
              <a:rPr lang="hu-HU" sz="800" dirty="0" smtClean="0"/>
              <a:t>S. Y. </a:t>
            </a:r>
            <a:r>
              <a:rPr lang="hu-HU" sz="800" dirty="0" err="1" smtClean="0"/>
              <a:t>Fu</a:t>
            </a:r>
            <a:r>
              <a:rPr lang="hu-HU" sz="800" dirty="0"/>
              <a:t>, </a:t>
            </a:r>
            <a:r>
              <a:rPr lang="hu-HU" sz="800" dirty="0" smtClean="0"/>
              <a:t>J. Y. </a:t>
            </a:r>
            <a:r>
              <a:rPr lang="hu-HU" sz="800" dirty="0" err="1" smtClean="0"/>
              <a:t>Lu</a:t>
            </a:r>
            <a:r>
              <a:rPr lang="hu-HU" sz="800" dirty="0" smtClean="0"/>
              <a:t>,  Z.Y. </a:t>
            </a:r>
            <a:r>
              <a:rPr lang="hu-HU" sz="800" dirty="0" err="1"/>
              <a:t>Pu</a:t>
            </a:r>
            <a:r>
              <a:rPr lang="hu-HU" sz="800" dirty="0"/>
              <a:t>, </a:t>
            </a:r>
            <a:r>
              <a:rPr lang="hu-HU" sz="800" dirty="0" smtClean="0"/>
              <a:t>A. N. </a:t>
            </a:r>
            <a:r>
              <a:rPr lang="hu-HU" sz="800" dirty="0" err="1" smtClean="0"/>
              <a:t>Fazakerley</a:t>
            </a:r>
            <a:r>
              <a:rPr lang="hu-HU" sz="800" dirty="0"/>
              <a:t>, </a:t>
            </a:r>
            <a:r>
              <a:rPr lang="hu-HU" sz="800" dirty="0" smtClean="0"/>
              <a:t>M. W. </a:t>
            </a:r>
            <a:r>
              <a:rPr lang="hu-HU" sz="800" dirty="0" err="1" smtClean="0"/>
              <a:t>Dunlop</a:t>
            </a:r>
            <a:r>
              <a:rPr lang="hu-HU" sz="800" dirty="0"/>
              <a:t>, </a:t>
            </a:r>
            <a:r>
              <a:rPr lang="hu-HU" sz="800" b="1" dirty="0" smtClean="0"/>
              <a:t>G. Facskó</a:t>
            </a:r>
            <a:r>
              <a:rPr lang="hu-HU" sz="800" dirty="0" smtClean="0"/>
              <a:t>, J. </a:t>
            </a:r>
            <a:r>
              <a:rPr lang="hu-HU" sz="800" dirty="0" err="1" smtClean="0"/>
              <a:t>Liu</a:t>
            </a:r>
            <a:r>
              <a:rPr lang="hu-HU" sz="800" dirty="0" smtClean="0"/>
              <a:t>, M. </a:t>
            </a:r>
            <a:r>
              <a:rPr lang="hu-HU" sz="800" dirty="0" err="1" smtClean="0"/>
              <a:t>Wang</a:t>
            </a:r>
            <a:r>
              <a:rPr lang="hu-HU" sz="800" dirty="0"/>
              <a:t>, </a:t>
            </a:r>
            <a:r>
              <a:rPr lang="en-US" sz="800" dirty="0" smtClean="0"/>
              <a:t>Unusual </a:t>
            </a:r>
            <a:r>
              <a:rPr lang="en-US" sz="800" dirty="0"/>
              <a:t>location of the </a:t>
            </a:r>
            <a:r>
              <a:rPr lang="en-US" sz="800" dirty="0" err="1"/>
              <a:t>geotail</a:t>
            </a:r>
            <a:r>
              <a:rPr lang="en-US" sz="800" dirty="0"/>
              <a:t> magnetopause near lunar orbit: A case study. </a:t>
            </a:r>
            <a:r>
              <a:rPr lang="en-US" sz="800" i="1" dirty="0"/>
              <a:t>Journal of Geophysical Research: Space Physics, </a:t>
            </a:r>
            <a:r>
              <a:rPr lang="en-US" sz="800" dirty="0"/>
              <a:t>125, </a:t>
            </a:r>
            <a:r>
              <a:rPr lang="en-US" sz="800" dirty="0" smtClean="0"/>
              <a:t>e2019JA027401</a:t>
            </a:r>
            <a:r>
              <a:rPr lang="hu-HU" sz="800" dirty="0" smtClean="0"/>
              <a:t>, 2020, </a:t>
            </a:r>
            <a:r>
              <a:rPr lang="en-US" sz="800" dirty="0" smtClean="0"/>
              <a:t>https</a:t>
            </a:r>
            <a:r>
              <a:rPr lang="en-US" sz="800" dirty="0"/>
              <a:t>://</a:t>
            </a:r>
            <a:r>
              <a:rPr lang="en-US" sz="800" dirty="0" smtClean="0"/>
              <a:t>doi.org/10.1029/2019JA027401</a:t>
            </a:r>
            <a:endParaRPr lang="hu-HU" sz="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581816" y="1811382"/>
            <a:ext cx="52187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bolygóközi lökéshullámok eltéríthetik a földi </a:t>
            </a:r>
            <a:r>
              <a:rPr lang="hu-HU" sz="2000" dirty="0" err="1" smtClean="0"/>
              <a:t>magnetoszférát</a:t>
            </a:r>
            <a:r>
              <a:rPr lang="hu-HU" sz="2000" dirty="0"/>
              <a:t>, úgy, mint egy </a:t>
            </a:r>
            <a:r>
              <a:rPr lang="hu-HU" sz="2000" dirty="0" smtClean="0"/>
              <a:t>szélzsákot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WIND űrszonda </a:t>
            </a:r>
            <a:r>
              <a:rPr lang="hu-HU" sz="2000" dirty="0" smtClean="0"/>
              <a:t>észlelte 2002-ben, ~100 R</a:t>
            </a:r>
            <a:r>
              <a:rPr lang="hu-HU" sz="2000" baseline="-25000" dirty="0" smtClean="0"/>
              <a:t>Föld</a:t>
            </a:r>
            <a:r>
              <a:rPr lang="hu-HU" sz="2000" dirty="0" smtClean="0"/>
              <a:t> távolságra </a:t>
            </a:r>
            <a:r>
              <a:rPr lang="hu-HU" sz="2000" dirty="0"/>
              <a:t>a Földtől a Nap irányával </a:t>
            </a:r>
            <a:r>
              <a:rPr lang="hu-HU" sz="2000" dirty="0" smtClean="0"/>
              <a:t>ellentétesen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000" dirty="0"/>
              <a:t>ARTEMIS </a:t>
            </a:r>
            <a:r>
              <a:rPr lang="hu-HU" sz="2000" dirty="0" smtClean="0"/>
              <a:t>mérések: a </a:t>
            </a:r>
            <a:r>
              <a:rPr lang="hu-HU" sz="2000" dirty="0" err="1"/>
              <a:t>magnetoszféra</a:t>
            </a:r>
            <a:r>
              <a:rPr lang="hu-HU" sz="2000" dirty="0"/>
              <a:t> kilengése </a:t>
            </a:r>
            <a:r>
              <a:rPr lang="hu-HU" sz="2000" dirty="0" smtClean="0"/>
              <a:t>megtörténhet a </a:t>
            </a:r>
            <a:r>
              <a:rPr lang="hu-HU" sz="2000" dirty="0"/>
              <a:t>telehold pozíciója közelében.</a:t>
            </a:r>
            <a:endParaRPr lang="hu-H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Ez </a:t>
            </a:r>
            <a:r>
              <a:rPr lang="hu-HU" sz="2000" dirty="0"/>
              <a:t>kibillenti a mágneses </a:t>
            </a:r>
            <a:r>
              <a:rPr lang="hu-HU" sz="2000" dirty="0" smtClean="0"/>
              <a:t>pajzsot</a:t>
            </a:r>
            <a:r>
              <a:rPr lang="hu-HU" sz="2000" dirty="0"/>
              <a:t> </a:t>
            </a:r>
            <a:r>
              <a:rPr lang="hu-HU" sz="2000" dirty="0" smtClean="0"/>
              <a:t>így </a:t>
            </a:r>
            <a:r>
              <a:rPr lang="hu-HU" sz="2000" dirty="0"/>
              <a:t>a Hold a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napszélbe kerül</a:t>
            </a:r>
            <a:r>
              <a:rPr lang="hu-HU" sz="2000" dirty="0"/>
              <a:t>, ahol a részecskesugárzás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erősebb</a:t>
            </a:r>
            <a:r>
              <a:rPr lang="hu-HU" sz="2000" dirty="0"/>
              <a:t>. </a:t>
            </a:r>
            <a:endParaRPr lang="hu-H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Holdra szálló űrhajósokat és az infrastruktúrát </a:t>
            </a:r>
            <a:r>
              <a:rPr lang="hu-HU" sz="2000" dirty="0" smtClean="0"/>
              <a:t>nem védi </a:t>
            </a:r>
            <a:r>
              <a:rPr lang="hu-HU" sz="2000" dirty="0"/>
              <a:t>megbízhatóan a Föld mágneses pajzsa.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6457890"/>
            <a:ext cx="5519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err="1" smtClean="0"/>
              <a:t>Facskó</a:t>
            </a:r>
            <a:r>
              <a:rPr lang="hu-HU" sz="800" dirty="0"/>
              <a:t> </a:t>
            </a:r>
            <a:r>
              <a:rPr lang="hu-HU" sz="800" dirty="0" smtClean="0"/>
              <a:t>Gábor, </a:t>
            </a:r>
            <a:r>
              <a:rPr lang="hu-HU" sz="800" dirty="0"/>
              <a:t>A Naprendszer fizikája egyetemi előadás, Wigner Fizikai Kutatóközpont, </a:t>
            </a:r>
            <a:r>
              <a:rPr lang="hu-HU" sz="8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980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 MHD modellek </a:t>
            </a:r>
            <a:r>
              <a:rPr lang="hu-HU" sz="3200" dirty="0" smtClean="0"/>
              <a:t>alkalmazása – A szélzsák </a:t>
            </a:r>
            <a:r>
              <a:rPr lang="hu-HU" sz="3200" dirty="0"/>
              <a:t>effektus szimulációja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483"/>
            <a:ext cx="6939298" cy="4956641"/>
          </a:xfrm>
          <a:prstGeom prst="rect">
            <a:avLst/>
          </a:prstGeom>
        </p:spPr>
      </p:pic>
      <p:pic>
        <p:nvPicPr>
          <p:cNvPr id="11" name="Tartalom helye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128888"/>
            <a:ext cx="2666119" cy="2251236"/>
          </a:xfrm>
        </p:spPr>
      </p:pic>
      <p:pic>
        <p:nvPicPr>
          <p:cNvPr id="12" name="Tartalom hely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00" y="4128888"/>
            <a:ext cx="2666120" cy="2251236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6939298" y="1620862"/>
            <a:ext cx="5083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Szélzsák effektus globális MHD szimulációja 2012</a:t>
            </a:r>
            <a:r>
              <a:rPr lang="hu-HU" dirty="0"/>
              <a:t>. március 8-án </a:t>
            </a:r>
            <a:r>
              <a:rPr lang="hu-HU" dirty="0" smtClean="0"/>
              <a:t>11:00-11:30 között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napszél sebességnek hatalmas GSE Y irányú komponense lett (tipikusan ez az érték 0 km/s)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csóva kilendült és a telehold a Földi magnetoszféra helyett a napszélben találta magát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Gyakori esemény, senki sem katalogizálja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Veszélyessé teszi a holdutazók űrsétáit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992394" y="6380123"/>
            <a:ext cx="602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800" dirty="0" err="1"/>
              <a:t>Shang</a:t>
            </a:r>
            <a:r>
              <a:rPr lang="hu-HU" sz="800" dirty="0"/>
              <a:t>, W. S., </a:t>
            </a:r>
            <a:r>
              <a:rPr lang="hu-HU" sz="800" dirty="0" smtClean="0"/>
              <a:t>B. B. Tang, Q. Q. </a:t>
            </a:r>
            <a:r>
              <a:rPr lang="hu-HU" sz="800" dirty="0" err="1" smtClean="0"/>
              <a:t>Shi</a:t>
            </a:r>
            <a:r>
              <a:rPr lang="hu-HU" sz="800" dirty="0"/>
              <a:t>, </a:t>
            </a:r>
            <a:r>
              <a:rPr lang="hu-HU" sz="800" dirty="0" smtClean="0"/>
              <a:t>A. M. </a:t>
            </a:r>
            <a:r>
              <a:rPr lang="hu-HU" sz="800" dirty="0" err="1" smtClean="0"/>
              <a:t>Tian</a:t>
            </a:r>
            <a:r>
              <a:rPr lang="hu-HU" sz="800" dirty="0"/>
              <a:t>, </a:t>
            </a:r>
            <a:r>
              <a:rPr lang="hu-HU" sz="800" dirty="0" smtClean="0"/>
              <a:t>X-Y. </a:t>
            </a:r>
            <a:r>
              <a:rPr lang="hu-HU" sz="800" dirty="0" err="1" smtClean="0"/>
              <a:t>Zhou</a:t>
            </a:r>
            <a:r>
              <a:rPr lang="hu-HU" sz="800" dirty="0"/>
              <a:t>, </a:t>
            </a:r>
            <a:r>
              <a:rPr lang="hu-HU" sz="800" dirty="0" smtClean="0"/>
              <a:t>Z. H.  </a:t>
            </a:r>
            <a:r>
              <a:rPr lang="hu-HU" sz="800" dirty="0" err="1"/>
              <a:t>Yao</a:t>
            </a:r>
            <a:r>
              <a:rPr lang="hu-HU" sz="800" dirty="0"/>
              <a:t>, </a:t>
            </a:r>
            <a:r>
              <a:rPr lang="hu-HU" sz="800" dirty="0" smtClean="0"/>
              <a:t>A. W. </a:t>
            </a:r>
            <a:r>
              <a:rPr lang="hu-HU" sz="800" dirty="0" err="1" smtClean="0"/>
              <a:t>Degeling</a:t>
            </a:r>
            <a:r>
              <a:rPr lang="hu-HU" sz="800" dirty="0"/>
              <a:t>, </a:t>
            </a:r>
            <a:r>
              <a:rPr lang="hu-HU" sz="800" dirty="0" smtClean="0"/>
              <a:t>I. J. </a:t>
            </a:r>
            <a:r>
              <a:rPr lang="hu-HU" sz="800" dirty="0" err="1" smtClean="0"/>
              <a:t>Rae</a:t>
            </a:r>
            <a:r>
              <a:rPr lang="hu-HU" sz="800" dirty="0"/>
              <a:t>, </a:t>
            </a:r>
            <a:r>
              <a:rPr lang="hu-HU" sz="800" dirty="0" smtClean="0"/>
              <a:t>S. Y. </a:t>
            </a:r>
            <a:r>
              <a:rPr lang="hu-HU" sz="800" dirty="0" err="1" smtClean="0"/>
              <a:t>Fu</a:t>
            </a:r>
            <a:r>
              <a:rPr lang="hu-HU" sz="800" dirty="0"/>
              <a:t>, </a:t>
            </a:r>
            <a:r>
              <a:rPr lang="hu-HU" sz="800" dirty="0" smtClean="0"/>
              <a:t>J. Y. </a:t>
            </a:r>
            <a:r>
              <a:rPr lang="hu-HU" sz="800" dirty="0" err="1" smtClean="0"/>
              <a:t>Lu</a:t>
            </a:r>
            <a:r>
              <a:rPr lang="hu-HU" sz="800" dirty="0" smtClean="0"/>
              <a:t>,  Z.Y. </a:t>
            </a:r>
            <a:r>
              <a:rPr lang="hu-HU" sz="800" dirty="0" err="1"/>
              <a:t>Pu</a:t>
            </a:r>
            <a:r>
              <a:rPr lang="hu-HU" sz="800" dirty="0"/>
              <a:t>, </a:t>
            </a:r>
            <a:r>
              <a:rPr lang="hu-HU" sz="800" dirty="0" smtClean="0"/>
              <a:t>A. N. </a:t>
            </a:r>
            <a:r>
              <a:rPr lang="hu-HU" sz="800" dirty="0" err="1" smtClean="0"/>
              <a:t>Fazakerley</a:t>
            </a:r>
            <a:r>
              <a:rPr lang="hu-HU" sz="800" dirty="0"/>
              <a:t>, </a:t>
            </a:r>
            <a:r>
              <a:rPr lang="hu-HU" sz="800" dirty="0" smtClean="0"/>
              <a:t>M. W. </a:t>
            </a:r>
            <a:r>
              <a:rPr lang="hu-HU" sz="800" dirty="0" err="1" smtClean="0"/>
              <a:t>Dunlop</a:t>
            </a:r>
            <a:r>
              <a:rPr lang="hu-HU" sz="800" dirty="0"/>
              <a:t>, </a:t>
            </a:r>
            <a:r>
              <a:rPr lang="hu-HU" sz="800" b="1" dirty="0" smtClean="0"/>
              <a:t>G. Facskó</a:t>
            </a:r>
            <a:r>
              <a:rPr lang="hu-HU" sz="800" dirty="0" smtClean="0"/>
              <a:t>, J. </a:t>
            </a:r>
            <a:r>
              <a:rPr lang="hu-HU" sz="800" dirty="0" err="1" smtClean="0"/>
              <a:t>Liu</a:t>
            </a:r>
            <a:r>
              <a:rPr lang="hu-HU" sz="800" dirty="0" smtClean="0"/>
              <a:t>, M. </a:t>
            </a:r>
            <a:r>
              <a:rPr lang="hu-HU" sz="800" dirty="0" err="1" smtClean="0"/>
              <a:t>Wang</a:t>
            </a:r>
            <a:r>
              <a:rPr lang="hu-HU" sz="800" dirty="0"/>
              <a:t>, </a:t>
            </a:r>
            <a:r>
              <a:rPr lang="en-US" sz="800" dirty="0" smtClean="0"/>
              <a:t>Unusual </a:t>
            </a:r>
            <a:r>
              <a:rPr lang="en-US" sz="800" dirty="0"/>
              <a:t>location of the </a:t>
            </a:r>
            <a:r>
              <a:rPr lang="en-US" sz="800" dirty="0" err="1"/>
              <a:t>geotail</a:t>
            </a:r>
            <a:r>
              <a:rPr lang="en-US" sz="800" dirty="0"/>
              <a:t> magnetopause near lunar orbit: A case study. </a:t>
            </a:r>
            <a:r>
              <a:rPr lang="en-US" sz="800" i="1" dirty="0"/>
              <a:t>Journal of Geophysical Research: Space Physics, </a:t>
            </a:r>
            <a:r>
              <a:rPr lang="en-US" sz="800" dirty="0"/>
              <a:t>125, </a:t>
            </a:r>
            <a:r>
              <a:rPr lang="en-US" sz="800" dirty="0" smtClean="0"/>
              <a:t>e2019JA027401</a:t>
            </a:r>
            <a:r>
              <a:rPr lang="hu-HU" sz="800" dirty="0" smtClean="0"/>
              <a:t>, 2020, </a:t>
            </a:r>
            <a:r>
              <a:rPr lang="en-US" sz="800" dirty="0" smtClean="0"/>
              <a:t>https</a:t>
            </a:r>
            <a:r>
              <a:rPr lang="en-US" sz="800" dirty="0"/>
              <a:t>://</a:t>
            </a:r>
            <a:r>
              <a:rPr lang="en-US" sz="800" dirty="0" smtClean="0"/>
              <a:t>doi.org/10.1029/2019JA027401</a:t>
            </a:r>
            <a:endParaRPr lang="hu-HU" sz="8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75984" y="5914868"/>
            <a:ext cx="246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ARTEMIS P1, P2 </a:t>
            </a:r>
            <a:r>
              <a:rPr lang="hu-HU" dirty="0" smtClean="0"/>
              <a:t>szondák</a:t>
            </a:r>
            <a:endParaRPr lang="hu-HU" dirty="0"/>
          </a:p>
        </p:txBody>
      </p:sp>
      <p:cxnSp>
        <p:nvCxnSpPr>
          <p:cNvPr id="17" name="Egyenes összekötő nyíllal 16"/>
          <p:cNvCxnSpPr/>
          <p:nvPr/>
        </p:nvCxnSpPr>
        <p:spPr>
          <a:xfrm flipH="1" flipV="1">
            <a:off x="1206604" y="3873498"/>
            <a:ext cx="510328" cy="21258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0" y="6457890"/>
            <a:ext cx="51598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err="1" smtClean="0"/>
              <a:t>Facskó</a:t>
            </a:r>
            <a:r>
              <a:rPr lang="hu-HU" sz="800" dirty="0"/>
              <a:t> </a:t>
            </a:r>
            <a:r>
              <a:rPr lang="hu-HU" sz="800" dirty="0" smtClean="0"/>
              <a:t>Gábor, </a:t>
            </a:r>
            <a:r>
              <a:rPr lang="hu-HU" sz="800" dirty="0"/>
              <a:t>A Naprendszer fizikája egyetemi előadás, Wigner Fizikai Kutatóközpont, </a:t>
            </a:r>
            <a:r>
              <a:rPr lang="hu-HU" sz="8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9976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Az MHD modellek alkalmazása – Kelvin-</a:t>
            </a:r>
            <a:r>
              <a:rPr lang="hu-HU" sz="3200" dirty="0" err="1" smtClean="0"/>
              <a:t>Helmhotz</a:t>
            </a:r>
            <a:r>
              <a:rPr lang="hu-HU" sz="3200" dirty="0" smtClean="0"/>
              <a:t> hullámok a Jupiter </a:t>
            </a:r>
            <a:r>
              <a:rPr lang="hu-HU" sz="3200" dirty="0" err="1" smtClean="0"/>
              <a:t>magnetopauzája</a:t>
            </a:r>
            <a:r>
              <a:rPr lang="hu-HU" sz="3200" dirty="0" smtClean="0"/>
              <a:t> körül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400" y="1776354"/>
            <a:ext cx="7365185" cy="452913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680176" y="1783735"/>
            <a:ext cx="4128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/>
              <a:t>A Jupiter </a:t>
            </a:r>
            <a:r>
              <a:rPr lang="hu-HU" dirty="0" err="1" smtClean="0"/>
              <a:t>magnetoszférájának</a:t>
            </a:r>
            <a:r>
              <a:rPr lang="hu-HU" dirty="0" smtClean="0"/>
              <a:t> a globális MHD szimulációja, amelyen látszik </a:t>
            </a:r>
            <a:r>
              <a:rPr lang="hu-HU" dirty="0"/>
              <a:t>a </a:t>
            </a:r>
            <a:r>
              <a:rPr lang="hu-HU" dirty="0" smtClean="0"/>
              <a:t>Kelvin-</a:t>
            </a:r>
            <a:r>
              <a:rPr lang="hu-HU" dirty="0" err="1" smtClean="0"/>
              <a:t>Helmhotz</a:t>
            </a:r>
            <a:r>
              <a:rPr lang="hu-HU" dirty="0" smtClean="0"/>
              <a:t> instabilitás a </a:t>
            </a:r>
            <a:r>
              <a:rPr lang="hu-HU" dirty="0" err="1" smtClean="0"/>
              <a:t>magnetopauzánál</a:t>
            </a:r>
            <a:r>
              <a:rPr lang="hu-HU" dirty="0"/>
              <a:t> </a:t>
            </a:r>
            <a:r>
              <a:rPr lang="hu-HU" dirty="0" smtClean="0"/>
              <a:t>és a hajnal/alkonyat </a:t>
            </a:r>
            <a:r>
              <a:rPr lang="hu-HU" dirty="0" err="1" smtClean="0"/>
              <a:t>asszimmetria</a:t>
            </a:r>
            <a:r>
              <a:rPr lang="hu-HU" dirty="0"/>
              <a:t>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7680176" y="6396335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 err="1"/>
              <a:t>Zhang</a:t>
            </a:r>
            <a:r>
              <a:rPr lang="hu-HU" sz="800" dirty="0"/>
              <a:t> B, Ma X, </a:t>
            </a:r>
            <a:r>
              <a:rPr lang="hu-HU" sz="800" dirty="0" err="1"/>
              <a:t>Delamere</a:t>
            </a:r>
            <a:r>
              <a:rPr lang="hu-HU" sz="800" dirty="0"/>
              <a:t> PA, Lyon JG, </a:t>
            </a:r>
            <a:r>
              <a:rPr lang="hu-HU" sz="800" dirty="0" err="1"/>
              <a:t>Merkin</a:t>
            </a:r>
            <a:r>
              <a:rPr lang="hu-HU" sz="800" dirty="0"/>
              <a:t> VG (2018a) A </a:t>
            </a:r>
            <a:r>
              <a:rPr lang="hu-HU" sz="800" dirty="0" err="1"/>
              <a:t>Numerical</a:t>
            </a:r>
            <a:r>
              <a:rPr lang="hu-HU" sz="800" dirty="0"/>
              <a:t> </a:t>
            </a:r>
            <a:r>
              <a:rPr lang="hu-HU" sz="800" dirty="0" err="1" smtClean="0"/>
              <a:t>Experiment</a:t>
            </a:r>
            <a:r>
              <a:rPr lang="hu-HU" sz="800" dirty="0" smtClean="0"/>
              <a:t> of </a:t>
            </a:r>
            <a:r>
              <a:rPr lang="hu-HU" sz="800" dirty="0"/>
              <a:t>Global </a:t>
            </a:r>
            <a:r>
              <a:rPr lang="hu-HU" sz="800" dirty="0" err="1"/>
              <a:t>Jovian</a:t>
            </a:r>
            <a:r>
              <a:rPr lang="hu-HU" sz="800" dirty="0"/>
              <a:t> </a:t>
            </a:r>
            <a:r>
              <a:rPr lang="hu-HU" sz="800" dirty="0" err="1"/>
              <a:t>Magnetosphere</a:t>
            </a:r>
            <a:r>
              <a:rPr lang="hu-HU" sz="800" dirty="0"/>
              <a:t>: </a:t>
            </a:r>
            <a:r>
              <a:rPr lang="hu-HU" sz="800" dirty="0" err="1"/>
              <a:t>Initial</a:t>
            </a:r>
            <a:r>
              <a:rPr lang="hu-HU" sz="800" dirty="0"/>
              <a:t> </a:t>
            </a:r>
            <a:r>
              <a:rPr lang="hu-HU" sz="800" dirty="0" err="1"/>
              <a:t>Results</a:t>
            </a:r>
            <a:r>
              <a:rPr lang="hu-HU" sz="800" dirty="0"/>
              <a:t> </a:t>
            </a:r>
            <a:r>
              <a:rPr lang="hu-HU" sz="800" dirty="0" err="1"/>
              <a:t>from</a:t>
            </a:r>
            <a:r>
              <a:rPr lang="hu-HU" sz="800" dirty="0"/>
              <a:t> Multi-fluid </a:t>
            </a:r>
            <a:r>
              <a:rPr lang="hu-HU" sz="800" dirty="0" err="1" smtClean="0"/>
              <a:t>Magnetohydrodynamics</a:t>
            </a:r>
            <a:r>
              <a:rPr lang="hu-HU" sz="800" dirty="0" smtClean="0"/>
              <a:t>. </a:t>
            </a:r>
            <a:r>
              <a:rPr lang="hu-HU" sz="800" dirty="0" err="1" smtClean="0"/>
              <a:t>manuscript</a:t>
            </a:r>
            <a:r>
              <a:rPr lang="hu-HU" sz="800" dirty="0" smtClean="0"/>
              <a:t> </a:t>
            </a:r>
            <a:r>
              <a:rPr lang="hu-HU" sz="800" dirty="0"/>
              <a:t>in preparatio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2373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hibrid modellek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9273" y="1524165"/>
            <a:ext cx="11503959" cy="4781326"/>
          </a:xfrm>
        </p:spPr>
        <p:txBody>
          <a:bodyPr>
            <a:normAutofit fontScale="62500" lnSpcReduction="20000"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Finomabb </a:t>
            </a:r>
            <a:r>
              <a:rPr lang="hu-HU" altLang="hu-HU" sz="2902" dirty="0"/>
              <a:t>térbeli </a:t>
            </a:r>
            <a:r>
              <a:rPr lang="hu-HU" altLang="hu-HU" sz="2902" dirty="0" smtClean="0"/>
              <a:t>felbontással rendelkeznek</a:t>
            </a:r>
            <a:r>
              <a:rPr lang="hu-HU" altLang="hu-HU" sz="2902" dirty="0"/>
              <a:t>, mint az MHD </a:t>
            </a:r>
            <a:r>
              <a:rPr lang="hu-HU" altLang="hu-HU" sz="2902" dirty="0" smtClean="0"/>
              <a:t>kódok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Üstökösök</a:t>
            </a:r>
            <a:r>
              <a:rPr lang="hu-HU" altLang="hu-HU" sz="2902" dirty="0"/>
              <a:t>, gyenge mágneses </a:t>
            </a:r>
            <a:r>
              <a:rPr lang="hu-HU" altLang="hu-HU" sz="2902" dirty="0" err="1" smtClean="0"/>
              <a:t>terű</a:t>
            </a:r>
            <a:r>
              <a:rPr lang="hu-HU" altLang="hu-HU" sz="2902" dirty="0" smtClean="0"/>
              <a:t> testek (</a:t>
            </a:r>
            <a:r>
              <a:rPr lang="hu-HU" altLang="hu-HU" sz="2902" dirty="0"/>
              <a:t>Merkúr), mágneses tér nélküli bolygók és légkör nélküli </a:t>
            </a:r>
            <a:r>
              <a:rPr lang="hu-HU" altLang="hu-HU" sz="2902" dirty="0" err="1" smtClean="0"/>
              <a:t>mágnesezetlen</a:t>
            </a:r>
            <a:r>
              <a:rPr lang="hu-HU" altLang="hu-HU" sz="2902" dirty="0" smtClean="0"/>
              <a:t> testek </a:t>
            </a:r>
            <a:r>
              <a:rPr lang="hu-HU" altLang="hu-HU" sz="2902" dirty="0"/>
              <a:t>(Hold, aszteroidák) vizsgálata </a:t>
            </a:r>
            <a:r>
              <a:rPr lang="hu-HU" altLang="hu-HU" sz="2902" dirty="0" smtClean="0"/>
              <a:t>a </a:t>
            </a:r>
            <a:r>
              <a:rPr lang="hu-HU" altLang="hu-HU" sz="2902" dirty="0"/>
              <a:t>céljuk.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Képesek </a:t>
            </a:r>
            <a:r>
              <a:rPr lang="hu-HU" altLang="hu-HU" sz="2902" dirty="0"/>
              <a:t>a </a:t>
            </a:r>
            <a:r>
              <a:rPr lang="hu-HU" altLang="hu-HU" sz="2902" dirty="0" smtClean="0"/>
              <a:t>kinetikus jelenségek </a:t>
            </a:r>
            <a:r>
              <a:rPr lang="hu-HU" altLang="hu-HU" sz="2902" dirty="0"/>
              <a:t>megjelenítésre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 </a:t>
            </a:r>
            <a:r>
              <a:rPr lang="hu-HU" altLang="hu-HU" sz="2902" dirty="0"/>
              <a:t>kód </a:t>
            </a:r>
            <a:r>
              <a:rPr lang="hu-HU" altLang="hu-HU" sz="2902" dirty="0" err="1"/>
              <a:t>selfkonzisztens</a:t>
            </a:r>
            <a:r>
              <a:rPr lang="hu-HU" altLang="hu-HU" sz="2902" dirty="0" smtClean="0"/>
              <a:t>, az </a:t>
            </a:r>
            <a:r>
              <a:rPr lang="hu-HU" altLang="hu-HU" sz="2902" dirty="0"/>
              <a:t>ionok részecskék egy elektromágneses térben mozognak,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</a:t>
            </a:r>
            <a:r>
              <a:rPr lang="hu-HU" altLang="hu-HU" sz="2902" dirty="0" smtClean="0"/>
              <a:t>z elektronok </a:t>
            </a:r>
            <a:r>
              <a:rPr lang="hu-HU" altLang="hu-HU" sz="2902" dirty="0"/>
              <a:t>tömeg nélküli </a:t>
            </a:r>
            <a:r>
              <a:rPr lang="hu-HU" altLang="hu-HU" sz="2902" dirty="0" smtClean="0"/>
              <a:t>töltéskiegyenlítő </a:t>
            </a:r>
            <a:r>
              <a:rPr lang="hu-HU" altLang="hu-HU" sz="2902" dirty="0"/>
              <a:t>MHD folyadékok.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</a:t>
            </a:r>
            <a:r>
              <a:rPr lang="hu-HU" altLang="hu-HU" sz="2902" dirty="0"/>
              <a:t>ionok és </a:t>
            </a:r>
            <a:r>
              <a:rPr lang="hu-HU" altLang="hu-HU" sz="2902" dirty="0" smtClean="0"/>
              <a:t>az elektromágnes </a:t>
            </a:r>
            <a:r>
              <a:rPr lang="hu-HU" altLang="hu-HU" sz="2902" dirty="0"/>
              <a:t>tér egymáshoz csatoltak.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 </a:t>
            </a:r>
            <a:r>
              <a:rPr lang="hu-HU" altLang="hu-HU" sz="2902" dirty="0"/>
              <a:t>folyadék momentum </a:t>
            </a:r>
            <a:r>
              <a:rPr lang="hu-HU" altLang="hu-HU" sz="2902" dirty="0" smtClean="0"/>
              <a:t>egyenlete határozza </a:t>
            </a:r>
            <a:r>
              <a:rPr lang="hu-HU" altLang="hu-HU" sz="2902" dirty="0"/>
              <a:t>meg az elektromos </a:t>
            </a:r>
            <a:r>
              <a:rPr lang="hu-HU" altLang="hu-HU" sz="2902" dirty="0" smtClean="0"/>
              <a:t>teret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</a:t>
            </a:r>
            <a:r>
              <a:rPr lang="hu-HU" altLang="hu-HU" sz="2902" dirty="0"/>
              <a:t>ionok mozgását a </a:t>
            </a:r>
            <a:r>
              <a:rPr lang="hu-HU" altLang="hu-HU" sz="2902" dirty="0" smtClean="0"/>
              <a:t>Lorentz-erő határozza </a:t>
            </a:r>
            <a:r>
              <a:rPr lang="hu-HU" altLang="hu-HU" sz="2902" dirty="0"/>
              <a:t>meg</a:t>
            </a:r>
            <a:r>
              <a:rPr lang="hu-HU" altLang="hu-HU" sz="2902" dirty="0" smtClean="0"/>
              <a:t>: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ahol m</a:t>
            </a:r>
            <a:r>
              <a:rPr lang="hu-HU" altLang="hu-HU" sz="2902" baseline="-25000" dirty="0"/>
              <a:t>i</a:t>
            </a:r>
            <a:r>
              <a:rPr lang="hu-HU" altLang="hu-HU" sz="2902" dirty="0"/>
              <a:t>, q</a:t>
            </a:r>
            <a:r>
              <a:rPr lang="hu-HU" altLang="hu-HU" sz="2902" baseline="-25000" dirty="0"/>
              <a:t>i</a:t>
            </a:r>
            <a:r>
              <a:rPr lang="hu-HU" altLang="hu-HU" sz="2902" dirty="0"/>
              <a:t>, </a:t>
            </a:r>
            <a:r>
              <a:rPr lang="hu-HU" altLang="hu-HU" sz="2902" b="1" dirty="0"/>
              <a:t>i</a:t>
            </a:r>
            <a:r>
              <a:rPr lang="hu-HU" altLang="hu-HU" sz="2902" baseline="-25000" dirty="0"/>
              <a:t>i</a:t>
            </a:r>
            <a:r>
              <a:rPr lang="hu-HU" altLang="hu-HU" sz="2902" dirty="0"/>
              <a:t> és </a:t>
            </a:r>
            <a:r>
              <a:rPr lang="hu-HU" altLang="hu-HU" sz="2902" b="1" dirty="0"/>
              <a:t>v</a:t>
            </a:r>
            <a:r>
              <a:rPr lang="hu-HU" altLang="hu-HU" sz="2902" baseline="-25000" dirty="0"/>
              <a:t>i</a:t>
            </a:r>
            <a:r>
              <a:rPr lang="hu-HU" altLang="hu-HU" sz="2902" dirty="0"/>
              <a:t> az ionok tömege, töltése, helyzete és </a:t>
            </a:r>
            <a:r>
              <a:rPr lang="hu-HU" altLang="hu-HU" sz="2902" dirty="0" smtClean="0"/>
              <a:t>sebessége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b="1" dirty="0" smtClean="0"/>
              <a:t>E</a:t>
            </a:r>
            <a:r>
              <a:rPr lang="hu-HU" altLang="hu-HU" sz="2902" dirty="0" smtClean="0"/>
              <a:t> </a:t>
            </a:r>
            <a:r>
              <a:rPr lang="hu-HU" altLang="hu-HU" sz="2902" dirty="0"/>
              <a:t>és </a:t>
            </a:r>
            <a:r>
              <a:rPr lang="hu-HU" altLang="hu-HU" sz="2902" b="1" dirty="0" smtClean="0"/>
              <a:t>B </a:t>
            </a:r>
            <a:r>
              <a:rPr lang="hu-HU" altLang="hu-HU" sz="2902" dirty="0" smtClean="0"/>
              <a:t>az </a:t>
            </a:r>
            <a:r>
              <a:rPr lang="hu-HU" altLang="hu-HU" sz="2902" dirty="0"/>
              <a:t>elektromos tér és a mágneses </a:t>
            </a:r>
            <a:r>
              <a:rPr lang="hu-HU" altLang="hu-HU" sz="2902" dirty="0" smtClean="0"/>
              <a:t>mező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t </a:t>
            </a:r>
            <a:r>
              <a:rPr lang="hu-HU" altLang="hu-HU" sz="2902" dirty="0"/>
              <a:t>az </a:t>
            </a:r>
            <a:r>
              <a:rPr lang="hu-HU" altLang="hu-HU" sz="2902" dirty="0" smtClean="0"/>
              <a:t>id</a:t>
            </a:r>
            <a:r>
              <a:rPr lang="hu-HU" altLang="hu-HU" sz="2902" dirty="0"/>
              <a:t>ő</a:t>
            </a:r>
            <a:r>
              <a:rPr lang="hu-HU" altLang="hu-HU" sz="2902" dirty="0" smtClean="0"/>
              <a:t> </a:t>
            </a:r>
            <a:endParaRPr lang="hu-HU" altLang="hu-HU" sz="2902" dirty="0"/>
          </a:p>
        </p:txBody>
      </p:sp>
      <p:sp>
        <p:nvSpPr>
          <p:cNvPr id="2" name="Téglalap 1"/>
          <p:cNvSpPr/>
          <p:nvPr/>
        </p:nvSpPr>
        <p:spPr>
          <a:xfrm>
            <a:off x="7464152" y="6402795"/>
            <a:ext cx="470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/>
              <a:t>E. </a:t>
            </a:r>
            <a:r>
              <a:rPr lang="hu-HU" sz="800" dirty="0" err="1"/>
              <a:t>Kallio</a:t>
            </a:r>
            <a:r>
              <a:rPr lang="hu-HU" sz="800" dirty="0"/>
              <a:t> and P. </a:t>
            </a:r>
            <a:r>
              <a:rPr lang="hu-HU" sz="800" dirty="0" err="1"/>
              <a:t>Janhunen</a:t>
            </a:r>
            <a:r>
              <a:rPr lang="hu-HU" sz="800" dirty="0"/>
              <a:t>. Modelling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solar</a:t>
            </a:r>
            <a:r>
              <a:rPr lang="hu-HU" sz="800" dirty="0"/>
              <a:t> </a:t>
            </a:r>
            <a:r>
              <a:rPr lang="hu-HU" sz="800" dirty="0" err="1"/>
              <a:t>wind</a:t>
            </a:r>
            <a:r>
              <a:rPr lang="hu-HU" sz="800" dirty="0"/>
              <a:t> </a:t>
            </a:r>
            <a:r>
              <a:rPr lang="hu-HU" sz="800" dirty="0" err="1"/>
              <a:t>interaction</a:t>
            </a:r>
            <a:r>
              <a:rPr lang="hu-HU" sz="800" dirty="0"/>
              <a:t> </a:t>
            </a:r>
            <a:r>
              <a:rPr lang="hu-HU" sz="800" dirty="0" err="1"/>
              <a:t>with</a:t>
            </a:r>
            <a:r>
              <a:rPr lang="hu-HU" sz="800" dirty="0"/>
              <a:t> </a:t>
            </a:r>
            <a:r>
              <a:rPr lang="hu-HU" sz="800" dirty="0" err="1"/>
              <a:t>Mercury</a:t>
            </a:r>
            <a:r>
              <a:rPr lang="hu-HU" sz="800" dirty="0"/>
              <a:t> </a:t>
            </a:r>
            <a:r>
              <a:rPr lang="hu-HU" sz="800" dirty="0" err="1"/>
              <a:t>by</a:t>
            </a:r>
            <a:r>
              <a:rPr lang="hu-HU" sz="800" dirty="0"/>
              <a:t> </a:t>
            </a:r>
            <a:r>
              <a:rPr lang="hu-HU" sz="800" dirty="0" smtClean="0"/>
              <a:t>a </a:t>
            </a:r>
            <a:r>
              <a:rPr lang="hu-HU" sz="800" dirty="0" err="1" smtClean="0"/>
              <a:t>quasi-neutral</a:t>
            </a:r>
            <a:r>
              <a:rPr lang="hu-HU" sz="800" dirty="0" smtClean="0"/>
              <a:t> </a:t>
            </a:r>
            <a:r>
              <a:rPr lang="hu-HU" sz="800" dirty="0" err="1"/>
              <a:t>hybrid</a:t>
            </a:r>
            <a:r>
              <a:rPr lang="hu-HU" sz="800" dirty="0"/>
              <a:t> </a:t>
            </a:r>
            <a:r>
              <a:rPr lang="hu-HU" sz="800" dirty="0" err="1"/>
              <a:t>model</a:t>
            </a:r>
            <a:r>
              <a:rPr lang="hu-HU" sz="800" dirty="0"/>
              <a:t>. </a:t>
            </a:r>
            <a:r>
              <a:rPr lang="hu-HU" sz="800" i="1" dirty="0"/>
              <a:t>Annales </a:t>
            </a:r>
            <a:r>
              <a:rPr lang="hu-HU" sz="800" i="1" dirty="0" err="1"/>
              <a:t>Geophysicae</a:t>
            </a:r>
            <a:r>
              <a:rPr lang="hu-HU" sz="800" dirty="0"/>
              <a:t>, 21(11):21332145, </a:t>
            </a:r>
            <a:r>
              <a:rPr lang="hu-HU" sz="800" dirty="0" smtClean="0"/>
              <a:t>November 2003</a:t>
            </a:r>
            <a:r>
              <a:rPr lang="hu-HU" sz="800" dirty="0"/>
              <a:t>. </a:t>
            </a:r>
            <a:r>
              <a:rPr lang="hu-HU" sz="800" dirty="0" smtClean="0"/>
              <a:t>doi:0.5194/angeo-21-2133-2003</a:t>
            </a:r>
            <a:r>
              <a:rPr lang="hu-HU" sz="800" dirty="0"/>
              <a:t>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36245" t="35553" r="42761" b="59647"/>
          <a:stretch/>
        </p:blipFill>
        <p:spPr>
          <a:xfrm>
            <a:off x="3802778" y="4077072"/>
            <a:ext cx="2314758" cy="925903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7132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hibrid modellek (</a:t>
            </a:r>
            <a:r>
              <a:rPr lang="hu-HU" sz="3200" dirty="0" err="1"/>
              <a:t>c</a:t>
            </a:r>
            <a:r>
              <a:rPr lang="hu-HU" sz="3200" dirty="0" err="1" smtClean="0"/>
              <a:t>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9273" y="1524165"/>
            <a:ext cx="11503959" cy="4781326"/>
          </a:xfrm>
        </p:spPr>
        <p:txBody>
          <a:bodyPr>
            <a:normAutofit/>
          </a:bodyPr>
          <a:lstStyle/>
          <a:p>
            <a:r>
              <a:rPr lang="hu-HU" dirty="0"/>
              <a:t>Az elektronokat </a:t>
            </a:r>
            <a:r>
              <a:rPr lang="hu-HU" dirty="0" smtClean="0"/>
              <a:t>egy tömeg </a:t>
            </a:r>
            <a:r>
              <a:rPr lang="hu-HU" dirty="0"/>
              <a:t>nélküli folyadékként kezeli a folyadék momentum egyenlete</a:t>
            </a:r>
            <a:r>
              <a:rPr lang="hu-HU" dirty="0" smtClean="0"/>
              <a:t>:</a:t>
            </a:r>
          </a:p>
          <a:p>
            <a:endParaRPr lang="hu-HU" altLang="hu-HU" sz="2902" dirty="0"/>
          </a:p>
          <a:p>
            <a:r>
              <a:rPr lang="hu-HU" dirty="0" smtClean="0"/>
              <a:t>ahol </a:t>
            </a:r>
            <a:r>
              <a:rPr lang="hu-HU" b="1" dirty="0"/>
              <a:t>U</a:t>
            </a:r>
            <a:r>
              <a:rPr lang="hu-HU" baseline="-25000" dirty="0"/>
              <a:t>e</a:t>
            </a:r>
            <a:r>
              <a:rPr lang="hu-HU" dirty="0"/>
              <a:t> a . . . , </a:t>
            </a:r>
            <a:r>
              <a:rPr lang="el-GR" b="1" dirty="0" smtClean="0"/>
              <a:t>η</a:t>
            </a:r>
            <a:r>
              <a:rPr lang="hu-HU" baseline="-25000" dirty="0" smtClean="0"/>
              <a:t>a</a:t>
            </a:r>
            <a:r>
              <a:rPr lang="hu-HU" dirty="0" smtClean="0"/>
              <a:t> </a:t>
            </a:r>
            <a:r>
              <a:rPr lang="hu-HU" dirty="0" err="1"/>
              <a:t>a</a:t>
            </a:r>
            <a:r>
              <a:rPr lang="hu-HU" dirty="0"/>
              <a:t> . . . , q</a:t>
            </a:r>
            <a:r>
              <a:rPr lang="hu-HU" baseline="-25000" dirty="0"/>
              <a:t>e</a:t>
            </a:r>
            <a:r>
              <a:rPr lang="hu-HU" dirty="0"/>
              <a:t>, n</a:t>
            </a:r>
            <a:r>
              <a:rPr lang="hu-HU" baseline="-25000" dirty="0"/>
              <a:t>e</a:t>
            </a:r>
            <a:r>
              <a:rPr lang="hu-HU" dirty="0"/>
              <a:t> és p</a:t>
            </a:r>
            <a:r>
              <a:rPr lang="hu-HU" baseline="-25000" dirty="0"/>
              <a:t>e</a:t>
            </a:r>
            <a:r>
              <a:rPr lang="hu-HU" dirty="0"/>
              <a:t> az elektronok </a:t>
            </a:r>
            <a:r>
              <a:rPr lang="hu-HU" dirty="0" smtClean="0"/>
              <a:t>töltése, részecskesűrűsége és nyomása</a:t>
            </a:r>
          </a:p>
          <a:p>
            <a:r>
              <a:rPr lang="hu-HU" dirty="0" smtClean="0"/>
              <a:t>Az </a:t>
            </a:r>
            <a:r>
              <a:rPr lang="hu-HU" dirty="0"/>
              <a:t>ideális gáztörvény egyenlete elektronokra</a:t>
            </a:r>
            <a:r>
              <a:rPr lang="hu-HU" dirty="0" smtClean="0"/>
              <a:t>:</a:t>
            </a:r>
          </a:p>
          <a:p>
            <a:pPr marL="3200240" lvl="7" indent="0">
              <a:buNone/>
            </a:pPr>
            <a:r>
              <a:rPr lang="hu-HU" altLang="hu-HU" sz="1702" dirty="0" smtClean="0"/>
              <a:t>		</a:t>
            </a:r>
            <a:endParaRPr lang="hu-HU" altLang="hu-HU" sz="1702" baseline="-25000" dirty="0"/>
          </a:p>
          <a:p>
            <a:endParaRPr lang="hu-HU" altLang="hu-HU" sz="2902" dirty="0" smtClean="0"/>
          </a:p>
          <a:p>
            <a:r>
              <a:rPr lang="hu-HU" altLang="hu-HU" sz="2902" dirty="0" smtClean="0"/>
              <a:t>ahol </a:t>
            </a:r>
            <a:r>
              <a:rPr lang="hu-HU" altLang="hu-HU" sz="2902" dirty="0"/>
              <a:t>k</a:t>
            </a:r>
            <a:r>
              <a:rPr lang="hu-HU" altLang="hu-HU" sz="2902" baseline="-25000" dirty="0"/>
              <a:t>B</a:t>
            </a:r>
            <a:r>
              <a:rPr lang="hu-HU" altLang="hu-HU" sz="2902" dirty="0"/>
              <a:t> a Boltzmann-állandó és T</a:t>
            </a:r>
            <a:r>
              <a:rPr lang="hu-HU" altLang="hu-HU" sz="2902" baseline="-25000" dirty="0"/>
              <a:t>e</a:t>
            </a:r>
            <a:r>
              <a:rPr lang="hu-HU" altLang="hu-HU" sz="2902" dirty="0"/>
              <a:t> az elektronok </a:t>
            </a:r>
            <a:r>
              <a:rPr lang="hu-HU" altLang="hu-HU" sz="2902" dirty="0" smtClean="0"/>
              <a:t>hőmérséklete</a:t>
            </a:r>
          </a:p>
        </p:txBody>
      </p:sp>
      <p:sp>
        <p:nvSpPr>
          <p:cNvPr id="2" name="Téglalap 1"/>
          <p:cNvSpPr/>
          <p:nvPr/>
        </p:nvSpPr>
        <p:spPr>
          <a:xfrm>
            <a:off x="7464152" y="6402795"/>
            <a:ext cx="470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/>
              <a:t>E. </a:t>
            </a:r>
            <a:r>
              <a:rPr lang="hu-HU" sz="800" dirty="0" err="1"/>
              <a:t>Kallio</a:t>
            </a:r>
            <a:r>
              <a:rPr lang="hu-HU" sz="800" dirty="0"/>
              <a:t> and P. </a:t>
            </a:r>
            <a:r>
              <a:rPr lang="hu-HU" sz="800" dirty="0" err="1"/>
              <a:t>Janhunen</a:t>
            </a:r>
            <a:r>
              <a:rPr lang="hu-HU" sz="800" dirty="0"/>
              <a:t>. Modelling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solar</a:t>
            </a:r>
            <a:r>
              <a:rPr lang="hu-HU" sz="800" dirty="0"/>
              <a:t> </a:t>
            </a:r>
            <a:r>
              <a:rPr lang="hu-HU" sz="800" dirty="0" err="1"/>
              <a:t>wind</a:t>
            </a:r>
            <a:r>
              <a:rPr lang="hu-HU" sz="800" dirty="0"/>
              <a:t> </a:t>
            </a:r>
            <a:r>
              <a:rPr lang="hu-HU" sz="800" dirty="0" err="1"/>
              <a:t>interaction</a:t>
            </a:r>
            <a:r>
              <a:rPr lang="hu-HU" sz="800" dirty="0"/>
              <a:t> </a:t>
            </a:r>
            <a:r>
              <a:rPr lang="hu-HU" sz="800" dirty="0" err="1"/>
              <a:t>with</a:t>
            </a:r>
            <a:r>
              <a:rPr lang="hu-HU" sz="800" dirty="0"/>
              <a:t> </a:t>
            </a:r>
            <a:r>
              <a:rPr lang="hu-HU" sz="800" dirty="0" err="1"/>
              <a:t>Mercury</a:t>
            </a:r>
            <a:r>
              <a:rPr lang="hu-HU" sz="800" dirty="0"/>
              <a:t> </a:t>
            </a:r>
            <a:r>
              <a:rPr lang="hu-HU" sz="800" dirty="0" err="1"/>
              <a:t>by</a:t>
            </a:r>
            <a:r>
              <a:rPr lang="hu-HU" sz="800" dirty="0"/>
              <a:t> </a:t>
            </a:r>
            <a:r>
              <a:rPr lang="hu-HU" sz="800" dirty="0" smtClean="0"/>
              <a:t>a </a:t>
            </a:r>
            <a:r>
              <a:rPr lang="hu-HU" sz="800" dirty="0" err="1" smtClean="0"/>
              <a:t>quasi-neutral</a:t>
            </a:r>
            <a:r>
              <a:rPr lang="hu-HU" sz="800" dirty="0" smtClean="0"/>
              <a:t> </a:t>
            </a:r>
            <a:r>
              <a:rPr lang="hu-HU" sz="800" dirty="0" err="1"/>
              <a:t>hybrid</a:t>
            </a:r>
            <a:r>
              <a:rPr lang="hu-HU" sz="800" dirty="0"/>
              <a:t> </a:t>
            </a:r>
            <a:r>
              <a:rPr lang="hu-HU" sz="800" dirty="0" err="1"/>
              <a:t>model</a:t>
            </a:r>
            <a:r>
              <a:rPr lang="hu-HU" sz="800" dirty="0"/>
              <a:t>. </a:t>
            </a:r>
            <a:r>
              <a:rPr lang="hu-HU" sz="800" i="1" dirty="0"/>
              <a:t>Annales </a:t>
            </a:r>
            <a:r>
              <a:rPr lang="hu-HU" sz="800" i="1" dirty="0" err="1"/>
              <a:t>Geophysicae</a:t>
            </a:r>
            <a:r>
              <a:rPr lang="hu-HU" sz="800" dirty="0"/>
              <a:t>, 21(11):21332145, </a:t>
            </a:r>
            <a:r>
              <a:rPr lang="hu-HU" sz="800" dirty="0" smtClean="0"/>
              <a:t>November 2003</a:t>
            </a:r>
            <a:r>
              <a:rPr lang="hu-HU" sz="800" dirty="0"/>
              <a:t>. </a:t>
            </a:r>
            <a:r>
              <a:rPr lang="hu-HU" sz="800" dirty="0" smtClean="0"/>
              <a:t>doi:0.5194/angeo-21-2133-2003</a:t>
            </a:r>
            <a:r>
              <a:rPr lang="hu-HU" sz="800" dirty="0"/>
              <a:t>.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/>
          <a:srcRect l="36245" t="44967" r="42761" b="51862"/>
          <a:stretch/>
        </p:blipFill>
        <p:spPr>
          <a:xfrm>
            <a:off x="4680000" y="2349686"/>
            <a:ext cx="3328905" cy="88013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41228" t="51711" r="47941" b="46775"/>
          <a:stretch/>
        </p:blipFill>
        <p:spPr>
          <a:xfrm>
            <a:off x="4583832" y="4934878"/>
            <a:ext cx="2324622" cy="568241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6904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hibrid modellek (</a:t>
            </a:r>
            <a:r>
              <a:rPr lang="hu-HU" sz="3200" dirty="0" err="1"/>
              <a:t>c</a:t>
            </a:r>
            <a:r>
              <a:rPr lang="hu-HU" sz="3200" dirty="0" err="1" smtClean="0"/>
              <a:t>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9273" y="1524165"/>
            <a:ext cx="11503959" cy="4781326"/>
          </a:xfrm>
        </p:spPr>
        <p:txBody>
          <a:bodyPr>
            <a:normAutofit lnSpcReduction="10000"/>
          </a:bodyPr>
          <a:lstStyle/>
          <a:p>
            <a:r>
              <a:rPr lang="hu-HU" altLang="hu-HU" sz="2902" dirty="0" smtClean="0"/>
              <a:t>A plazma kvázi-semlegességének </a:t>
            </a:r>
            <a:r>
              <a:rPr lang="hu-HU" altLang="hu-HU" sz="2902" dirty="0"/>
              <a:t>feltétele</a:t>
            </a:r>
            <a:r>
              <a:rPr lang="hu-HU" altLang="hu-HU" sz="2902" dirty="0" smtClean="0"/>
              <a:t>:</a:t>
            </a:r>
          </a:p>
          <a:p>
            <a:endParaRPr lang="hu-HU" altLang="hu-HU" sz="2902" dirty="0"/>
          </a:p>
          <a:p>
            <a:endParaRPr lang="hu-HU" altLang="hu-HU" sz="2902" dirty="0" smtClean="0"/>
          </a:p>
          <a:p>
            <a:r>
              <a:rPr lang="hu-HU" dirty="0"/>
              <a:t>ahol n</a:t>
            </a:r>
            <a:r>
              <a:rPr lang="hu-HU" baseline="-25000" dirty="0"/>
              <a:t>i</a:t>
            </a:r>
            <a:r>
              <a:rPr lang="hu-HU" dirty="0"/>
              <a:t> az ionok </a:t>
            </a:r>
            <a:r>
              <a:rPr lang="hu-HU" dirty="0" smtClean="0"/>
              <a:t>részecskesűrűsége </a:t>
            </a:r>
            <a:r>
              <a:rPr lang="hu-HU" dirty="0"/>
              <a:t>és q pedig a </a:t>
            </a:r>
            <a:r>
              <a:rPr lang="hu-HU" dirty="0" err="1" smtClean="0"/>
              <a:t>kvázisemlegeség</a:t>
            </a:r>
            <a:endParaRPr lang="hu-HU" dirty="0"/>
          </a:p>
          <a:p>
            <a:r>
              <a:rPr lang="hu-HU" dirty="0" smtClean="0"/>
              <a:t>Az elektromos áramsűrűséget </a:t>
            </a:r>
            <a:r>
              <a:rPr lang="hu-HU" dirty="0"/>
              <a:t>a </a:t>
            </a:r>
            <a:r>
              <a:rPr lang="hu-HU" dirty="0" smtClean="0"/>
              <a:t>következ</a:t>
            </a:r>
            <a:r>
              <a:rPr lang="hu-HU" dirty="0"/>
              <a:t>ő</a:t>
            </a:r>
            <a:r>
              <a:rPr lang="hu-HU" dirty="0" smtClean="0"/>
              <a:t> </a:t>
            </a:r>
            <a:r>
              <a:rPr lang="hu-HU" dirty="0"/>
              <a:t>egyenlet határozza meg</a:t>
            </a:r>
            <a:r>
              <a:rPr lang="hu-HU" dirty="0" smtClean="0"/>
              <a:t>:</a:t>
            </a:r>
          </a:p>
          <a:p>
            <a:endParaRPr lang="hu-HU" altLang="hu-HU" sz="2902" dirty="0" smtClean="0"/>
          </a:p>
          <a:p>
            <a:endParaRPr lang="hu-HU" altLang="hu-HU" sz="2902" dirty="0"/>
          </a:p>
          <a:p>
            <a:r>
              <a:rPr lang="hu-HU" altLang="hu-HU" sz="2902" dirty="0"/>
              <a:t>ahol </a:t>
            </a:r>
            <a:r>
              <a:rPr lang="hu-HU" altLang="hu-HU" sz="2902" b="1" dirty="0"/>
              <a:t>J</a:t>
            </a:r>
            <a:r>
              <a:rPr lang="hu-HU" altLang="hu-HU" sz="2902" dirty="0"/>
              <a:t> az </a:t>
            </a:r>
            <a:r>
              <a:rPr lang="hu-HU" altLang="hu-HU" sz="2902" dirty="0" smtClean="0"/>
              <a:t>áramsűrűség vektor</a:t>
            </a:r>
            <a:endParaRPr lang="hu-HU" altLang="hu-HU" sz="2902" dirty="0"/>
          </a:p>
        </p:txBody>
      </p:sp>
      <p:sp>
        <p:nvSpPr>
          <p:cNvPr id="2" name="Téglalap 1"/>
          <p:cNvSpPr/>
          <p:nvPr/>
        </p:nvSpPr>
        <p:spPr>
          <a:xfrm>
            <a:off x="7464152" y="6402795"/>
            <a:ext cx="470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/>
              <a:t>E. </a:t>
            </a:r>
            <a:r>
              <a:rPr lang="hu-HU" sz="800" dirty="0" err="1"/>
              <a:t>Kallio</a:t>
            </a:r>
            <a:r>
              <a:rPr lang="hu-HU" sz="800" dirty="0"/>
              <a:t> and P. </a:t>
            </a:r>
            <a:r>
              <a:rPr lang="hu-HU" sz="800" dirty="0" err="1"/>
              <a:t>Janhunen</a:t>
            </a:r>
            <a:r>
              <a:rPr lang="hu-HU" sz="800" dirty="0"/>
              <a:t>. Modelling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solar</a:t>
            </a:r>
            <a:r>
              <a:rPr lang="hu-HU" sz="800" dirty="0"/>
              <a:t> </a:t>
            </a:r>
            <a:r>
              <a:rPr lang="hu-HU" sz="800" dirty="0" err="1"/>
              <a:t>wind</a:t>
            </a:r>
            <a:r>
              <a:rPr lang="hu-HU" sz="800" dirty="0"/>
              <a:t> </a:t>
            </a:r>
            <a:r>
              <a:rPr lang="hu-HU" sz="800" dirty="0" err="1"/>
              <a:t>interaction</a:t>
            </a:r>
            <a:r>
              <a:rPr lang="hu-HU" sz="800" dirty="0"/>
              <a:t> </a:t>
            </a:r>
            <a:r>
              <a:rPr lang="hu-HU" sz="800" dirty="0" err="1"/>
              <a:t>with</a:t>
            </a:r>
            <a:r>
              <a:rPr lang="hu-HU" sz="800" dirty="0"/>
              <a:t> </a:t>
            </a:r>
            <a:r>
              <a:rPr lang="hu-HU" sz="800" dirty="0" err="1"/>
              <a:t>Mercury</a:t>
            </a:r>
            <a:r>
              <a:rPr lang="hu-HU" sz="800" dirty="0"/>
              <a:t> </a:t>
            </a:r>
            <a:r>
              <a:rPr lang="hu-HU" sz="800" dirty="0" err="1"/>
              <a:t>by</a:t>
            </a:r>
            <a:r>
              <a:rPr lang="hu-HU" sz="800" dirty="0"/>
              <a:t> </a:t>
            </a:r>
            <a:r>
              <a:rPr lang="hu-HU" sz="800" dirty="0" smtClean="0"/>
              <a:t>a </a:t>
            </a:r>
            <a:r>
              <a:rPr lang="hu-HU" sz="800" dirty="0" err="1" smtClean="0"/>
              <a:t>quasi-neutral</a:t>
            </a:r>
            <a:r>
              <a:rPr lang="hu-HU" sz="800" dirty="0" smtClean="0"/>
              <a:t> </a:t>
            </a:r>
            <a:r>
              <a:rPr lang="hu-HU" sz="800" dirty="0" err="1"/>
              <a:t>hybrid</a:t>
            </a:r>
            <a:r>
              <a:rPr lang="hu-HU" sz="800" dirty="0"/>
              <a:t> </a:t>
            </a:r>
            <a:r>
              <a:rPr lang="hu-HU" sz="800" dirty="0" err="1"/>
              <a:t>model</a:t>
            </a:r>
            <a:r>
              <a:rPr lang="hu-HU" sz="800" dirty="0"/>
              <a:t>. </a:t>
            </a:r>
            <a:r>
              <a:rPr lang="hu-HU" sz="800" i="1" dirty="0"/>
              <a:t>Annales </a:t>
            </a:r>
            <a:r>
              <a:rPr lang="hu-HU" sz="800" i="1" dirty="0" err="1"/>
              <a:t>Geophysicae</a:t>
            </a:r>
            <a:r>
              <a:rPr lang="hu-HU" sz="800" dirty="0"/>
              <a:t>, 21(11):21332145, </a:t>
            </a:r>
            <a:r>
              <a:rPr lang="hu-HU" sz="800" dirty="0" smtClean="0"/>
              <a:t>November 2003</a:t>
            </a:r>
            <a:r>
              <a:rPr lang="hu-HU" sz="800" dirty="0"/>
              <a:t>. </a:t>
            </a:r>
            <a:r>
              <a:rPr lang="hu-HU" sz="800" dirty="0" smtClean="0"/>
              <a:t>doi:0.5194/angeo-21-2133-2003</a:t>
            </a:r>
            <a:r>
              <a:rPr lang="hu-HU" sz="800" dirty="0"/>
              <a:t>.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l="30384" t="56800" r="37147" b="39212"/>
          <a:stretch/>
        </p:blipFill>
        <p:spPr>
          <a:xfrm>
            <a:off x="3271852" y="1985651"/>
            <a:ext cx="4860000" cy="1044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/>
          <a:srcRect l="36088" t="64379" r="42747" b="31633"/>
          <a:stretch/>
        </p:blipFill>
        <p:spPr>
          <a:xfrm>
            <a:off x="3996000" y="4293096"/>
            <a:ext cx="3168000" cy="104400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2848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hibrid modellek (</a:t>
            </a:r>
            <a:r>
              <a:rPr lang="hu-HU" sz="3200" dirty="0" err="1"/>
              <a:t>c</a:t>
            </a:r>
            <a:r>
              <a:rPr lang="hu-HU" sz="3200" dirty="0" err="1" smtClean="0"/>
              <a:t>ont’d</a:t>
            </a:r>
            <a:r>
              <a:rPr lang="hu-HU" sz="3200" dirty="0" smtClean="0"/>
              <a:t>)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9273" y="1524165"/>
            <a:ext cx="11503959" cy="4872170"/>
          </a:xfrm>
        </p:spPr>
        <p:txBody>
          <a:bodyPr>
            <a:noAutofit/>
          </a:bodyPr>
          <a:lstStyle/>
          <a:p>
            <a:r>
              <a:rPr lang="hu-HU" altLang="hu-HU" sz="1400" dirty="0"/>
              <a:t>Az elektrodinamika a </a:t>
            </a:r>
            <a:r>
              <a:rPr lang="hu-HU" altLang="hu-HU" sz="1400" dirty="0" smtClean="0"/>
              <a:t>Maxwell-egyenletekből származik:</a:t>
            </a:r>
          </a:p>
          <a:p>
            <a:endParaRPr lang="hu-HU" altLang="hu-HU" sz="1400" dirty="0" smtClean="0"/>
          </a:p>
          <a:p>
            <a:endParaRPr lang="hu-HU" altLang="hu-HU" sz="1400" dirty="0" smtClean="0"/>
          </a:p>
          <a:p>
            <a:endParaRPr lang="hu-HU" altLang="hu-HU" sz="1400" dirty="0"/>
          </a:p>
          <a:p>
            <a:endParaRPr lang="hu-HU" altLang="hu-HU" sz="1400" dirty="0" smtClean="0"/>
          </a:p>
          <a:p>
            <a:endParaRPr lang="hu-HU" altLang="hu-HU" sz="1400" dirty="0"/>
          </a:p>
          <a:p>
            <a:endParaRPr lang="hu-HU" altLang="hu-HU" sz="1400" dirty="0" smtClean="0"/>
          </a:p>
          <a:p>
            <a:endParaRPr lang="hu-HU" altLang="hu-HU" sz="1400" dirty="0" smtClean="0"/>
          </a:p>
          <a:p>
            <a:r>
              <a:rPr lang="hu-HU" altLang="hu-HU" sz="1400" dirty="0" smtClean="0"/>
              <a:t>ahol </a:t>
            </a:r>
            <a:r>
              <a:rPr lang="el-GR" altLang="hu-HU" sz="1400" dirty="0" smtClean="0"/>
              <a:t>ε</a:t>
            </a:r>
            <a:r>
              <a:rPr lang="hu-HU" altLang="hu-HU" sz="1400" baseline="-25000" dirty="0" smtClean="0"/>
              <a:t>0</a:t>
            </a:r>
            <a:r>
              <a:rPr lang="hu-HU" altLang="hu-HU" sz="1400" dirty="0" smtClean="0"/>
              <a:t> </a:t>
            </a:r>
            <a:r>
              <a:rPr lang="hu-HU" altLang="hu-HU" sz="1400" dirty="0"/>
              <a:t>a vákuum </a:t>
            </a:r>
            <a:r>
              <a:rPr lang="hu-HU" altLang="hu-HU" sz="1400" dirty="0" err="1"/>
              <a:t>dielektromos</a:t>
            </a:r>
            <a:r>
              <a:rPr lang="hu-HU" altLang="hu-HU" sz="1400" dirty="0"/>
              <a:t> állandó, </a:t>
            </a:r>
            <a:r>
              <a:rPr lang="el-GR" altLang="hu-HU" sz="1400" dirty="0" smtClean="0"/>
              <a:t>η</a:t>
            </a:r>
            <a:r>
              <a:rPr lang="hu-HU" altLang="hu-HU" sz="1400" baseline="-25000" dirty="0" smtClean="0"/>
              <a:t>0</a:t>
            </a:r>
            <a:r>
              <a:rPr lang="hu-HU" altLang="hu-HU" sz="1400" dirty="0" smtClean="0"/>
              <a:t> </a:t>
            </a:r>
            <a:r>
              <a:rPr lang="hu-HU" altLang="hu-HU" sz="1400" dirty="0"/>
              <a:t>pedig a mágneses </a:t>
            </a:r>
            <a:r>
              <a:rPr lang="hu-HU" altLang="hu-HU" sz="1400" dirty="0" err="1"/>
              <a:t>permeabilitás</a:t>
            </a:r>
            <a:endParaRPr lang="hu-HU" altLang="hu-HU" sz="1400" dirty="0"/>
          </a:p>
          <a:p>
            <a:r>
              <a:rPr lang="hu-HU" altLang="hu-HU" sz="1400" dirty="0" smtClean="0"/>
              <a:t>A </a:t>
            </a:r>
            <a:r>
              <a:rPr lang="hu-HU" altLang="hu-HU" sz="1400" dirty="0"/>
              <a:t>rendszer kvázi-semleges, a Maxwell-</a:t>
            </a:r>
            <a:r>
              <a:rPr lang="hu-HU" altLang="hu-HU" sz="1400" dirty="0" err="1"/>
              <a:t>egyeleteket</a:t>
            </a:r>
            <a:r>
              <a:rPr lang="hu-HU" altLang="hu-HU" sz="1400" dirty="0"/>
              <a:t> konzisztensen </a:t>
            </a:r>
            <a:r>
              <a:rPr lang="hu-HU" altLang="hu-HU" sz="1400" dirty="0" smtClean="0"/>
              <a:t>meg lehet oldani</a:t>
            </a:r>
          </a:p>
          <a:p>
            <a:r>
              <a:rPr lang="hu-HU" altLang="hu-HU" sz="1400" dirty="0" smtClean="0"/>
              <a:t>A </a:t>
            </a:r>
            <a:r>
              <a:rPr lang="hu-HU" altLang="hu-HU" sz="1400" dirty="0"/>
              <a:t>kódnak meg kell adni </a:t>
            </a:r>
            <a:r>
              <a:rPr lang="hu-HU" altLang="hu-HU" sz="1400" dirty="0" smtClean="0"/>
              <a:t>a bolygó </a:t>
            </a:r>
            <a:r>
              <a:rPr lang="hu-HU" altLang="hu-HU" sz="1400" dirty="0"/>
              <a:t>tömegét, a gravitációját, </a:t>
            </a:r>
            <a:r>
              <a:rPr lang="hu-HU" altLang="hu-HU" sz="1400" dirty="0" smtClean="0"/>
              <a:t>belső </a:t>
            </a:r>
            <a:r>
              <a:rPr lang="hu-HU" altLang="hu-HU" sz="1400" dirty="0"/>
              <a:t>mágneses terét, a légkörét és </a:t>
            </a:r>
            <a:r>
              <a:rPr lang="hu-HU" altLang="hu-HU" sz="1400" dirty="0" smtClean="0"/>
              <a:t>az </a:t>
            </a:r>
            <a:r>
              <a:rPr lang="hu-HU" altLang="hu-HU" sz="1400" dirty="0" err="1" smtClean="0"/>
              <a:t>ionoszféráját</a:t>
            </a:r>
            <a:r>
              <a:rPr lang="hu-HU" altLang="hu-HU" sz="1400" dirty="0"/>
              <a:t>, továbbá az elektromos </a:t>
            </a:r>
            <a:r>
              <a:rPr lang="hu-HU" altLang="hu-HU" sz="1400" dirty="0" smtClean="0"/>
              <a:t>vezetőképességét</a:t>
            </a:r>
          </a:p>
          <a:p>
            <a:r>
              <a:rPr lang="hu-HU" altLang="hu-HU" sz="1400" dirty="0" smtClean="0"/>
              <a:t>Az </a:t>
            </a:r>
            <a:r>
              <a:rPr lang="hu-HU" altLang="hu-HU" sz="1400" dirty="0"/>
              <a:t>áramló </a:t>
            </a:r>
            <a:r>
              <a:rPr lang="hu-HU" altLang="hu-HU" sz="1400" dirty="0" smtClean="0"/>
              <a:t>plazma modellezéséhez </a:t>
            </a:r>
            <a:r>
              <a:rPr lang="hu-HU" altLang="hu-HU" sz="1400" dirty="0"/>
              <a:t>pedig az ion </a:t>
            </a:r>
            <a:r>
              <a:rPr lang="hu-HU" altLang="hu-HU" sz="1400" dirty="0" smtClean="0"/>
              <a:t>sűrűséget</a:t>
            </a:r>
            <a:r>
              <a:rPr lang="hu-HU" altLang="hu-HU" sz="1400" dirty="0"/>
              <a:t>, az ionok sebesség eloszlását, </a:t>
            </a:r>
            <a:r>
              <a:rPr lang="hu-HU" altLang="hu-HU" sz="1400" dirty="0" smtClean="0"/>
              <a:t>az elektron hőmérsékletet</a:t>
            </a:r>
            <a:r>
              <a:rPr lang="hu-HU" altLang="hu-HU" sz="1400" dirty="0"/>
              <a:t>, a </a:t>
            </a:r>
            <a:r>
              <a:rPr lang="hu-HU" altLang="hu-HU" sz="1400" dirty="0" smtClean="0"/>
              <a:t>környező </a:t>
            </a:r>
            <a:r>
              <a:rPr lang="hu-HU" altLang="hu-HU" sz="1400" dirty="0"/>
              <a:t>mágneses teret. </a:t>
            </a:r>
            <a:endParaRPr lang="hu-HU" altLang="hu-HU" sz="1400" dirty="0" smtClean="0"/>
          </a:p>
          <a:p>
            <a:r>
              <a:rPr lang="hu-HU" altLang="hu-HU" sz="1400" dirty="0" smtClean="0"/>
              <a:t>Az </a:t>
            </a:r>
            <a:r>
              <a:rPr lang="hu-HU" altLang="hu-HU" sz="1400" dirty="0"/>
              <a:t>egyenletek </a:t>
            </a:r>
            <a:r>
              <a:rPr lang="hu-HU" altLang="hu-HU" sz="1400" dirty="0" smtClean="0"/>
              <a:t>megoldása a </a:t>
            </a:r>
            <a:r>
              <a:rPr lang="hu-HU" altLang="hu-HU" sz="1400" dirty="0"/>
              <a:t>kezdeti </a:t>
            </a:r>
            <a:r>
              <a:rPr lang="hu-HU" altLang="hu-HU" sz="1400" dirty="0" smtClean="0"/>
              <a:t>értékkel kezdődik</a:t>
            </a:r>
            <a:r>
              <a:rPr lang="hu-HU" altLang="hu-HU" sz="1400" dirty="0"/>
              <a:t>. </a:t>
            </a:r>
            <a:endParaRPr lang="hu-HU" altLang="hu-HU" sz="1400" dirty="0" smtClean="0"/>
          </a:p>
          <a:p>
            <a:r>
              <a:rPr lang="hu-HU" altLang="hu-HU" sz="1400" dirty="0" smtClean="0"/>
              <a:t>Az áramsűrűséget </a:t>
            </a:r>
            <a:r>
              <a:rPr lang="hu-HU" altLang="hu-HU" sz="1400" dirty="0"/>
              <a:t>az </a:t>
            </a:r>
            <a:r>
              <a:rPr lang="hu-HU" altLang="hu-HU" sz="1400" dirty="0" err="1"/>
              <a:t>Ampère</a:t>
            </a:r>
            <a:r>
              <a:rPr lang="hu-HU" altLang="hu-HU" sz="1400" dirty="0"/>
              <a:t>-törvénnyel </a:t>
            </a:r>
            <a:r>
              <a:rPr lang="hu-HU" altLang="hu-HU" sz="1400" dirty="0" smtClean="0"/>
              <a:t>a mágneses mezőből </a:t>
            </a:r>
            <a:r>
              <a:rPr lang="hu-HU" altLang="hu-HU" sz="1400" dirty="0"/>
              <a:t>számolja ki a </a:t>
            </a:r>
            <a:r>
              <a:rPr lang="hu-HU" altLang="hu-HU" sz="1400" dirty="0" smtClean="0"/>
              <a:t>kód</a:t>
            </a:r>
          </a:p>
          <a:p>
            <a:r>
              <a:rPr lang="hu-HU" altLang="hu-HU" sz="1400" dirty="0" smtClean="0"/>
              <a:t>Az </a:t>
            </a:r>
            <a:r>
              <a:rPr lang="hu-HU" altLang="hu-HU" sz="1400" dirty="0"/>
              <a:t>elektronok </a:t>
            </a:r>
            <a:r>
              <a:rPr lang="hu-HU" altLang="hu-HU" sz="1400" dirty="0" smtClean="0"/>
              <a:t>töltéssűrűsége </a:t>
            </a:r>
            <a:r>
              <a:rPr lang="hu-HU" altLang="hu-HU" sz="1400" dirty="0"/>
              <a:t>a </a:t>
            </a:r>
            <a:r>
              <a:rPr lang="hu-HU" altLang="hu-HU" sz="1400" dirty="0" smtClean="0"/>
              <a:t>cellában a </a:t>
            </a:r>
            <a:r>
              <a:rPr lang="hu-HU" altLang="hu-HU" sz="1400" dirty="0"/>
              <a:t>feltett </a:t>
            </a:r>
            <a:r>
              <a:rPr lang="hu-HU" altLang="hu-HU" sz="1400" dirty="0" smtClean="0"/>
              <a:t>kvázi-semlegességből </a:t>
            </a:r>
            <a:r>
              <a:rPr lang="hu-HU" altLang="hu-HU" sz="1400" dirty="0"/>
              <a:t>kapható </a:t>
            </a:r>
            <a:r>
              <a:rPr lang="hu-HU" altLang="hu-HU" sz="1400" dirty="0" smtClean="0"/>
              <a:t>meg</a:t>
            </a:r>
          </a:p>
          <a:p>
            <a:r>
              <a:rPr lang="hu-HU" altLang="hu-HU" sz="1400" dirty="0" smtClean="0"/>
              <a:t>Az </a:t>
            </a:r>
            <a:r>
              <a:rPr lang="hu-HU" altLang="hu-HU" sz="1400" dirty="0"/>
              <a:t>elektron folyadék </a:t>
            </a:r>
            <a:r>
              <a:rPr lang="hu-HU" altLang="hu-HU" sz="1400" dirty="0" smtClean="0"/>
              <a:t>sebesség </a:t>
            </a:r>
            <a:r>
              <a:rPr lang="hu-HU" altLang="hu-HU" sz="1400" dirty="0" err="1" smtClean="0"/>
              <a:t>mezeje</a:t>
            </a:r>
            <a:r>
              <a:rPr lang="hu-HU" altLang="hu-HU" sz="1400" dirty="0" smtClean="0"/>
              <a:t> </a:t>
            </a:r>
            <a:r>
              <a:rPr lang="hu-HU" altLang="hu-HU" sz="1400" dirty="0"/>
              <a:t>az </a:t>
            </a:r>
            <a:r>
              <a:rPr lang="hu-HU" altLang="hu-HU" sz="1400" dirty="0" smtClean="0"/>
              <a:t>áramsűrűség </a:t>
            </a:r>
            <a:r>
              <a:rPr lang="hu-HU" altLang="hu-HU" sz="1400" dirty="0"/>
              <a:t>meghatározásából határozható </a:t>
            </a:r>
            <a:r>
              <a:rPr lang="hu-HU" altLang="hu-HU" sz="1400" dirty="0" smtClean="0"/>
              <a:t>meg</a:t>
            </a:r>
          </a:p>
          <a:p>
            <a:r>
              <a:rPr lang="hu-HU" altLang="hu-HU" sz="1400" dirty="0" smtClean="0"/>
              <a:t>Az elektromos teret </a:t>
            </a:r>
            <a:r>
              <a:rPr lang="hu-HU" altLang="hu-HU" sz="1400" dirty="0"/>
              <a:t>az elektron momentum </a:t>
            </a:r>
            <a:r>
              <a:rPr lang="hu-HU" altLang="hu-HU" sz="1400" dirty="0" smtClean="0"/>
              <a:t>egyenletből számítjuk ki</a:t>
            </a:r>
          </a:p>
          <a:p>
            <a:r>
              <a:rPr lang="hu-HU" altLang="hu-HU" sz="1400" dirty="0" smtClean="0"/>
              <a:t>A mágneses teret </a:t>
            </a:r>
            <a:r>
              <a:rPr lang="hu-HU" altLang="hu-HU" sz="1400" dirty="0"/>
              <a:t>a </a:t>
            </a:r>
            <a:r>
              <a:rPr lang="hu-HU" altLang="hu-HU" sz="1400" dirty="0" smtClean="0"/>
              <a:t>Faraday-törvényből kapjuk</a:t>
            </a:r>
          </a:p>
          <a:p>
            <a:r>
              <a:rPr lang="hu-HU" altLang="hu-HU" sz="1400" dirty="0" smtClean="0"/>
              <a:t>Az </a:t>
            </a:r>
            <a:r>
              <a:rPr lang="hu-HU" altLang="hu-HU" sz="1400" dirty="0"/>
              <a:t>ionokat a </a:t>
            </a:r>
            <a:r>
              <a:rPr lang="hu-HU" altLang="hu-HU" sz="1400" dirty="0" smtClean="0"/>
              <a:t>Lorentz-erő gyorsítja</a:t>
            </a:r>
            <a:endParaRPr lang="hu-HU" altLang="hu-HU" sz="1400" dirty="0"/>
          </a:p>
        </p:txBody>
      </p:sp>
      <p:sp>
        <p:nvSpPr>
          <p:cNvPr id="2" name="Téglalap 1"/>
          <p:cNvSpPr/>
          <p:nvPr/>
        </p:nvSpPr>
        <p:spPr>
          <a:xfrm>
            <a:off x="7464152" y="6402795"/>
            <a:ext cx="4703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/>
              <a:t>E. </a:t>
            </a:r>
            <a:r>
              <a:rPr lang="hu-HU" sz="800" dirty="0" err="1"/>
              <a:t>Kallio</a:t>
            </a:r>
            <a:r>
              <a:rPr lang="hu-HU" sz="800" dirty="0"/>
              <a:t> and P. </a:t>
            </a:r>
            <a:r>
              <a:rPr lang="hu-HU" sz="800" dirty="0" err="1"/>
              <a:t>Janhunen</a:t>
            </a:r>
            <a:r>
              <a:rPr lang="hu-HU" sz="800" dirty="0"/>
              <a:t>. Modelling </a:t>
            </a:r>
            <a:r>
              <a:rPr lang="hu-HU" sz="800" dirty="0" err="1"/>
              <a:t>the</a:t>
            </a:r>
            <a:r>
              <a:rPr lang="hu-HU" sz="800" dirty="0"/>
              <a:t> </a:t>
            </a:r>
            <a:r>
              <a:rPr lang="hu-HU" sz="800" dirty="0" err="1"/>
              <a:t>solar</a:t>
            </a:r>
            <a:r>
              <a:rPr lang="hu-HU" sz="800" dirty="0"/>
              <a:t> </a:t>
            </a:r>
            <a:r>
              <a:rPr lang="hu-HU" sz="800" dirty="0" err="1"/>
              <a:t>wind</a:t>
            </a:r>
            <a:r>
              <a:rPr lang="hu-HU" sz="800" dirty="0"/>
              <a:t> </a:t>
            </a:r>
            <a:r>
              <a:rPr lang="hu-HU" sz="800" dirty="0" err="1"/>
              <a:t>interaction</a:t>
            </a:r>
            <a:r>
              <a:rPr lang="hu-HU" sz="800" dirty="0"/>
              <a:t> </a:t>
            </a:r>
            <a:r>
              <a:rPr lang="hu-HU" sz="800" dirty="0" err="1"/>
              <a:t>with</a:t>
            </a:r>
            <a:r>
              <a:rPr lang="hu-HU" sz="800" dirty="0"/>
              <a:t> </a:t>
            </a:r>
            <a:r>
              <a:rPr lang="hu-HU" sz="800" dirty="0" err="1"/>
              <a:t>Mercury</a:t>
            </a:r>
            <a:r>
              <a:rPr lang="hu-HU" sz="800" dirty="0"/>
              <a:t> </a:t>
            </a:r>
            <a:r>
              <a:rPr lang="hu-HU" sz="800" dirty="0" err="1"/>
              <a:t>by</a:t>
            </a:r>
            <a:r>
              <a:rPr lang="hu-HU" sz="800" dirty="0"/>
              <a:t> </a:t>
            </a:r>
            <a:r>
              <a:rPr lang="hu-HU" sz="800" dirty="0" smtClean="0"/>
              <a:t>a </a:t>
            </a:r>
            <a:r>
              <a:rPr lang="hu-HU" sz="800" dirty="0" err="1" smtClean="0"/>
              <a:t>quasi-neutral</a:t>
            </a:r>
            <a:r>
              <a:rPr lang="hu-HU" sz="800" dirty="0" smtClean="0"/>
              <a:t> </a:t>
            </a:r>
            <a:r>
              <a:rPr lang="hu-HU" sz="800" dirty="0" err="1"/>
              <a:t>hybrid</a:t>
            </a:r>
            <a:r>
              <a:rPr lang="hu-HU" sz="800" dirty="0"/>
              <a:t> </a:t>
            </a:r>
            <a:r>
              <a:rPr lang="hu-HU" sz="800" dirty="0" err="1"/>
              <a:t>model</a:t>
            </a:r>
            <a:r>
              <a:rPr lang="hu-HU" sz="800" dirty="0"/>
              <a:t>. </a:t>
            </a:r>
            <a:r>
              <a:rPr lang="hu-HU" sz="800" i="1" dirty="0"/>
              <a:t>Annales </a:t>
            </a:r>
            <a:r>
              <a:rPr lang="hu-HU" sz="800" i="1" dirty="0" err="1"/>
              <a:t>Geophysicae</a:t>
            </a:r>
            <a:r>
              <a:rPr lang="hu-HU" sz="800" dirty="0"/>
              <a:t>, 21(11):21332145, </a:t>
            </a:r>
            <a:r>
              <a:rPr lang="hu-HU" sz="800" dirty="0" smtClean="0"/>
              <a:t>November 2003</a:t>
            </a:r>
            <a:r>
              <a:rPr lang="hu-HU" sz="800" dirty="0"/>
              <a:t>. </a:t>
            </a:r>
            <a:r>
              <a:rPr lang="hu-HU" sz="800" dirty="0" smtClean="0"/>
              <a:t>doi:0.5194/angeo-21-2133-2003</a:t>
            </a:r>
            <a:r>
              <a:rPr lang="hu-HU" sz="800" dirty="0"/>
              <a:t>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39391" t="25953" r="45911" b="66647"/>
          <a:stretch/>
        </p:blipFill>
        <p:spPr>
          <a:xfrm>
            <a:off x="4680000" y="2132856"/>
            <a:ext cx="1512000" cy="133200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2067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 </a:t>
            </a:r>
            <a:r>
              <a:rPr lang="hu-HU" sz="3200" dirty="0" smtClean="0"/>
              <a:t>hibrid </a:t>
            </a:r>
            <a:r>
              <a:rPr lang="hu-HU" sz="3200" dirty="0"/>
              <a:t>modellek </a:t>
            </a:r>
            <a:r>
              <a:rPr lang="hu-HU" sz="3200" dirty="0" smtClean="0"/>
              <a:t>alkalmazása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672" y="1776355"/>
            <a:ext cx="5437103" cy="406534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90640" y="5936159"/>
            <a:ext cx="582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LMRoman8-Regular-Identity-H"/>
              </a:rPr>
              <a:t>Globális hibrid szimuláció eredménye radiális IMF-nél.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6672064" y="5695923"/>
            <a:ext cx="53794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err="1"/>
              <a:t>Omidi</a:t>
            </a:r>
            <a:r>
              <a:rPr lang="en-GB" sz="800" dirty="0"/>
              <a:t> N, Eastwood JP, </a:t>
            </a:r>
            <a:r>
              <a:rPr lang="en-GB" sz="800" dirty="0" err="1"/>
              <a:t>Sibeck</a:t>
            </a:r>
            <a:r>
              <a:rPr lang="en-GB" sz="800" dirty="0"/>
              <a:t> DG (2010) Foreshock bubbles and their global </a:t>
            </a:r>
            <a:r>
              <a:rPr lang="en-GB" sz="800" dirty="0" err="1" smtClean="0"/>
              <a:t>magnetospheric</a:t>
            </a:r>
            <a:r>
              <a:rPr lang="hu-HU" sz="800" dirty="0" smtClean="0"/>
              <a:t> </a:t>
            </a:r>
            <a:r>
              <a:rPr lang="en-GB" sz="800" dirty="0" smtClean="0"/>
              <a:t>impacts</a:t>
            </a:r>
            <a:r>
              <a:rPr lang="en-GB" sz="800" dirty="0"/>
              <a:t>. </a:t>
            </a:r>
            <a:r>
              <a:rPr lang="en-GB" sz="800" i="1" dirty="0"/>
              <a:t>Journal of Geophysical Research</a:t>
            </a:r>
            <a:r>
              <a:rPr lang="en-GB" sz="800" dirty="0"/>
              <a:t>: Space Physics 115:A06204</a:t>
            </a:r>
            <a:r>
              <a:rPr lang="en-GB" sz="800" dirty="0" smtClean="0"/>
              <a:t>,</a:t>
            </a:r>
            <a:r>
              <a:rPr lang="hu-HU" sz="800" dirty="0" smtClean="0"/>
              <a:t> </a:t>
            </a:r>
            <a:r>
              <a:rPr lang="en-GB" sz="800" dirty="0" smtClean="0"/>
              <a:t>DOI 10.1029/2009JA014828</a:t>
            </a:r>
            <a:endParaRPr lang="hu-HU" sz="800" dirty="0" smtClean="0"/>
          </a:p>
          <a:p>
            <a:endParaRPr lang="hu-HU" sz="800" dirty="0"/>
          </a:p>
          <a:p>
            <a:pPr algn="just"/>
            <a:r>
              <a:rPr lang="en-GB" sz="800" dirty="0" err="1"/>
              <a:t>Omidi</a:t>
            </a:r>
            <a:r>
              <a:rPr lang="en-GB" sz="800" dirty="0"/>
              <a:t> N, Collinson G, </a:t>
            </a:r>
            <a:r>
              <a:rPr lang="en-GB" sz="800" dirty="0" err="1"/>
              <a:t>Sibeck</a:t>
            </a:r>
            <a:r>
              <a:rPr lang="en-GB" sz="800" dirty="0"/>
              <a:t> D (2020a) Foreshock bubbles at </a:t>
            </a:r>
            <a:r>
              <a:rPr lang="en-GB" sz="800" dirty="0" err="1"/>
              <a:t>venus</a:t>
            </a:r>
            <a:r>
              <a:rPr lang="en-GB" sz="800" dirty="0"/>
              <a:t>: Hybrid </a:t>
            </a:r>
            <a:r>
              <a:rPr lang="en-GB" sz="800" dirty="0" smtClean="0"/>
              <a:t>simulations</a:t>
            </a:r>
            <a:r>
              <a:rPr lang="hu-HU" sz="800" dirty="0" smtClean="0"/>
              <a:t> </a:t>
            </a:r>
            <a:r>
              <a:rPr lang="en-GB" sz="800" dirty="0" smtClean="0"/>
              <a:t>and </a:t>
            </a:r>
            <a:r>
              <a:rPr lang="en-GB" sz="800" dirty="0"/>
              <a:t>vex observations. Journal of Geophysical Research: Space </a:t>
            </a:r>
            <a:r>
              <a:rPr lang="en-GB" sz="800" dirty="0" smtClean="0"/>
              <a:t>Physics</a:t>
            </a:r>
            <a:r>
              <a:rPr lang="hu-HU" sz="800" dirty="0" smtClean="0"/>
              <a:t>, </a:t>
            </a:r>
            <a:r>
              <a:rPr lang="pt-BR" sz="800" dirty="0"/>
              <a:t>125(2):</a:t>
            </a:r>
            <a:r>
              <a:rPr lang="pt-BR" sz="800" dirty="0" smtClean="0"/>
              <a:t>e2019JA027056,</a:t>
            </a:r>
            <a:r>
              <a:rPr lang="hu-HU" sz="800" dirty="0" smtClean="0"/>
              <a:t> </a:t>
            </a:r>
            <a:r>
              <a:rPr lang="pt-BR" sz="800" dirty="0" smtClean="0"/>
              <a:t>DOI</a:t>
            </a:r>
            <a:r>
              <a:rPr lang="hu-HU" sz="800" dirty="0" smtClean="0"/>
              <a:t>:</a:t>
            </a:r>
            <a:r>
              <a:rPr lang="pt-BR" sz="800" dirty="0" smtClean="0"/>
              <a:t>https</a:t>
            </a:r>
            <a:r>
              <a:rPr lang="pt-BR" sz="800" dirty="0"/>
              <a:t>://</a:t>
            </a:r>
            <a:r>
              <a:rPr lang="pt-BR" sz="800" dirty="0" smtClean="0"/>
              <a:t>doi.org/10.1029/2019JA027056</a:t>
            </a:r>
            <a:endParaRPr lang="hu-HU" sz="800" dirty="0" smtClean="0"/>
          </a:p>
          <a:p>
            <a:pPr algn="just"/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800" dirty="0" err="1" smtClean="0"/>
              <a:t>Omidi</a:t>
            </a:r>
            <a:r>
              <a:rPr lang="hu-HU" sz="800" dirty="0" smtClean="0"/>
              <a:t> </a:t>
            </a:r>
            <a:r>
              <a:rPr lang="hu-HU" sz="800" dirty="0"/>
              <a:t>N, Lee SH, </a:t>
            </a:r>
            <a:r>
              <a:rPr lang="hu-HU" sz="800" dirty="0" err="1"/>
              <a:t>Sibeck</a:t>
            </a:r>
            <a:r>
              <a:rPr lang="hu-HU" sz="800" dirty="0"/>
              <a:t> DG, Turner DL, </a:t>
            </a:r>
            <a:r>
              <a:rPr lang="hu-HU" sz="800" dirty="0" err="1"/>
              <a:t>Liu</a:t>
            </a:r>
            <a:r>
              <a:rPr lang="hu-HU" sz="800" dirty="0"/>
              <a:t> TZ, </a:t>
            </a:r>
            <a:r>
              <a:rPr lang="hu-HU" sz="800" dirty="0" err="1"/>
              <a:t>Angelopoulos</a:t>
            </a:r>
            <a:r>
              <a:rPr lang="hu-HU" sz="800" dirty="0"/>
              <a:t> V (2020b) </a:t>
            </a:r>
            <a:r>
              <a:rPr lang="hu-HU" sz="800" dirty="0" err="1" smtClean="0"/>
              <a:t>Formation</a:t>
            </a:r>
            <a:r>
              <a:rPr lang="hu-HU" sz="800" dirty="0" smtClean="0"/>
              <a:t> and </a:t>
            </a:r>
            <a:r>
              <a:rPr lang="hu-HU" sz="800" dirty="0" err="1"/>
              <a:t>topology</a:t>
            </a:r>
            <a:r>
              <a:rPr lang="hu-HU" sz="800" dirty="0"/>
              <a:t> of </a:t>
            </a:r>
            <a:r>
              <a:rPr lang="hu-HU" sz="800" dirty="0" err="1"/>
              <a:t>foreshock</a:t>
            </a:r>
            <a:r>
              <a:rPr lang="hu-HU" sz="800" dirty="0"/>
              <a:t> </a:t>
            </a:r>
            <a:r>
              <a:rPr lang="hu-HU" sz="800" dirty="0" err="1"/>
              <a:t>bubbles</a:t>
            </a:r>
            <a:r>
              <a:rPr lang="hu-HU" sz="800" i="1" dirty="0"/>
              <a:t>. Journal of </a:t>
            </a:r>
            <a:r>
              <a:rPr lang="hu-HU" sz="800" i="1" dirty="0" err="1"/>
              <a:t>Geophysical</a:t>
            </a:r>
            <a:r>
              <a:rPr lang="hu-HU" sz="800" i="1" dirty="0"/>
              <a:t> Research: </a:t>
            </a:r>
            <a:r>
              <a:rPr lang="hu-HU" sz="800" i="1" dirty="0" err="1"/>
              <a:t>Space</a:t>
            </a:r>
            <a:r>
              <a:rPr lang="hu-HU" sz="800" i="1" dirty="0"/>
              <a:t> </a:t>
            </a:r>
            <a:r>
              <a:rPr lang="hu-HU" sz="800" i="1" dirty="0" err="1" smtClean="0"/>
              <a:t>Physics</a:t>
            </a:r>
            <a:r>
              <a:rPr lang="hu-HU" sz="800" dirty="0" smtClean="0"/>
              <a:t> 125(9</a:t>
            </a:r>
            <a:r>
              <a:rPr lang="hu-HU" sz="800" dirty="0"/>
              <a:t>):e2020JA028058, DOI </a:t>
            </a:r>
            <a:r>
              <a:rPr lang="hu-HU" sz="800" dirty="0" smtClean="0"/>
              <a:t>10.1029/2020JA028058</a:t>
            </a:r>
            <a:endParaRPr lang="hu-HU" sz="8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28" y="1468209"/>
            <a:ext cx="5839012" cy="415667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6384032" y="4701549"/>
            <a:ext cx="2425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F</a:t>
            </a:r>
            <a:r>
              <a:rPr lang="en-GB" dirty="0" err="1" smtClean="0"/>
              <a:t>oreshock</a:t>
            </a:r>
            <a:r>
              <a:rPr lang="en-GB" dirty="0" smtClean="0"/>
              <a:t> bubble</a:t>
            </a:r>
            <a:r>
              <a:rPr lang="hu-HU" dirty="0" smtClean="0"/>
              <a:t>-k szerkezete </a:t>
            </a:r>
            <a:r>
              <a:rPr lang="en-GB" dirty="0" smtClean="0"/>
              <a:t> 2D </a:t>
            </a:r>
            <a:r>
              <a:rPr lang="hu-HU" dirty="0" smtClean="0"/>
              <a:t>és</a:t>
            </a:r>
            <a:r>
              <a:rPr lang="en-GB" dirty="0" smtClean="0"/>
              <a:t> 3D h</a:t>
            </a:r>
            <a:r>
              <a:rPr lang="hu-HU" dirty="0" smtClean="0"/>
              <a:t>i</a:t>
            </a:r>
            <a:r>
              <a:rPr lang="en-GB" dirty="0" err="1" smtClean="0"/>
              <a:t>brid</a:t>
            </a:r>
            <a:r>
              <a:rPr lang="en-GB" dirty="0" smtClean="0"/>
              <a:t> s</a:t>
            </a:r>
            <a:r>
              <a:rPr lang="hu-HU" dirty="0" smtClean="0"/>
              <a:t>z</a:t>
            </a:r>
            <a:r>
              <a:rPr lang="en-GB" dirty="0" err="1" smtClean="0"/>
              <a:t>imul</a:t>
            </a:r>
            <a:r>
              <a:rPr lang="hu-HU" dirty="0" err="1" smtClean="0"/>
              <a:t>ációkban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0" y="6305492"/>
            <a:ext cx="6384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1572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</a:t>
            </a:r>
            <a:r>
              <a:rPr lang="hu-HU" sz="3200" dirty="0" smtClean="0"/>
              <a:t>modellek</a:t>
            </a:r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6347" y="1732555"/>
            <a:ext cx="11503959" cy="4528122"/>
          </a:xfrm>
        </p:spPr>
        <p:txBody>
          <a:bodyPr>
            <a:normAutofit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Nagyon hatékony és </a:t>
            </a:r>
            <a:r>
              <a:rPr lang="hu-HU" altLang="hu-HU" sz="2902" dirty="0" smtClean="0"/>
              <a:t>kezelhető </a:t>
            </a:r>
            <a:r>
              <a:rPr lang="hu-HU" altLang="hu-HU" sz="2902" dirty="0"/>
              <a:t>eszköznek számítanak az </a:t>
            </a:r>
            <a:r>
              <a:rPr lang="hu-HU" altLang="hu-HU" sz="2902" dirty="0" smtClean="0"/>
              <a:t>tapasztalati (empirikus</a:t>
            </a:r>
            <a:r>
              <a:rPr lang="hu-HU" altLang="hu-HU" sz="2902" dirty="0"/>
              <a:t>) modellek.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Nagy </a:t>
            </a:r>
            <a:r>
              <a:rPr lang="hu-HU" altLang="hu-HU" sz="2902" dirty="0"/>
              <a:t>számú ű</a:t>
            </a:r>
            <a:r>
              <a:rPr lang="hu-HU" altLang="hu-HU" sz="2902" dirty="0" smtClean="0"/>
              <a:t>rszondás </a:t>
            </a:r>
            <a:r>
              <a:rPr lang="hu-HU" altLang="hu-HU" sz="2902" dirty="0"/>
              <a:t>mérések alapján egy </a:t>
            </a:r>
            <a:r>
              <a:rPr lang="hu-HU" altLang="hu-HU" sz="2902" dirty="0" smtClean="0"/>
              <a:t>leíró képletet </a:t>
            </a:r>
            <a:r>
              <a:rPr lang="hu-HU" altLang="hu-HU" sz="2902" dirty="0"/>
              <a:t>illesztenek az adott paraméterre.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Ezeket </a:t>
            </a:r>
            <a:r>
              <a:rPr lang="hu-HU" altLang="hu-HU" sz="2902" dirty="0"/>
              <a:t>a modelleket </a:t>
            </a:r>
            <a:r>
              <a:rPr lang="hu-HU" altLang="hu-HU" sz="2902" dirty="0" smtClean="0"/>
              <a:t>folyamatosan karban </a:t>
            </a:r>
            <a:r>
              <a:rPr lang="hu-HU" altLang="hu-HU" sz="2902" dirty="0"/>
              <a:t>kell tartani, fejleszteni és az illesztés alapjául szolgáló </a:t>
            </a:r>
            <a:r>
              <a:rPr lang="hu-HU" altLang="hu-HU" sz="2902" dirty="0" smtClean="0"/>
              <a:t>adatbázist folyamatosan bővíteni </a:t>
            </a:r>
            <a:r>
              <a:rPr lang="hu-HU" altLang="hu-HU" sz="2902" dirty="0"/>
              <a:t>kell.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Nagyon </a:t>
            </a:r>
            <a:r>
              <a:rPr lang="hu-HU" altLang="hu-HU" sz="2902" dirty="0"/>
              <a:t>sok jelenségre, nagyon sokféle </a:t>
            </a:r>
            <a:r>
              <a:rPr lang="hu-HU" altLang="hu-HU" sz="2902" dirty="0" smtClean="0"/>
              <a:t>modellt fejlesztettek</a:t>
            </a:r>
            <a:endParaRPr lang="hu-HU" altLang="hu-HU" sz="2902" dirty="0"/>
          </a:p>
        </p:txBody>
      </p:sp>
      <p:sp>
        <p:nvSpPr>
          <p:cNvPr id="12" name="Téglalap 11"/>
          <p:cNvSpPr/>
          <p:nvPr/>
        </p:nvSpPr>
        <p:spPr>
          <a:xfrm>
            <a:off x="0" y="6457890"/>
            <a:ext cx="897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8899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Az </a:t>
            </a:r>
            <a:r>
              <a:rPr lang="hu-HU" sz="3200" dirty="0" smtClean="0"/>
              <a:t>hibrid </a:t>
            </a:r>
            <a:r>
              <a:rPr lang="hu-HU" sz="3200" dirty="0"/>
              <a:t>modellek </a:t>
            </a:r>
            <a:r>
              <a:rPr lang="hu-HU" sz="3200" dirty="0" smtClean="0"/>
              <a:t>alkalmazása</a:t>
            </a:r>
            <a:endParaRPr lang="hu-HU" sz="3200" dirty="0"/>
          </a:p>
        </p:txBody>
      </p:sp>
      <p:sp>
        <p:nvSpPr>
          <p:cNvPr id="3" name="Téglalap 2"/>
          <p:cNvSpPr/>
          <p:nvPr/>
        </p:nvSpPr>
        <p:spPr>
          <a:xfrm>
            <a:off x="190640" y="5936159"/>
            <a:ext cx="582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LMRoman8-Regular-Identity-H"/>
              </a:rPr>
              <a:t>Globális hibrid szimuláció eredménye radiális IMF-nél.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6670278" y="6182381"/>
            <a:ext cx="537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800" dirty="0" err="1"/>
              <a:t>Jarvinen</a:t>
            </a:r>
            <a:r>
              <a:rPr lang="en-GB" sz="800" dirty="0"/>
              <a:t> R, M A, E K, I PT (2020) Ultra-low-frequency waves in the ion </a:t>
            </a:r>
            <a:r>
              <a:rPr lang="en-GB" sz="800" dirty="0" smtClean="0"/>
              <a:t>foreshock</a:t>
            </a:r>
            <a:r>
              <a:rPr lang="hu-HU" sz="800" dirty="0" smtClean="0"/>
              <a:t> </a:t>
            </a:r>
            <a:r>
              <a:rPr lang="en-GB" sz="800" dirty="0" smtClean="0"/>
              <a:t>of </a:t>
            </a:r>
            <a:r>
              <a:rPr lang="en-GB" sz="800" dirty="0"/>
              <a:t>mercury: a global hybrid modelling study. </a:t>
            </a:r>
            <a:r>
              <a:rPr lang="en-GB" sz="800" i="1" dirty="0"/>
              <a:t>Monthly Notices of the Royal </a:t>
            </a:r>
            <a:r>
              <a:rPr lang="en-GB" sz="800" i="1" dirty="0" smtClean="0"/>
              <a:t>Astronomical</a:t>
            </a:r>
            <a:r>
              <a:rPr lang="hu-HU" sz="800" i="1" dirty="0" smtClean="0"/>
              <a:t> </a:t>
            </a:r>
            <a:r>
              <a:rPr lang="en-GB" sz="800" i="1" dirty="0" smtClean="0"/>
              <a:t>Society </a:t>
            </a:r>
            <a:r>
              <a:rPr lang="en-GB" sz="800" dirty="0"/>
              <a:t>491(</a:t>
            </a:r>
            <a:r>
              <a:rPr lang="en-GB" sz="800" dirty="0" err="1"/>
              <a:t>ue</a:t>
            </a:r>
            <a:r>
              <a:rPr lang="en-GB" sz="800" dirty="0"/>
              <a:t> 3):4147–4161, DOI </a:t>
            </a:r>
            <a:r>
              <a:rPr lang="en-GB" sz="800" dirty="0" smtClean="0"/>
              <a:t>10.1093/</a:t>
            </a:r>
            <a:r>
              <a:rPr lang="en-GB" sz="800" dirty="0" err="1" smtClean="0"/>
              <a:t>mnras</a:t>
            </a:r>
            <a:r>
              <a:rPr lang="en-GB" sz="800" dirty="0" smtClean="0"/>
              <a:t>/stz3257</a:t>
            </a:r>
            <a:endParaRPr lang="hu-HU" sz="800" dirty="0" smtClean="0"/>
          </a:p>
          <a:p>
            <a:pPr algn="just"/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800" dirty="0" err="1" smtClean="0"/>
              <a:t>Omidi</a:t>
            </a:r>
            <a:r>
              <a:rPr lang="hu-HU" sz="800" dirty="0" smtClean="0"/>
              <a:t> </a:t>
            </a:r>
            <a:r>
              <a:rPr lang="hu-HU" sz="800" dirty="0"/>
              <a:t>N, Lee SH, </a:t>
            </a:r>
            <a:r>
              <a:rPr lang="hu-HU" sz="800" dirty="0" err="1"/>
              <a:t>Sibeck</a:t>
            </a:r>
            <a:r>
              <a:rPr lang="hu-HU" sz="800" dirty="0"/>
              <a:t> DG, Turner DL, </a:t>
            </a:r>
            <a:r>
              <a:rPr lang="hu-HU" sz="800" dirty="0" err="1"/>
              <a:t>Liu</a:t>
            </a:r>
            <a:r>
              <a:rPr lang="hu-HU" sz="800" dirty="0"/>
              <a:t> TZ, </a:t>
            </a:r>
            <a:r>
              <a:rPr lang="hu-HU" sz="800" dirty="0" err="1"/>
              <a:t>Angelopoulos</a:t>
            </a:r>
            <a:r>
              <a:rPr lang="hu-HU" sz="800" dirty="0"/>
              <a:t> V (2020b) </a:t>
            </a:r>
            <a:r>
              <a:rPr lang="hu-HU" sz="800" dirty="0" err="1" smtClean="0"/>
              <a:t>Formation</a:t>
            </a:r>
            <a:r>
              <a:rPr lang="hu-HU" sz="800" dirty="0" smtClean="0"/>
              <a:t> and </a:t>
            </a:r>
            <a:r>
              <a:rPr lang="hu-HU" sz="800" dirty="0" err="1"/>
              <a:t>topology</a:t>
            </a:r>
            <a:r>
              <a:rPr lang="hu-HU" sz="800" dirty="0"/>
              <a:t> of </a:t>
            </a:r>
            <a:r>
              <a:rPr lang="hu-HU" sz="800" dirty="0" err="1"/>
              <a:t>foreshock</a:t>
            </a:r>
            <a:r>
              <a:rPr lang="hu-HU" sz="800" dirty="0"/>
              <a:t> </a:t>
            </a:r>
            <a:r>
              <a:rPr lang="hu-HU" sz="800" dirty="0" err="1"/>
              <a:t>bubbles</a:t>
            </a:r>
            <a:r>
              <a:rPr lang="hu-HU" sz="800" i="1" dirty="0"/>
              <a:t>. Journal of </a:t>
            </a:r>
            <a:r>
              <a:rPr lang="hu-HU" sz="800" i="1" dirty="0" err="1"/>
              <a:t>Geophysical</a:t>
            </a:r>
            <a:r>
              <a:rPr lang="hu-HU" sz="800" i="1" dirty="0"/>
              <a:t> Research: </a:t>
            </a:r>
            <a:r>
              <a:rPr lang="hu-HU" sz="800" i="1" dirty="0" err="1"/>
              <a:t>Space</a:t>
            </a:r>
            <a:r>
              <a:rPr lang="hu-HU" sz="800" i="1" dirty="0"/>
              <a:t> </a:t>
            </a:r>
            <a:r>
              <a:rPr lang="hu-HU" sz="800" i="1" dirty="0" err="1" smtClean="0"/>
              <a:t>Physics</a:t>
            </a:r>
            <a:r>
              <a:rPr lang="hu-HU" sz="800" dirty="0" smtClean="0"/>
              <a:t> 125(9</a:t>
            </a:r>
            <a:r>
              <a:rPr lang="hu-HU" sz="800" dirty="0"/>
              <a:t>):e2020JA028058, DOI </a:t>
            </a:r>
            <a:r>
              <a:rPr lang="hu-HU" sz="800" dirty="0" smtClean="0"/>
              <a:t>10.1029/2020JA028058</a:t>
            </a:r>
            <a:endParaRPr lang="hu-HU" sz="800" dirty="0"/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049" y="1487798"/>
            <a:ext cx="5248043" cy="452596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/>
          <a:srcRect l="14186" t="27155" r="37521" b="43758"/>
          <a:stretch/>
        </p:blipFill>
        <p:spPr>
          <a:xfrm>
            <a:off x="5792481" y="1471690"/>
            <a:ext cx="4497618" cy="4739864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10415317" y="1693500"/>
            <a:ext cx="15612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dirty="0"/>
              <a:t>3</a:t>
            </a:r>
            <a:r>
              <a:rPr lang="hu-HU" sz="1200" dirty="0" smtClean="0"/>
              <a:t>D PIC Merkúr-napszél kölcsönhatás szimuláció. </a:t>
            </a:r>
            <a:r>
              <a:rPr lang="en-GB" sz="1200" dirty="0" smtClean="0"/>
              <a:t>(</a:t>
            </a:r>
            <a:r>
              <a:rPr lang="en-GB" sz="1200" dirty="0"/>
              <a:t>a) </a:t>
            </a:r>
            <a:r>
              <a:rPr lang="hu-HU" sz="1200" dirty="0" smtClean="0"/>
              <a:t>A mágneses tér vonalak a Merkúr közelében vannak.  </a:t>
            </a:r>
            <a:r>
              <a:rPr lang="hu-HU" sz="1200" dirty="0" err="1" smtClean="0"/>
              <a:t>Anapszél</a:t>
            </a:r>
            <a:r>
              <a:rPr lang="hu-HU" sz="1200" dirty="0" smtClean="0"/>
              <a:t> az x iránymentén áramlik. A napszél protonok </a:t>
            </a:r>
            <a:r>
              <a:rPr lang="hu-HU" sz="1200" dirty="0" err="1" smtClean="0"/>
              <a:t>hőmérsékelete</a:t>
            </a:r>
            <a:r>
              <a:rPr lang="hu-HU" sz="1200" dirty="0" smtClean="0"/>
              <a:t> az xy és az </a:t>
            </a:r>
            <a:r>
              <a:rPr lang="hu-HU" sz="1200" dirty="0" err="1" smtClean="0"/>
              <a:t>xz</a:t>
            </a:r>
            <a:r>
              <a:rPr lang="hu-HU" sz="1200" dirty="0" smtClean="0"/>
              <a:t> síkokban. (</a:t>
            </a:r>
            <a:r>
              <a:rPr lang="en-GB" sz="1200" dirty="0" smtClean="0"/>
              <a:t>b</a:t>
            </a:r>
            <a:r>
              <a:rPr lang="en-GB" sz="1200" dirty="0"/>
              <a:t>) </a:t>
            </a:r>
            <a:r>
              <a:rPr lang="hu-HU" sz="1200" dirty="0" smtClean="0"/>
              <a:t>A napszél protonok sűrűsége az egyenlítői síkban (z=0). A fekete nyilak a napszél </a:t>
            </a:r>
            <a:r>
              <a:rPr lang="hu-HU" sz="1200" dirty="0" err="1" smtClean="0"/>
              <a:t>bulk</a:t>
            </a:r>
            <a:r>
              <a:rPr lang="hu-HU" sz="1200" dirty="0" smtClean="0"/>
              <a:t> sebességét mutatják. </a:t>
            </a:r>
            <a:r>
              <a:rPr lang="en-GB" sz="1200" dirty="0" smtClean="0"/>
              <a:t>(</a:t>
            </a:r>
            <a:r>
              <a:rPr lang="en-GB" sz="1200" dirty="0"/>
              <a:t>c</a:t>
            </a:r>
            <a:r>
              <a:rPr lang="en-GB" sz="1200" dirty="0" smtClean="0"/>
              <a:t>)</a:t>
            </a:r>
            <a:r>
              <a:rPr lang="hu-HU" sz="1200" dirty="0" smtClean="0"/>
              <a:t> A mágneses tér </a:t>
            </a:r>
            <a:r>
              <a:rPr lang="en-GB" sz="1200" dirty="0" smtClean="0"/>
              <a:t> </a:t>
            </a:r>
            <a:r>
              <a:rPr lang="en-GB" sz="1200" dirty="0"/>
              <a:t>B</a:t>
            </a:r>
            <a:r>
              <a:rPr lang="en-GB" sz="1200" baseline="-25000" dirty="0"/>
              <a:t>y</a:t>
            </a:r>
            <a:r>
              <a:rPr lang="en-GB" sz="1200" dirty="0"/>
              <a:t> </a:t>
            </a:r>
            <a:r>
              <a:rPr lang="hu-HU" sz="1200" dirty="0" smtClean="0"/>
              <a:t>komponense az egyenlítői z=0 síkban. A fehér nyilak az átlagos mágneses tér vektort mutatják. </a:t>
            </a:r>
            <a:endParaRPr lang="en-GB" sz="1200" dirty="0"/>
          </a:p>
        </p:txBody>
      </p:sp>
      <p:sp>
        <p:nvSpPr>
          <p:cNvPr id="18" name="Téglalap 17"/>
          <p:cNvSpPr/>
          <p:nvPr/>
        </p:nvSpPr>
        <p:spPr>
          <a:xfrm>
            <a:off x="0" y="6428602"/>
            <a:ext cx="6384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7705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/>
              <a:t>teljes részecske </a:t>
            </a:r>
            <a:r>
              <a:rPr lang="hu-HU" sz="3200" dirty="0" smtClean="0"/>
              <a:t>modellek és alkalmazásuk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4680000" y="1628782"/>
            <a:ext cx="7206474" cy="4528122"/>
          </a:xfrm>
        </p:spPr>
        <p:txBody>
          <a:bodyPr>
            <a:normAutofit fontScale="77500" lnSpcReduction="20000"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 teljes részecske kódokban az ionok és az elektronok is </a:t>
            </a:r>
            <a:r>
              <a:rPr lang="hu-HU" altLang="hu-HU" sz="2902" dirty="0" smtClean="0"/>
              <a:t>részecskék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 legjobb </a:t>
            </a:r>
            <a:r>
              <a:rPr lang="hu-HU" altLang="hu-HU" sz="2902" dirty="0"/>
              <a:t>térbeli felbontású és a legpontosabb </a:t>
            </a:r>
            <a:r>
              <a:rPr lang="hu-HU" altLang="hu-HU" sz="2902" dirty="0" smtClean="0"/>
              <a:t>fizikájú </a:t>
            </a:r>
            <a:r>
              <a:rPr lang="hu-HU" altLang="hu-HU" sz="2902" dirty="0"/>
              <a:t>modellek, amellyel </a:t>
            </a:r>
            <a:r>
              <a:rPr lang="hu-HU" altLang="hu-HU" sz="2902" dirty="0" smtClean="0"/>
              <a:t>a mikrofizikát </a:t>
            </a:r>
            <a:r>
              <a:rPr lang="hu-HU" altLang="hu-HU" sz="2902" dirty="0"/>
              <a:t>lehet </a:t>
            </a:r>
            <a:r>
              <a:rPr lang="hu-HU" altLang="hu-HU" sz="2902" dirty="0" smtClean="0"/>
              <a:t>tanulmányozni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Hatalmas a számításigényük, </a:t>
            </a:r>
            <a:r>
              <a:rPr lang="hu-HU" altLang="hu-HU" sz="2902" dirty="0"/>
              <a:t>ezért csak néhány helyen használják, ahol </a:t>
            </a:r>
            <a:r>
              <a:rPr lang="hu-HU" altLang="hu-HU" sz="2902" dirty="0" smtClean="0"/>
              <a:t>rendelkezésre állnak </a:t>
            </a:r>
            <a:r>
              <a:rPr lang="hu-HU" altLang="hu-HU" sz="2902" dirty="0"/>
              <a:t>a </a:t>
            </a:r>
            <a:r>
              <a:rPr lang="hu-HU" altLang="hu-HU" sz="2902" dirty="0" smtClean="0"/>
              <a:t>szuperszámítógépek 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</a:t>
            </a:r>
            <a:r>
              <a:rPr lang="hu-HU" altLang="hu-HU" sz="2902" dirty="0"/>
              <a:t>egyik ilyen szabadon </a:t>
            </a:r>
            <a:r>
              <a:rPr lang="hu-HU" altLang="hu-HU" sz="2902" dirty="0" smtClean="0"/>
              <a:t>hozzáférhető kód az </a:t>
            </a:r>
            <a:r>
              <a:rPr lang="hu-HU" altLang="hu-HU" sz="2902" dirty="0"/>
              <a:t>iPIC3D (https://epigram-hs.eu/ipic3d/) </a:t>
            </a:r>
            <a:r>
              <a:rPr lang="hu-HU" altLang="hu-HU" sz="2902" dirty="0" smtClean="0"/>
              <a:t>kód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C</a:t>
            </a:r>
            <a:r>
              <a:rPr lang="hu-HU" altLang="hu-HU" sz="2902" dirty="0"/>
              <a:t>++-</a:t>
            </a:r>
            <a:r>
              <a:rPr lang="hu-HU" altLang="hu-HU" sz="2902" dirty="0" err="1"/>
              <a:t>ban</a:t>
            </a:r>
            <a:r>
              <a:rPr lang="hu-HU" altLang="hu-HU" sz="2902" dirty="0"/>
              <a:t> fejlesztették </a:t>
            </a:r>
            <a:r>
              <a:rPr lang="hu-HU" altLang="hu-HU" sz="2902" dirty="0" smtClean="0"/>
              <a:t>és </a:t>
            </a:r>
            <a:r>
              <a:rPr lang="hu-HU" altLang="hu-HU" sz="2902" dirty="0" err="1" smtClean="0"/>
              <a:t>Message</a:t>
            </a:r>
            <a:r>
              <a:rPr lang="hu-HU" altLang="hu-HU" sz="2902" dirty="0" smtClean="0"/>
              <a:t> </a:t>
            </a:r>
            <a:r>
              <a:rPr lang="hu-HU" altLang="hu-HU" sz="2902" dirty="0" err="1"/>
              <a:t>Passing</a:t>
            </a:r>
            <a:r>
              <a:rPr lang="hu-HU" altLang="hu-HU" sz="2902" dirty="0"/>
              <a:t> </a:t>
            </a:r>
            <a:r>
              <a:rPr lang="hu-HU" altLang="hu-HU" sz="2902" dirty="0" err="1"/>
              <a:t>Interface</a:t>
            </a:r>
            <a:r>
              <a:rPr lang="hu-HU" altLang="hu-HU" sz="2902" dirty="0"/>
              <a:t> (MPI) rutinokat használtak </a:t>
            </a:r>
            <a:r>
              <a:rPr lang="hu-HU" altLang="hu-HU" sz="2902" dirty="0" smtClean="0"/>
              <a:t>hozzá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Része </a:t>
            </a:r>
            <a:r>
              <a:rPr lang="hu-HU" altLang="hu-HU" sz="2902" dirty="0"/>
              <a:t>a </a:t>
            </a:r>
            <a:r>
              <a:rPr lang="hu-HU" altLang="hu-HU" sz="2902" dirty="0" err="1" smtClean="0"/>
              <a:t>Space</a:t>
            </a:r>
            <a:r>
              <a:rPr lang="hu-HU" altLang="hu-HU" sz="2902" dirty="0" smtClean="0"/>
              <a:t> </a:t>
            </a:r>
            <a:r>
              <a:rPr lang="hu-HU" altLang="hu-HU" sz="2902" dirty="0" err="1" smtClean="0"/>
              <a:t>Weather</a:t>
            </a:r>
            <a:r>
              <a:rPr lang="hu-HU" altLang="hu-HU" sz="2902" dirty="0" smtClean="0"/>
              <a:t> </a:t>
            </a:r>
            <a:r>
              <a:rPr lang="hu-HU" altLang="hu-HU" sz="2902" dirty="0" err="1"/>
              <a:t>Modeling</a:t>
            </a:r>
            <a:r>
              <a:rPr lang="hu-HU" altLang="hu-HU" sz="2902" dirty="0"/>
              <a:t> Framework (SWMF)-</a:t>
            </a:r>
            <a:r>
              <a:rPr lang="hu-HU" altLang="hu-HU" sz="2902" dirty="0" err="1"/>
              <a:t>nek</a:t>
            </a:r>
            <a:r>
              <a:rPr lang="hu-HU" altLang="hu-HU" sz="2902" dirty="0"/>
              <a:t>, amit a </a:t>
            </a:r>
            <a:r>
              <a:rPr lang="hu-HU" altLang="hu-HU" sz="2902" dirty="0" err="1"/>
              <a:t>Michigani</a:t>
            </a:r>
            <a:r>
              <a:rPr lang="hu-HU" altLang="hu-HU" sz="2902" dirty="0"/>
              <a:t> </a:t>
            </a:r>
            <a:r>
              <a:rPr lang="hu-HU" altLang="hu-HU" sz="2902" dirty="0" smtClean="0"/>
              <a:t>Egyetem kezel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Nagyon </a:t>
            </a:r>
            <a:r>
              <a:rPr lang="hu-HU" altLang="hu-HU" sz="2902" dirty="0"/>
              <a:t>sok felé használják Európában, nagyjából 30 ezer sorból </a:t>
            </a:r>
            <a:r>
              <a:rPr lang="hu-HU" altLang="hu-HU" sz="2902" dirty="0" smtClean="0"/>
              <a:t>áll a </a:t>
            </a:r>
            <a:r>
              <a:rPr lang="hu-HU" altLang="hu-HU" sz="2902" dirty="0"/>
              <a:t>kód.</a:t>
            </a:r>
          </a:p>
        </p:txBody>
      </p:sp>
      <p:pic>
        <p:nvPicPr>
          <p:cNvPr id="11" name="Main graphic"/>
          <p:cNvPicPr/>
          <p:nvPr/>
        </p:nvPicPr>
        <p:blipFill>
          <a:blip r:embed="rId3"/>
          <a:stretch/>
        </p:blipFill>
        <p:spPr>
          <a:xfrm>
            <a:off x="191344" y="1671447"/>
            <a:ext cx="4313160" cy="3809880"/>
          </a:xfrm>
          <a:prstGeom prst="rect">
            <a:avLst/>
          </a:prstGeom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7424458" y="6317767"/>
            <a:ext cx="4743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i="1" dirty="0" smtClean="0"/>
              <a:t>D</a:t>
            </a:r>
            <a:r>
              <a:rPr lang="hu-HU" sz="800" i="1" dirty="0"/>
              <a:t>. </a:t>
            </a:r>
            <a:r>
              <a:rPr lang="hu-HU" sz="800" i="1" dirty="0" err="1"/>
              <a:t>Cai</a:t>
            </a:r>
            <a:r>
              <a:rPr lang="hu-HU" sz="800" i="1" smtClean="0"/>
              <a:t>, A</a:t>
            </a:r>
            <a:r>
              <a:rPr lang="hu-HU" sz="800" i="1" dirty="0"/>
              <a:t>. </a:t>
            </a:r>
            <a:r>
              <a:rPr lang="hu-HU" sz="800" i="1" dirty="0" err="1"/>
              <a:t>Esmaeili,B</a:t>
            </a:r>
            <a:r>
              <a:rPr lang="hu-HU" sz="800" i="1" dirty="0"/>
              <a:t>. </a:t>
            </a:r>
            <a:r>
              <a:rPr lang="hu-HU" sz="800" i="1" dirty="0" err="1"/>
              <a:t>Lembège,K</a:t>
            </a:r>
            <a:r>
              <a:rPr lang="hu-HU" sz="800" i="1" dirty="0"/>
              <a:t>-I </a:t>
            </a:r>
            <a:r>
              <a:rPr lang="hu-HU" sz="800" i="1" dirty="0" err="1" smtClean="0"/>
              <a:t>Nishikawa</a:t>
            </a:r>
            <a:r>
              <a:rPr lang="hu-HU" sz="800" i="1" dirty="0" smtClean="0"/>
              <a:t>, </a:t>
            </a:r>
            <a:r>
              <a:rPr lang="hu-HU" sz="800" i="1" dirty="0" err="1" smtClean="0"/>
              <a:t>Cusp</a:t>
            </a:r>
            <a:r>
              <a:rPr lang="hu-HU" sz="800" i="1" dirty="0" smtClean="0"/>
              <a:t> </a:t>
            </a:r>
            <a:r>
              <a:rPr lang="hu-HU" sz="800" i="1" dirty="0" err="1"/>
              <a:t>dynamics</a:t>
            </a:r>
            <a:r>
              <a:rPr lang="hu-HU" sz="800" i="1" dirty="0"/>
              <a:t> </a:t>
            </a:r>
            <a:r>
              <a:rPr lang="hu-HU" sz="800" i="1" dirty="0" err="1"/>
              <a:t>under</a:t>
            </a:r>
            <a:r>
              <a:rPr lang="hu-HU" sz="800" i="1" dirty="0"/>
              <a:t> </a:t>
            </a:r>
            <a:r>
              <a:rPr lang="hu-HU" sz="800" i="1" dirty="0" err="1"/>
              <a:t>northward</a:t>
            </a:r>
            <a:r>
              <a:rPr lang="hu-HU" sz="800" i="1" dirty="0"/>
              <a:t> IMF </a:t>
            </a:r>
            <a:r>
              <a:rPr lang="hu-HU" sz="800" i="1" dirty="0" err="1"/>
              <a:t>using</a:t>
            </a:r>
            <a:r>
              <a:rPr lang="hu-HU" sz="800" i="1" dirty="0"/>
              <a:t> </a:t>
            </a:r>
            <a:r>
              <a:rPr lang="hu-HU" sz="800" i="1" dirty="0" err="1"/>
              <a:t>three-dimensional</a:t>
            </a:r>
            <a:r>
              <a:rPr lang="hu-HU" sz="800" i="1" dirty="0"/>
              <a:t> </a:t>
            </a:r>
            <a:r>
              <a:rPr lang="hu-HU" sz="800" i="1" dirty="0" err="1"/>
              <a:t>global</a:t>
            </a:r>
            <a:r>
              <a:rPr lang="hu-HU" sz="800" i="1" dirty="0"/>
              <a:t> </a:t>
            </a:r>
            <a:r>
              <a:rPr lang="hu-HU" sz="800" i="1" dirty="0" err="1"/>
              <a:t>particle</a:t>
            </a:r>
            <a:r>
              <a:rPr lang="hu-HU" sz="800" i="1" dirty="0"/>
              <a:t>-in-</a:t>
            </a:r>
            <a:r>
              <a:rPr lang="hu-HU" sz="800" i="1" dirty="0" err="1"/>
              <a:t>cell</a:t>
            </a:r>
            <a:r>
              <a:rPr lang="hu-HU" sz="800" i="1" dirty="0"/>
              <a:t> </a:t>
            </a:r>
            <a:r>
              <a:rPr lang="hu-HU" sz="800" i="1" dirty="0" err="1" smtClean="0"/>
              <a:t>simulations</a:t>
            </a:r>
            <a:r>
              <a:rPr lang="hu-HU" sz="800" i="1" dirty="0" smtClean="0"/>
              <a:t>, </a:t>
            </a:r>
            <a:r>
              <a:rPr lang="en-GB" sz="800" i="1" dirty="0" smtClean="0"/>
              <a:t>J. </a:t>
            </a:r>
            <a:r>
              <a:rPr lang="en-GB" sz="800" i="1" dirty="0" err="1" smtClean="0"/>
              <a:t>Geophys</a:t>
            </a:r>
            <a:r>
              <a:rPr lang="en-GB" sz="800" i="1" dirty="0" smtClean="0"/>
              <a:t>. Res. Space Physics</a:t>
            </a:r>
            <a:r>
              <a:rPr lang="en-GB" sz="800" dirty="0" smtClean="0"/>
              <a:t>, Volume: 120, Issue: 10, Pages: 8368-8386, 2015, </a:t>
            </a:r>
            <a:r>
              <a:rPr lang="hu-HU" sz="800" dirty="0" err="1" smtClean="0"/>
              <a:t>doi</a:t>
            </a:r>
            <a:r>
              <a:rPr lang="hu-HU" sz="800" dirty="0" smtClean="0"/>
              <a:t>:</a:t>
            </a:r>
            <a:r>
              <a:rPr lang="en-GB" sz="800" dirty="0" smtClean="0"/>
              <a:t>10.1002/2015JA021230) </a:t>
            </a:r>
            <a:endParaRPr lang="en-GB" sz="800" dirty="0"/>
          </a:p>
        </p:txBody>
      </p:sp>
      <p:sp>
        <p:nvSpPr>
          <p:cNvPr id="3" name="Téglalap 2"/>
          <p:cNvSpPr/>
          <p:nvPr/>
        </p:nvSpPr>
        <p:spPr>
          <a:xfrm>
            <a:off x="191344" y="5551388"/>
            <a:ext cx="4306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smtClean="0"/>
              <a:t>(a, b): 3D PIC szimulációk. (c, d): 3D</a:t>
            </a:r>
            <a:r>
              <a:rPr lang="en-GB" sz="800" dirty="0" smtClean="0"/>
              <a:t>Comparison </a:t>
            </a:r>
            <a:r>
              <a:rPr lang="en-GB" sz="800" dirty="0"/>
              <a:t>of results obtained with the (a and b) present 3-D PIC simulation and (c and d) with 3-D MHD </a:t>
            </a:r>
            <a:r>
              <a:rPr lang="hu-HU" sz="800" dirty="0" smtClean="0"/>
              <a:t>szimulációk. (a, c): ion sűrűség, (b, d): teljes mágneses tér. Az IMF teljesen északi irányú</a:t>
            </a:r>
            <a:r>
              <a:rPr lang="en-GB" sz="800" dirty="0" smtClean="0"/>
              <a:t>. </a:t>
            </a:r>
            <a:r>
              <a:rPr lang="hu-HU" sz="800" dirty="0" smtClean="0"/>
              <a:t>A vörös nyilak a BS és MP helyzetét jelzik az X tengely mentén. Az ábrák a meridián síkban fekszenek. </a:t>
            </a:r>
            <a:endParaRPr lang="hu-HU" sz="800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2008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/>
              <a:t>Vlasov</a:t>
            </a:r>
            <a:r>
              <a:rPr lang="hu-HU" sz="3200" dirty="0"/>
              <a:t>-Maxwell </a:t>
            </a:r>
            <a:r>
              <a:rPr lang="hu-HU" sz="3200" dirty="0" smtClean="0"/>
              <a:t>modellek</a:t>
            </a:r>
            <a:endParaRPr lang="hu-HU" sz="3200" dirty="0"/>
          </a:p>
          <a:p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6347" y="1561148"/>
            <a:ext cx="11503959" cy="4876799"/>
          </a:xfrm>
        </p:spPr>
        <p:txBody>
          <a:bodyPr>
            <a:normAutofit fontScale="62500" lnSpcReduction="20000"/>
          </a:bodyPr>
          <a:lstStyle/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Az ionok eloszlásfüggvények a 6D (3 térbeli és 3 sebesség) </a:t>
            </a:r>
            <a:r>
              <a:rPr lang="hu-HU" altLang="hu-HU" sz="2902" dirty="0" smtClean="0"/>
              <a:t>fázistérben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elektronokat töltéskiegyenlítő </a:t>
            </a:r>
            <a:r>
              <a:rPr lang="hu-HU" altLang="hu-HU" sz="2902" dirty="0"/>
              <a:t>folyadékként veszik </a:t>
            </a:r>
            <a:r>
              <a:rPr lang="hu-HU" altLang="hu-HU" sz="2902" dirty="0" smtClean="0"/>
              <a:t>figyelembe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Hatalmas</a:t>
            </a:r>
            <a:r>
              <a:rPr lang="hu-HU" altLang="hu-HU" sz="2902" dirty="0"/>
              <a:t>, </a:t>
            </a:r>
            <a:r>
              <a:rPr lang="hu-HU" altLang="hu-HU" sz="2902" dirty="0" smtClean="0"/>
              <a:t>a teljes </a:t>
            </a:r>
            <a:r>
              <a:rPr lang="hu-HU" altLang="hu-HU" sz="2902" dirty="0"/>
              <a:t>részecske kódot meghaladó számításigénye </a:t>
            </a:r>
            <a:r>
              <a:rPr lang="hu-HU" altLang="hu-HU" sz="2902" dirty="0" smtClean="0"/>
              <a:t>van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 </a:t>
            </a:r>
            <a:r>
              <a:rPr lang="hu-HU" altLang="hu-HU" sz="2902" dirty="0"/>
              <a:t>Helsinki Egyetem rendelkezik egy változatával, a </a:t>
            </a:r>
            <a:r>
              <a:rPr lang="hu-HU" altLang="hu-HU" sz="2902" dirty="0" smtClean="0"/>
              <a:t>VLASIATOR-</a:t>
            </a:r>
            <a:r>
              <a:rPr lang="hu-HU" altLang="hu-HU" sz="2902" dirty="0" err="1" smtClean="0"/>
              <a:t>ral</a:t>
            </a:r>
            <a:endParaRPr lang="hu-HU" altLang="hu-HU" sz="2902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 VLASIATOR egy hibrid-</a:t>
            </a:r>
            <a:r>
              <a:rPr lang="hu-HU" altLang="hu-HU" sz="2902" dirty="0" err="1"/>
              <a:t>Vlasov</a:t>
            </a:r>
            <a:r>
              <a:rPr lang="hu-HU" altLang="hu-HU" sz="2902" dirty="0"/>
              <a:t> kód, az ionok eloszlásfüggvények, az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elektronok tömeg nélküli </a:t>
            </a:r>
            <a:r>
              <a:rPr lang="hu-HU" altLang="hu-HU" sz="2902" dirty="0" smtClean="0"/>
              <a:t>töltéskiegyenlítő </a:t>
            </a:r>
            <a:r>
              <a:rPr lang="hu-HU" altLang="hu-HU" sz="2902" dirty="0"/>
              <a:t>folyadékot alkotnak. Az </a:t>
            </a:r>
            <a:r>
              <a:rPr lang="hu-HU" altLang="hu-HU" sz="2902" dirty="0" smtClean="0"/>
              <a:t>ionokat az f(</a:t>
            </a:r>
            <a:r>
              <a:rPr lang="hu-HU" altLang="hu-HU" sz="2902" b="1" dirty="0" smtClean="0"/>
              <a:t>r</a:t>
            </a:r>
            <a:r>
              <a:rPr lang="hu-HU" altLang="hu-HU" sz="2902" dirty="0"/>
              <a:t>; </a:t>
            </a:r>
            <a:r>
              <a:rPr lang="hu-HU" altLang="hu-HU" sz="2902" b="1" dirty="0"/>
              <a:t>v</a:t>
            </a:r>
            <a:r>
              <a:rPr lang="hu-HU" altLang="hu-HU" sz="2902" dirty="0"/>
              <a:t>; t) a térben (</a:t>
            </a:r>
            <a:r>
              <a:rPr lang="hu-HU" altLang="hu-HU" sz="2902" b="1" dirty="0"/>
              <a:t>r</a:t>
            </a:r>
            <a:r>
              <a:rPr lang="hu-HU" altLang="hu-HU" sz="2902" dirty="0"/>
              <a:t>) és a sebességtérben (</a:t>
            </a:r>
            <a:r>
              <a:rPr lang="hu-HU" altLang="hu-HU" sz="2902" b="1" dirty="0"/>
              <a:t>v</a:t>
            </a:r>
            <a:r>
              <a:rPr lang="hu-HU" altLang="hu-HU" sz="2902" dirty="0"/>
              <a:t>). Az </a:t>
            </a:r>
            <a:r>
              <a:rPr lang="hu-HU" altLang="hu-HU" sz="2902" dirty="0" err="1"/>
              <a:t>Vlasov</a:t>
            </a:r>
            <a:r>
              <a:rPr lang="hu-HU" altLang="hu-HU" sz="2902" dirty="0"/>
              <a:t>-egyenlet írja </a:t>
            </a:r>
            <a:r>
              <a:rPr lang="hu-HU" altLang="hu-HU" sz="2902" dirty="0" smtClean="0"/>
              <a:t>le az időbeli fejlődését </a:t>
            </a:r>
            <a:r>
              <a:rPr lang="hu-HU" altLang="hu-HU" sz="2902" dirty="0"/>
              <a:t>az </a:t>
            </a:r>
            <a:r>
              <a:rPr lang="hu-HU" altLang="hu-HU" sz="2902" dirty="0" smtClean="0"/>
              <a:t>f(</a:t>
            </a:r>
            <a:r>
              <a:rPr lang="hu-HU" altLang="hu-HU" sz="2902" b="1" dirty="0" smtClean="0"/>
              <a:t>r</a:t>
            </a:r>
            <a:r>
              <a:rPr lang="hu-HU" altLang="hu-HU" sz="2902" dirty="0"/>
              <a:t>; </a:t>
            </a:r>
            <a:r>
              <a:rPr lang="hu-HU" altLang="hu-HU" sz="2902" b="1" dirty="0"/>
              <a:t>v</a:t>
            </a:r>
            <a:r>
              <a:rPr lang="hu-HU" altLang="hu-HU" sz="2902" dirty="0"/>
              <a:t>; t) függvénynek</a:t>
            </a:r>
            <a:r>
              <a:rPr lang="hu-HU" altLang="hu-HU" sz="2902" dirty="0" smtClean="0"/>
              <a:t>: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Ezt az egyenletet a Maxwell egyenletekhez csatolja a kód, amelyek </a:t>
            </a:r>
            <a:r>
              <a:rPr lang="hu-HU" altLang="hu-HU" sz="2902" dirty="0" smtClean="0"/>
              <a:t>megadják az </a:t>
            </a:r>
            <a:r>
              <a:rPr lang="hu-HU" altLang="hu-HU" sz="2902" b="1" dirty="0"/>
              <a:t>E</a:t>
            </a:r>
            <a:r>
              <a:rPr lang="hu-HU" altLang="hu-HU" sz="2902" dirty="0"/>
              <a:t> és </a:t>
            </a:r>
            <a:r>
              <a:rPr lang="hu-HU" altLang="hu-HU" sz="2902" b="1" dirty="0"/>
              <a:t>B</a:t>
            </a:r>
            <a:r>
              <a:rPr lang="hu-HU" altLang="hu-HU" sz="2902" dirty="0"/>
              <a:t> </a:t>
            </a:r>
            <a:r>
              <a:rPr lang="hu-HU" altLang="hu-HU" sz="2902" dirty="0" smtClean="0"/>
              <a:t>fejlődését</a:t>
            </a:r>
            <a:r>
              <a:rPr lang="hu-HU" altLang="hu-HU" sz="2902" dirty="0"/>
              <a:t>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</a:t>
            </a:r>
            <a:r>
              <a:rPr lang="hu-HU" altLang="hu-HU" sz="2902" dirty="0"/>
              <a:t>eltolódási áramot nem veszik </a:t>
            </a:r>
            <a:r>
              <a:rPr lang="hu-HU" altLang="hu-HU" sz="2902" dirty="0" smtClean="0"/>
              <a:t>figyelembe</a:t>
            </a:r>
            <a:r>
              <a:rPr lang="hu-HU" altLang="hu-HU" sz="2902" dirty="0"/>
              <a:t>. </a:t>
            </a: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Az egyenleteket </a:t>
            </a:r>
            <a:r>
              <a:rPr lang="hu-HU" altLang="hu-HU" sz="2902" dirty="0"/>
              <a:t>az Ohm-törvény zárja le a Hall </a:t>
            </a:r>
            <a:r>
              <a:rPr lang="hu-HU" altLang="hu-HU" sz="2902" dirty="0" err="1"/>
              <a:t>termmel</a:t>
            </a:r>
            <a:r>
              <a:rPr lang="hu-HU" altLang="hu-HU" sz="2902" dirty="0" smtClean="0"/>
              <a:t>:</a:t>
            </a:r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 smtClean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endParaRPr lang="hu-HU" altLang="hu-HU" sz="2902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ahol </a:t>
            </a:r>
            <a:r>
              <a:rPr lang="hu-HU" altLang="hu-HU" sz="2902" b="1" dirty="0"/>
              <a:t>V</a:t>
            </a:r>
            <a:r>
              <a:rPr lang="hu-HU" altLang="hu-HU" sz="2902" baseline="-25000" dirty="0"/>
              <a:t>i</a:t>
            </a:r>
            <a:r>
              <a:rPr lang="hu-HU" altLang="hu-HU" sz="2902" dirty="0"/>
              <a:t> az ionok sebessége, </a:t>
            </a:r>
            <a:r>
              <a:rPr lang="hu-HU" altLang="hu-HU" sz="2902" b="1" dirty="0"/>
              <a:t>B</a:t>
            </a:r>
            <a:r>
              <a:rPr lang="hu-HU" altLang="hu-HU" sz="2902" dirty="0"/>
              <a:t> a mágneses </a:t>
            </a:r>
            <a:r>
              <a:rPr lang="hu-HU" altLang="hu-HU" sz="2902" dirty="0" smtClean="0"/>
              <a:t>térerő, </a:t>
            </a:r>
            <a:r>
              <a:rPr lang="hu-HU" altLang="hu-HU" sz="2902" b="1" dirty="0"/>
              <a:t>E</a:t>
            </a:r>
            <a:r>
              <a:rPr lang="hu-HU" altLang="hu-HU" sz="2902" dirty="0"/>
              <a:t> az elektromos </a:t>
            </a:r>
            <a:r>
              <a:rPr lang="hu-HU" altLang="hu-HU" sz="2902" dirty="0" smtClean="0"/>
              <a:t>tér és </a:t>
            </a:r>
            <a:r>
              <a:rPr lang="hu-HU" altLang="hu-HU" sz="2902" b="1" dirty="0"/>
              <a:t>j</a:t>
            </a:r>
            <a:r>
              <a:rPr lang="hu-HU" altLang="hu-HU" sz="2902" dirty="0"/>
              <a:t> </a:t>
            </a:r>
            <a:r>
              <a:rPr lang="hu-HU" altLang="hu-HU" sz="2902" dirty="0" smtClean="0"/>
              <a:t>a áramsűrűség.</a:t>
            </a:r>
            <a:endParaRPr lang="hu-HU" altLang="hu-HU" sz="2902" dirty="0"/>
          </a:p>
          <a:p>
            <a:pPr marL="388677" indent="-293667" algn="just">
              <a:buSzPct val="45000"/>
              <a:buFont typeface="Wingdings" panose="05000000000000000000" pitchFamily="2" charset="2"/>
              <a:buChar char="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/>
              <a:t>A VLASIATOR </a:t>
            </a:r>
            <a:r>
              <a:rPr lang="hu-HU" altLang="hu-HU" sz="2902" dirty="0" smtClean="0"/>
              <a:t>Descartes </a:t>
            </a:r>
            <a:r>
              <a:rPr lang="hu-HU" altLang="hu-HU" sz="2902" dirty="0"/>
              <a:t>koordinátákat használ a közönséges </a:t>
            </a:r>
            <a:r>
              <a:rPr lang="hu-HU" altLang="hu-HU" sz="2902" dirty="0" smtClean="0"/>
              <a:t>térben és </a:t>
            </a:r>
            <a:r>
              <a:rPr lang="hu-HU" altLang="hu-HU" sz="2902" dirty="0"/>
              <a:t>minden cellához tartozik egy 3D sebességtér is. A kód MPI-t használ </a:t>
            </a:r>
            <a:r>
              <a:rPr lang="hu-HU" altLang="hu-HU" sz="2902" dirty="0" smtClean="0"/>
              <a:t>és párhuzamos</a:t>
            </a:r>
            <a:endParaRPr lang="hu-HU" altLang="hu-HU" sz="2902" dirty="0"/>
          </a:p>
        </p:txBody>
      </p:sp>
      <p:sp>
        <p:nvSpPr>
          <p:cNvPr id="2" name="Téglalap 1"/>
          <p:cNvSpPr/>
          <p:nvPr/>
        </p:nvSpPr>
        <p:spPr>
          <a:xfrm>
            <a:off x="7608168" y="6160948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/>
              <a:t>S. von </a:t>
            </a:r>
            <a:r>
              <a:rPr lang="hu-HU" sz="800" dirty="0" err="1"/>
              <a:t>Alfthan</a:t>
            </a:r>
            <a:r>
              <a:rPr lang="hu-HU" sz="800" dirty="0"/>
              <a:t>, D. </a:t>
            </a:r>
            <a:r>
              <a:rPr lang="hu-HU" sz="800" dirty="0" err="1"/>
              <a:t>Pokhotelov</a:t>
            </a:r>
            <a:r>
              <a:rPr lang="hu-HU" sz="800" dirty="0"/>
              <a:t>, Y. </a:t>
            </a:r>
            <a:r>
              <a:rPr lang="hu-HU" sz="800" dirty="0" err="1"/>
              <a:t>Kempf</a:t>
            </a:r>
            <a:r>
              <a:rPr lang="hu-HU" sz="800" dirty="0"/>
              <a:t>, S. </a:t>
            </a:r>
            <a:r>
              <a:rPr lang="hu-HU" sz="800" dirty="0" err="1"/>
              <a:t>Hoilijoki</a:t>
            </a:r>
            <a:r>
              <a:rPr lang="hu-HU" sz="800" dirty="0"/>
              <a:t>, I. </a:t>
            </a:r>
            <a:r>
              <a:rPr lang="hu-HU" sz="800" dirty="0" err="1"/>
              <a:t>Honkonen</a:t>
            </a:r>
            <a:r>
              <a:rPr lang="hu-HU" sz="800" dirty="0"/>
              <a:t>, A. </a:t>
            </a:r>
            <a:r>
              <a:rPr lang="hu-HU" sz="800" dirty="0" err="1"/>
              <a:t>Sandroos</a:t>
            </a:r>
            <a:r>
              <a:rPr lang="hu-HU" sz="800" dirty="0" smtClean="0"/>
              <a:t>, and </a:t>
            </a:r>
            <a:r>
              <a:rPr lang="hu-HU" sz="800" dirty="0"/>
              <a:t>M. </a:t>
            </a:r>
            <a:r>
              <a:rPr lang="hu-HU" sz="800" dirty="0" err="1"/>
              <a:t>Palmroth</a:t>
            </a:r>
            <a:r>
              <a:rPr lang="hu-HU" sz="800" dirty="0"/>
              <a:t>. </a:t>
            </a:r>
            <a:r>
              <a:rPr lang="hu-HU" sz="800" dirty="0" err="1"/>
              <a:t>Vlasiator</a:t>
            </a:r>
            <a:r>
              <a:rPr lang="hu-HU" sz="800" dirty="0"/>
              <a:t>: </a:t>
            </a:r>
            <a:r>
              <a:rPr lang="hu-HU" sz="800" dirty="0" err="1"/>
              <a:t>First</a:t>
            </a:r>
            <a:r>
              <a:rPr lang="hu-HU" sz="800" dirty="0"/>
              <a:t> </a:t>
            </a:r>
            <a:r>
              <a:rPr lang="hu-HU" sz="800" dirty="0" err="1"/>
              <a:t>global</a:t>
            </a:r>
            <a:r>
              <a:rPr lang="hu-HU" sz="800" dirty="0"/>
              <a:t> </a:t>
            </a:r>
            <a:r>
              <a:rPr lang="hu-HU" sz="800" dirty="0" err="1"/>
              <a:t>hybrid-Vlasov</a:t>
            </a:r>
            <a:r>
              <a:rPr lang="hu-HU" sz="800" dirty="0"/>
              <a:t> </a:t>
            </a:r>
            <a:r>
              <a:rPr lang="hu-HU" sz="800" dirty="0" err="1"/>
              <a:t>simulations</a:t>
            </a:r>
            <a:r>
              <a:rPr lang="hu-HU" sz="800" dirty="0"/>
              <a:t> of </a:t>
            </a:r>
            <a:r>
              <a:rPr lang="hu-HU" sz="800" dirty="0" err="1" smtClean="0"/>
              <a:t>Earth's</a:t>
            </a:r>
            <a:r>
              <a:rPr lang="hu-HU" sz="800" dirty="0" smtClean="0"/>
              <a:t> </a:t>
            </a:r>
            <a:r>
              <a:rPr lang="hu-HU" sz="800" dirty="0" err="1" smtClean="0"/>
              <a:t>foreshock</a:t>
            </a:r>
            <a:r>
              <a:rPr lang="hu-HU" sz="800" dirty="0" smtClean="0"/>
              <a:t> </a:t>
            </a:r>
            <a:r>
              <a:rPr lang="hu-HU" sz="800" dirty="0"/>
              <a:t>and </a:t>
            </a:r>
            <a:r>
              <a:rPr lang="hu-HU" sz="800" dirty="0" err="1"/>
              <a:t>magnetosheath</a:t>
            </a:r>
            <a:r>
              <a:rPr lang="hu-HU" sz="800" dirty="0"/>
              <a:t>. </a:t>
            </a:r>
            <a:r>
              <a:rPr lang="hu-HU" sz="800" i="1" dirty="0"/>
              <a:t>Journal of </a:t>
            </a:r>
            <a:r>
              <a:rPr lang="hu-HU" sz="800" i="1" dirty="0" err="1"/>
              <a:t>Atmospheric</a:t>
            </a:r>
            <a:r>
              <a:rPr lang="hu-HU" sz="800" i="1" dirty="0"/>
              <a:t> and </a:t>
            </a:r>
            <a:r>
              <a:rPr lang="hu-HU" sz="800" i="1" dirty="0" err="1" smtClean="0"/>
              <a:t>Solar-Terrestrial</a:t>
            </a:r>
            <a:r>
              <a:rPr lang="hu-HU" sz="800" i="1" dirty="0" smtClean="0"/>
              <a:t> </a:t>
            </a:r>
            <a:r>
              <a:rPr lang="hu-HU" sz="800" i="1" dirty="0" err="1" smtClean="0"/>
              <a:t>Physics</a:t>
            </a:r>
            <a:r>
              <a:rPr lang="hu-HU" sz="800" dirty="0"/>
              <a:t>, </a:t>
            </a:r>
            <a:r>
              <a:rPr lang="hu-HU" sz="800" dirty="0" smtClean="0"/>
              <a:t>120:24-35</a:t>
            </a:r>
            <a:r>
              <a:rPr lang="hu-HU" sz="800" dirty="0"/>
              <a:t>, December 2014. </a:t>
            </a:r>
            <a:r>
              <a:rPr lang="hu-HU" sz="800" dirty="0" smtClean="0"/>
              <a:t>doi:10.1016/j.jastp.2014.08.012</a:t>
            </a:r>
            <a:endParaRPr lang="hu-HU" sz="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0270" t="52700" r="31434" b="44701"/>
          <a:stretch/>
        </p:blipFill>
        <p:spPr>
          <a:xfrm>
            <a:off x="2999656" y="3531433"/>
            <a:ext cx="6611357" cy="57606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/>
          <a:srcRect l="37443" t="59915" r="44147" b="37486"/>
          <a:stretch/>
        </p:blipFill>
        <p:spPr>
          <a:xfrm>
            <a:off x="4778326" y="5085184"/>
            <a:ext cx="2520000" cy="57606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3754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Vlasov</a:t>
            </a:r>
            <a:r>
              <a:rPr lang="hu-HU" sz="3200" dirty="0" smtClean="0"/>
              <a:t>-Maxwell </a:t>
            </a:r>
            <a:r>
              <a:rPr lang="hu-HU" sz="3200" dirty="0"/>
              <a:t>modellek </a:t>
            </a:r>
            <a:r>
              <a:rPr lang="hu-HU" sz="3200" dirty="0" smtClean="0"/>
              <a:t>alkalmazása (</a:t>
            </a:r>
            <a:r>
              <a:rPr lang="hu-HU" sz="3200" dirty="0" err="1" smtClean="0"/>
              <a:t>cont’d</a:t>
            </a:r>
            <a:r>
              <a:rPr lang="hu-HU" sz="3200" dirty="0" smtClean="0"/>
              <a:t>)</a:t>
            </a:r>
            <a:endParaRPr lang="hu-HU" sz="3200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68" y="1537894"/>
            <a:ext cx="6742149" cy="452596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7079296" y="1732555"/>
            <a:ext cx="49201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(a) </a:t>
            </a:r>
            <a:r>
              <a:rPr lang="hu-HU" dirty="0" smtClean="0"/>
              <a:t>Egy lokális </a:t>
            </a:r>
            <a:r>
              <a:rPr lang="hu-HU" dirty="0" err="1" smtClean="0"/>
              <a:t>foreshock</a:t>
            </a:r>
            <a:r>
              <a:rPr lang="hu-HU" dirty="0" smtClean="0"/>
              <a:t> szimuláció, ahol a színkód a párhuzamos hőmérsékletet jelzi, amely érzékeny az ion nyaláb jelenlétére. A folytonos fehér vonal a lökéshullám helyét jelzi a sűrűség kontúr alapján. A szaggatott vonal a lökéshullám helyét jelzi a mágneses </a:t>
            </a:r>
            <a:r>
              <a:rPr lang="hu-HU" dirty="0" err="1" smtClean="0"/>
              <a:t>burokbeli</a:t>
            </a:r>
            <a:r>
              <a:rPr lang="hu-HU" dirty="0" smtClean="0"/>
              <a:t> </a:t>
            </a:r>
            <a:r>
              <a:rPr lang="hu-HU" dirty="0" err="1" smtClean="0"/>
              <a:t>pertubációk</a:t>
            </a:r>
            <a:r>
              <a:rPr lang="hu-HU" dirty="0" smtClean="0"/>
              <a:t> nélkül</a:t>
            </a:r>
            <a:r>
              <a:rPr lang="en-GB" dirty="0" smtClean="0"/>
              <a:t>. </a:t>
            </a:r>
            <a:r>
              <a:rPr lang="hu-HU" dirty="0" smtClean="0"/>
              <a:t>Egy folytonos és egy szaggatott vonal jelzi a normálisok irányát. </a:t>
            </a:r>
            <a:r>
              <a:rPr lang="en-GB" dirty="0" smtClean="0"/>
              <a:t>(</a:t>
            </a:r>
            <a:r>
              <a:rPr lang="en-GB" dirty="0"/>
              <a:t>b) </a:t>
            </a:r>
            <a:r>
              <a:rPr lang="hu-HU" dirty="0" smtClean="0"/>
              <a:t>az ion sebesség eloszlásnak a </a:t>
            </a:r>
            <a:r>
              <a:rPr lang="en-GB" dirty="0" smtClean="0"/>
              <a:t>2D </a:t>
            </a:r>
            <a:r>
              <a:rPr lang="hu-HU" dirty="0" smtClean="0"/>
              <a:t>vetített kontúr és </a:t>
            </a:r>
            <a:r>
              <a:rPr lang="en-GB" dirty="0" smtClean="0"/>
              <a:t>(</a:t>
            </a:r>
            <a:r>
              <a:rPr lang="en-GB" dirty="0"/>
              <a:t>c) </a:t>
            </a:r>
            <a:r>
              <a:rPr lang="hu-HU" dirty="0" smtClean="0"/>
              <a:t>a </a:t>
            </a:r>
            <a:r>
              <a:rPr lang="en-GB" dirty="0" smtClean="0"/>
              <a:t>3D </a:t>
            </a:r>
            <a:r>
              <a:rPr lang="hu-HU" dirty="0" smtClean="0"/>
              <a:t>k</a:t>
            </a:r>
            <a:r>
              <a:rPr lang="en-GB" dirty="0" err="1" smtClean="0"/>
              <a:t>ont</a:t>
            </a:r>
            <a:r>
              <a:rPr lang="hu-HU" dirty="0" smtClean="0"/>
              <a:t>ú</a:t>
            </a:r>
            <a:r>
              <a:rPr lang="en-GB" dirty="0" smtClean="0"/>
              <a:t>r</a:t>
            </a:r>
            <a:r>
              <a:rPr lang="hu-HU" dirty="0" smtClean="0"/>
              <a:t>. Mindkét elosztás egy </a:t>
            </a:r>
            <a:r>
              <a:rPr lang="hu-HU" dirty="0" err="1" smtClean="0"/>
              <a:t>field-aligned</a:t>
            </a:r>
            <a:r>
              <a:rPr lang="hu-HU" dirty="0" smtClean="0"/>
              <a:t> </a:t>
            </a:r>
            <a:r>
              <a:rPr lang="hu-HU" dirty="0" err="1" smtClean="0"/>
              <a:t>beamet</a:t>
            </a:r>
            <a:r>
              <a:rPr lang="hu-HU" dirty="0" smtClean="0"/>
              <a:t> mutat.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7392144" y="6309320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err="1"/>
              <a:t>Pfau-Kempf</a:t>
            </a:r>
            <a:r>
              <a:rPr lang="hu-HU" sz="800" dirty="0"/>
              <a:t> Y, </a:t>
            </a:r>
            <a:r>
              <a:rPr lang="hu-HU" sz="800" dirty="0" err="1"/>
              <a:t>Hietala</a:t>
            </a:r>
            <a:r>
              <a:rPr lang="hu-HU" sz="800" dirty="0"/>
              <a:t> H, Milan SE, </a:t>
            </a:r>
            <a:r>
              <a:rPr lang="hu-HU" sz="800" dirty="0" err="1"/>
              <a:t>Juusola</a:t>
            </a:r>
            <a:r>
              <a:rPr lang="hu-HU" sz="800" dirty="0"/>
              <a:t> L, </a:t>
            </a:r>
            <a:r>
              <a:rPr lang="hu-HU" sz="800" dirty="0" err="1"/>
              <a:t>Hoilijoki</a:t>
            </a:r>
            <a:r>
              <a:rPr lang="hu-HU" sz="800" dirty="0"/>
              <a:t> S, </a:t>
            </a:r>
            <a:r>
              <a:rPr lang="hu-HU" sz="800" dirty="0" err="1"/>
              <a:t>Ganse</a:t>
            </a:r>
            <a:r>
              <a:rPr lang="hu-HU" sz="800" dirty="0"/>
              <a:t> U, von </a:t>
            </a:r>
            <a:r>
              <a:rPr lang="hu-HU" sz="800" dirty="0" err="1" smtClean="0"/>
              <a:t>Alfthan</a:t>
            </a:r>
            <a:r>
              <a:rPr lang="hu-HU" sz="800" dirty="0" smtClean="0"/>
              <a:t> S</a:t>
            </a:r>
            <a:r>
              <a:rPr lang="hu-HU" sz="800" dirty="0"/>
              <a:t>, </a:t>
            </a:r>
            <a:r>
              <a:rPr lang="hu-HU" sz="800" dirty="0" err="1"/>
              <a:t>Palmroth</a:t>
            </a:r>
            <a:r>
              <a:rPr lang="hu-HU" sz="800" dirty="0"/>
              <a:t> M (2016) </a:t>
            </a:r>
            <a:r>
              <a:rPr lang="hu-HU" sz="800" dirty="0" err="1"/>
              <a:t>Evidence</a:t>
            </a:r>
            <a:r>
              <a:rPr lang="hu-HU" sz="800" dirty="0"/>
              <a:t> </a:t>
            </a:r>
            <a:r>
              <a:rPr lang="hu-HU" sz="800" dirty="0" err="1"/>
              <a:t>for</a:t>
            </a:r>
            <a:r>
              <a:rPr lang="hu-HU" sz="800" dirty="0"/>
              <a:t> </a:t>
            </a:r>
            <a:r>
              <a:rPr lang="hu-HU" sz="800" dirty="0" err="1"/>
              <a:t>transient</a:t>
            </a:r>
            <a:r>
              <a:rPr lang="hu-HU" sz="800" dirty="0"/>
              <a:t>, local ion </a:t>
            </a:r>
            <a:r>
              <a:rPr lang="hu-HU" sz="800" dirty="0" err="1"/>
              <a:t>foreshocks</a:t>
            </a:r>
            <a:r>
              <a:rPr lang="hu-HU" sz="800" dirty="0"/>
              <a:t> </a:t>
            </a:r>
            <a:r>
              <a:rPr lang="hu-HU" sz="800" dirty="0" err="1"/>
              <a:t>caused</a:t>
            </a:r>
            <a:r>
              <a:rPr lang="hu-HU" sz="800" dirty="0"/>
              <a:t> </a:t>
            </a:r>
            <a:r>
              <a:rPr lang="hu-HU" sz="800" dirty="0" err="1" smtClean="0"/>
              <a:t>by</a:t>
            </a:r>
            <a:r>
              <a:rPr lang="hu-HU" sz="800" dirty="0" smtClean="0"/>
              <a:t> </a:t>
            </a:r>
            <a:r>
              <a:rPr lang="hu-HU" sz="800" dirty="0" err="1" smtClean="0"/>
              <a:t>dayside</a:t>
            </a:r>
            <a:r>
              <a:rPr lang="hu-HU" sz="800" dirty="0" smtClean="0"/>
              <a:t> </a:t>
            </a:r>
            <a:r>
              <a:rPr lang="hu-HU" sz="800" dirty="0" err="1"/>
              <a:t>magnetopause</a:t>
            </a:r>
            <a:r>
              <a:rPr lang="hu-HU" sz="800" dirty="0"/>
              <a:t> </a:t>
            </a:r>
            <a:r>
              <a:rPr lang="hu-HU" sz="800" dirty="0" err="1"/>
              <a:t>reconnection</a:t>
            </a:r>
            <a:r>
              <a:rPr lang="hu-HU" sz="800" dirty="0"/>
              <a:t>. </a:t>
            </a:r>
            <a:r>
              <a:rPr lang="hu-HU" sz="800" i="1" dirty="0"/>
              <a:t>Annales </a:t>
            </a:r>
            <a:r>
              <a:rPr lang="hu-HU" sz="800" i="1" dirty="0" err="1"/>
              <a:t>Geophysicae</a:t>
            </a:r>
            <a:r>
              <a:rPr lang="hu-HU" sz="800" i="1" dirty="0"/>
              <a:t> </a:t>
            </a:r>
            <a:r>
              <a:rPr lang="hu-HU" sz="800" dirty="0"/>
              <a:t>34:943–959, </a:t>
            </a:r>
            <a:r>
              <a:rPr lang="hu-HU" sz="800" dirty="0" smtClean="0"/>
              <a:t>DOI:10.5194/angeo-34-943-2016</a:t>
            </a:r>
            <a:endParaRPr lang="hu-HU" sz="800" dirty="0"/>
          </a:p>
        </p:txBody>
      </p:sp>
      <p:sp>
        <p:nvSpPr>
          <p:cNvPr id="13" name="Téglalap 12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8263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</a:t>
            </a:r>
            <a:r>
              <a:rPr lang="hu-HU" sz="3200" dirty="0" err="1" smtClean="0"/>
              <a:t>Vlasov</a:t>
            </a:r>
            <a:r>
              <a:rPr lang="hu-HU" sz="3200" dirty="0" smtClean="0"/>
              <a:t>-Maxwell </a:t>
            </a:r>
            <a:r>
              <a:rPr lang="hu-HU" sz="3200" dirty="0"/>
              <a:t>modellek alkalmazása</a:t>
            </a: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478" t="24270" r="35017" b="53461"/>
          <a:stretch/>
        </p:blipFill>
        <p:spPr>
          <a:xfrm>
            <a:off x="221511" y="1565174"/>
            <a:ext cx="6173897" cy="4672138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6626696" y="1717574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dirty="0" smtClean="0"/>
              <a:t>Középen: ion sűrűség a </a:t>
            </a:r>
            <a:r>
              <a:rPr lang="hu-HU" sz="1200" dirty="0" err="1" smtClean="0"/>
              <a:t>foreshockban</a:t>
            </a:r>
            <a:r>
              <a:rPr lang="hu-HU" sz="1200" dirty="0" smtClean="0"/>
              <a:t> és a mágneses burokban a 2D-s globális </a:t>
            </a:r>
            <a:r>
              <a:rPr lang="hu-HU" sz="1200" dirty="0" err="1" smtClean="0"/>
              <a:t>Vlasov</a:t>
            </a:r>
            <a:r>
              <a:rPr lang="hu-HU" sz="1200" dirty="0" smtClean="0"/>
              <a:t> szimuláció eredményeként. A színkód kék</a:t>
            </a:r>
            <a:r>
              <a:rPr lang="en-GB" sz="1200" dirty="0" smtClean="0"/>
              <a:t>: </a:t>
            </a:r>
            <a:r>
              <a:rPr lang="en-GB" sz="1200" dirty="0"/>
              <a:t>6.50 </a:t>
            </a:r>
            <a:r>
              <a:rPr lang="en-GB" sz="1200" dirty="0" smtClean="0"/>
              <a:t>e+04</a:t>
            </a:r>
            <a:r>
              <a:rPr lang="hu-HU" sz="1200" dirty="0" smtClean="0"/>
              <a:t>-</a:t>
            </a:r>
            <a:r>
              <a:rPr lang="hu-HU" sz="1200" dirty="0" err="1" smtClean="0"/>
              <a:t>től</a:t>
            </a:r>
            <a:r>
              <a:rPr lang="hu-HU" sz="1200" dirty="0" smtClean="0"/>
              <a:t> a vörös</a:t>
            </a:r>
            <a:r>
              <a:rPr lang="en-GB" sz="1200" dirty="0" smtClean="0"/>
              <a:t> </a:t>
            </a:r>
            <a:r>
              <a:rPr lang="en-GB" sz="1200" dirty="0"/>
              <a:t>5.50 </a:t>
            </a:r>
            <a:r>
              <a:rPr lang="en-GB" sz="1200" dirty="0" smtClean="0"/>
              <a:t>e+06</a:t>
            </a:r>
            <a:r>
              <a:rPr lang="hu-HU" sz="1200" dirty="0" smtClean="0"/>
              <a:t> értékekig terjed. A fekete vonal az ion </a:t>
            </a:r>
            <a:r>
              <a:rPr lang="hu-HU" sz="1200" dirty="0" err="1" smtClean="0"/>
              <a:t>foreshock</a:t>
            </a:r>
            <a:r>
              <a:rPr lang="hu-HU" sz="1200" dirty="0" smtClean="0"/>
              <a:t> pereme, amelytől </a:t>
            </a:r>
            <a:r>
              <a:rPr lang="hu-HU" sz="1200" dirty="0" err="1" smtClean="0"/>
              <a:t>upstream</a:t>
            </a:r>
            <a:r>
              <a:rPr lang="hu-HU" sz="1200" dirty="0" smtClean="0"/>
              <a:t> irányban a napszél ionok eloszlása Maxwelli. A fehér betűk azokat a helyeket jelölik, amelyek </a:t>
            </a:r>
            <a:r>
              <a:rPr lang="hu-HU" sz="1200" dirty="0" err="1" smtClean="0"/>
              <a:t>elsozlását</a:t>
            </a:r>
            <a:r>
              <a:rPr lang="hu-HU" sz="1200" dirty="0" smtClean="0"/>
              <a:t> oldalt </a:t>
            </a:r>
            <a:r>
              <a:rPr lang="hu-HU" sz="1200" dirty="0" err="1" smtClean="0"/>
              <a:t>kiemeték</a:t>
            </a:r>
            <a:r>
              <a:rPr lang="hu-HU" sz="1200" dirty="0" smtClean="0"/>
              <a:t>. A </a:t>
            </a:r>
            <a:r>
              <a:rPr lang="hu-HU" sz="1200" dirty="0" err="1" smtClean="0"/>
              <a:t>koordinátk</a:t>
            </a:r>
            <a:r>
              <a:rPr lang="hu-HU" sz="1200" dirty="0" smtClean="0"/>
              <a:t> a</a:t>
            </a:r>
            <a:r>
              <a:rPr lang="en-GB" sz="1200" dirty="0" smtClean="0"/>
              <a:t> </a:t>
            </a:r>
            <a:r>
              <a:rPr lang="en-GB" sz="1200" dirty="0"/>
              <a:t>X</a:t>
            </a:r>
            <a:r>
              <a:rPr lang="en-GB" sz="1200" baseline="-25000" dirty="0"/>
              <a:t>GSE</a:t>
            </a:r>
            <a:r>
              <a:rPr lang="en-GB" sz="1200" dirty="0"/>
              <a:t>-Y</a:t>
            </a:r>
            <a:r>
              <a:rPr lang="en-GB" sz="1200" baseline="-25000" dirty="0"/>
              <a:t>GSE</a:t>
            </a:r>
            <a:r>
              <a:rPr lang="en-GB" sz="1200" dirty="0"/>
              <a:t> </a:t>
            </a:r>
            <a:r>
              <a:rPr lang="hu-HU" sz="1200" dirty="0" smtClean="0"/>
              <a:t>síkban értendők és Föld sugárban számoltak.</a:t>
            </a:r>
            <a:endParaRPr lang="hu-HU" sz="1200" dirty="0"/>
          </a:p>
        </p:txBody>
      </p:sp>
      <p:sp>
        <p:nvSpPr>
          <p:cNvPr id="15" name="Téglalap 14"/>
          <p:cNvSpPr/>
          <p:nvPr/>
        </p:nvSpPr>
        <p:spPr>
          <a:xfrm>
            <a:off x="7356000" y="6161476"/>
            <a:ext cx="457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err="1"/>
              <a:t>Kempf</a:t>
            </a:r>
            <a:r>
              <a:rPr lang="hu-HU" sz="800" dirty="0"/>
              <a:t> Y, </a:t>
            </a:r>
            <a:r>
              <a:rPr lang="hu-HU" sz="800" dirty="0" err="1"/>
              <a:t>Pokhotelov</a:t>
            </a:r>
            <a:r>
              <a:rPr lang="hu-HU" sz="800" dirty="0"/>
              <a:t> D, </a:t>
            </a:r>
            <a:r>
              <a:rPr lang="hu-HU" sz="800" dirty="0" err="1"/>
              <a:t>Gutynska</a:t>
            </a:r>
            <a:r>
              <a:rPr lang="hu-HU" sz="800" dirty="0"/>
              <a:t> O, Wilson LB III, </a:t>
            </a:r>
            <a:r>
              <a:rPr lang="hu-HU" sz="800" dirty="0" err="1"/>
              <a:t>Walsh</a:t>
            </a:r>
            <a:r>
              <a:rPr lang="hu-HU" sz="800" dirty="0"/>
              <a:t> BM, von </a:t>
            </a:r>
            <a:r>
              <a:rPr lang="hu-HU" sz="800" dirty="0" err="1"/>
              <a:t>Alfthan</a:t>
            </a:r>
            <a:r>
              <a:rPr lang="hu-HU" sz="800" dirty="0"/>
              <a:t> S</a:t>
            </a:r>
            <a:r>
              <a:rPr lang="hu-HU" sz="800" dirty="0" smtClean="0"/>
              <a:t>, </a:t>
            </a:r>
            <a:r>
              <a:rPr lang="hu-HU" sz="800" dirty="0" err="1" smtClean="0"/>
              <a:t>Hannuksela</a:t>
            </a:r>
            <a:r>
              <a:rPr lang="hu-HU" sz="800" dirty="0" smtClean="0"/>
              <a:t> O, </a:t>
            </a:r>
            <a:r>
              <a:rPr lang="hu-HU" sz="800" dirty="0" err="1" smtClean="0"/>
              <a:t>Sibeck</a:t>
            </a:r>
            <a:r>
              <a:rPr lang="hu-HU" sz="800" dirty="0" smtClean="0"/>
              <a:t> DG, </a:t>
            </a:r>
            <a:r>
              <a:rPr lang="hu-HU" sz="800" dirty="0" err="1" smtClean="0"/>
              <a:t>Palmroth</a:t>
            </a:r>
            <a:r>
              <a:rPr lang="hu-HU" sz="800" dirty="0" smtClean="0"/>
              <a:t> M (2015) Ion </a:t>
            </a:r>
            <a:r>
              <a:rPr lang="hu-HU" sz="800" dirty="0" err="1" smtClean="0"/>
              <a:t>distributions</a:t>
            </a:r>
            <a:r>
              <a:rPr lang="hu-HU" sz="800" dirty="0" smtClean="0"/>
              <a:t> in </a:t>
            </a:r>
            <a:r>
              <a:rPr lang="hu-HU" sz="800" dirty="0" err="1" smtClean="0"/>
              <a:t>the</a:t>
            </a:r>
            <a:r>
              <a:rPr lang="hu-HU" sz="800" dirty="0" smtClean="0"/>
              <a:t> </a:t>
            </a:r>
            <a:r>
              <a:rPr lang="hu-HU" sz="800" dirty="0" err="1" smtClean="0"/>
              <a:t>Earth’s</a:t>
            </a:r>
            <a:r>
              <a:rPr lang="hu-HU" sz="800" dirty="0" smtClean="0"/>
              <a:t> </a:t>
            </a:r>
            <a:r>
              <a:rPr lang="hu-HU" sz="800" dirty="0" err="1" smtClean="0"/>
              <a:t>foreshock</a:t>
            </a:r>
            <a:r>
              <a:rPr lang="hu-HU" sz="800" dirty="0" smtClean="0"/>
              <a:t>: </a:t>
            </a:r>
            <a:r>
              <a:rPr lang="hu-HU" sz="800" dirty="0" err="1" smtClean="0"/>
              <a:t>Hybrid-Vlasov</a:t>
            </a:r>
            <a:r>
              <a:rPr lang="hu-HU" sz="800" dirty="0" smtClean="0"/>
              <a:t> </a:t>
            </a:r>
            <a:r>
              <a:rPr lang="hu-HU" sz="800" dirty="0" err="1" smtClean="0"/>
              <a:t>simulation</a:t>
            </a:r>
            <a:r>
              <a:rPr lang="hu-HU" sz="800" dirty="0" smtClean="0"/>
              <a:t> and THEMIS </a:t>
            </a:r>
            <a:r>
              <a:rPr lang="hu-HU" sz="800" dirty="0" err="1" smtClean="0"/>
              <a:t>observations</a:t>
            </a:r>
            <a:r>
              <a:rPr lang="hu-HU" sz="800" dirty="0" smtClean="0"/>
              <a:t>. </a:t>
            </a:r>
            <a:r>
              <a:rPr lang="hu-HU" sz="800" i="1" dirty="0" smtClean="0"/>
              <a:t>Journal of </a:t>
            </a:r>
            <a:r>
              <a:rPr lang="hu-HU" sz="800" i="1" dirty="0" err="1" smtClean="0"/>
              <a:t>Geophysical</a:t>
            </a:r>
            <a:r>
              <a:rPr lang="hu-HU" sz="800" i="1" dirty="0" smtClean="0"/>
              <a:t> Research: </a:t>
            </a:r>
            <a:r>
              <a:rPr lang="hu-HU" sz="800" i="1" dirty="0" err="1" smtClean="0"/>
              <a:t>Space</a:t>
            </a:r>
            <a:r>
              <a:rPr lang="hu-HU" sz="800" i="1" dirty="0" smtClean="0"/>
              <a:t> </a:t>
            </a:r>
            <a:r>
              <a:rPr lang="hu-HU" sz="800" i="1" dirty="0" err="1" smtClean="0"/>
              <a:t>Physics</a:t>
            </a:r>
            <a:r>
              <a:rPr lang="hu-HU" sz="800" i="1" dirty="0" smtClean="0"/>
              <a:t> </a:t>
            </a:r>
            <a:r>
              <a:rPr lang="hu-HU" sz="800" dirty="0"/>
              <a:t>120:3684–3701, DOI </a:t>
            </a:r>
            <a:r>
              <a:rPr lang="hu-HU" sz="800" dirty="0" smtClean="0"/>
              <a:t>10.1002/2014JA020519</a:t>
            </a:r>
            <a:endParaRPr lang="hu-HU" sz="800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08557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Kérdések</a:t>
            </a:r>
            <a:endParaRPr lang="hu-HU" sz="320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>
          <a:xfrm>
            <a:off x="286347" y="1732555"/>
            <a:ext cx="11503959" cy="4528122"/>
          </a:xfrm>
        </p:spPr>
        <p:txBody>
          <a:bodyPr>
            <a:normAutofit lnSpcReduction="10000"/>
          </a:bodyPr>
          <a:lstStyle/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Sorolja fel, milyen modelleket ismer elvek alapján!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Milyen fizika alapú modelleket ismer a plazma különféle leírásai alapján?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Melyik modell milyen objektumok modellezésre szolgál?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Mi a különbség a lokális és a globális modellek között?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Mi az a </a:t>
            </a:r>
            <a:r>
              <a:rPr lang="hu-HU" altLang="hu-HU" sz="2902" dirty="0" err="1" smtClean="0"/>
              <a:t>validáció</a:t>
            </a:r>
            <a:r>
              <a:rPr lang="hu-HU" altLang="hu-HU" sz="2902" dirty="0" smtClean="0"/>
              <a:t>? Miben tér el a verifikációtól?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Lehetséges-e részecsketerjedést modellezni MHD modellekkel?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 dirty="0" smtClean="0"/>
              <a:t>Miért számítás-igényesek a teljesrészecske modellek?</a:t>
            </a:r>
          </a:p>
          <a:p>
            <a:pPr marL="609360" indent="-514350" algn="just">
              <a:buSzPct val="45000"/>
              <a:buFont typeface="+mj-lt"/>
              <a:buAutoNum type="arabicPeriod"/>
              <a:tabLst>
                <a:tab pos="388677" algn="l"/>
                <a:tab pos="490885" algn="l"/>
                <a:tab pos="905474" algn="l"/>
                <a:tab pos="1320063" algn="l"/>
                <a:tab pos="1734652" algn="l"/>
                <a:tab pos="2149241" algn="l"/>
                <a:tab pos="2563830" algn="l"/>
                <a:tab pos="2978419" algn="l"/>
                <a:tab pos="3393008" algn="l"/>
                <a:tab pos="3807597" algn="l"/>
                <a:tab pos="4222186" algn="l"/>
                <a:tab pos="4636775" algn="l"/>
                <a:tab pos="5051364" algn="l"/>
                <a:tab pos="5465953" algn="l"/>
                <a:tab pos="5880542" algn="l"/>
                <a:tab pos="6295131" algn="l"/>
                <a:tab pos="6709720" algn="l"/>
                <a:tab pos="7124309" algn="l"/>
                <a:tab pos="7538898" algn="l"/>
                <a:tab pos="7953487" algn="l"/>
                <a:tab pos="8368076" algn="l"/>
              </a:tabLst>
            </a:pPr>
            <a:r>
              <a:rPr lang="hu-HU" altLang="hu-HU" sz="2902"/>
              <a:t>Miért </a:t>
            </a:r>
            <a:r>
              <a:rPr lang="hu-HU" altLang="hu-HU" sz="2902" smtClean="0"/>
              <a:t>számítás-igényesek </a:t>
            </a:r>
            <a:r>
              <a:rPr lang="hu-HU" altLang="hu-HU" sz="2902" dirty="0"/>
              <a:t>a </a:t>
            </a:r>
            <a:r>
              <a:rPr lang="hu-HU" altLang="hu-HU" sz="2902" dirty="0" err="1" smtClean="0"/>
              <a:t>Vlasov</a:t>
            </a:r>
            <a:r>
              <a:rPr lang="hu-HU" altLang="hu-HU" sz="2902" dirty="0" smtClean="0"/>
              <a:t> kódok?</a:t>
            </a:r>
            <a:endParaRPr lang="hu-HU" altLang="hu-HU" sz="2902" dirty="0"/>
          </a:p>
        </p:txBody>
      </p:sp>
      <p:sp>
        <p:nvSpPr>
          <p:cNvPr id="11" name="Téglalap 10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627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-1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204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80000" y="29376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Köszönetnyilvánítás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1519303" y="2202762"/>
            <a:ext cx="9144000" cy="1629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8000" dirty="0">
                <a:solidFill>
                  <a:sysClr val="windowText" lastClr="000000"/>
                </a:solidFill>
                <a:latin typeface="Calibri Light" panose="020F0302020204030204"/>
              </a:rPr>
              <a:t>Vége</a:t>
            </a:r>
          </a:p>
        </p:txBody>
      </p:sp>
      <p:sp>
        <p:nvSpPr>
          <p:cNvPr id="12" name="Alcím 2"/>
          <p:cNvSpPr txBox="1">
            <a:spLocks/>
          </p:cNvSpPr>
          <p:nvPr/>
        </p:nvSpPr>
        <p:spPr>
          <a:xfrm>
            <a:off x="1533751" y="3717052"/>
            <a:ext cx="9144000" cy="756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4000" dirty="0">
                <a:solidFill>
                  <a:sysClr val="windowText" lastClr="000000"/>
                </a:solidFill>
                <a:latin typeface="Calibri" panose="020F0502020204030204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40006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modellek: lökéshullám </a:t>
            </a:r>
            <a:r>
              <a:rPr lang="hu-HU" sz="3200" dirty="0" smtClean="0"/>
              <a:t>és </a:t>
            </a:r>
            <a:r>
              <a:rPr lang="hu-HU" sz="3200" dirty="0" err="1" smtClean="0"/>
              <a:t>magnetopauza</a:t>
            </a:r>
            <a:r>
              <a:rPr lang="hu-HU" sz="3200" dirty="0" smtClean="0"/>
              <a:t> modellek</a:t>
            </a:r>
            <a:endParaRPr lang="hu-HU" sz="3200" dirty="0"/>
          </a:p>
        </p:txBody>
      </p:sp>
      <p:sp>
        <p:nvSpPr>
          <p:cNvPr id="3" name="Téglalap 2"/>
          <p:cNvSpPr/>
          <p:nvPr/>
        </p:nvSpPr>
        <p:spPr>
          <a:xfrm>
            <a:off x="7464152" y="6324482"/>
            <a:ext cx="4627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err="1"/>
              <a:t>Götz</a:t>
            </a:r>
            <a:r>
              <a:rPr lang="hu-HU" sz="800" dirty="0"/>
              <a:t> </a:t>
            </a:r>
            <a:r>
              <a:rPr lang="hu-HU" sz="800" dirty="0" err="1"/>
              <a:t>Paschmann</a:t>
            </a:r>
            <a:r>
              <a:rPr lang="hu-HU" sz="800" dirty="0"/>
              <a:t> and </a:t>
            </a:r>
            <a:r>
              <a:rPr lang="hu-HU" sz="800" dirty="0" err="1"/>
              <a:t>Patrick</a:t>
            </a:r>
            <a:r>
              <a:rPr lang="hu-HU" sz="800" dirty="0"/>
              <a:t> W. </a:t>
            </a:r>
            <a:r>
              <a:rPr lang="hu-HU" sz="800" dirty="0" err="1"/>
              <a:t>Daly</a:t>
            </a:r>
            <a:r>
              <a:rPr lang="hu-HU" sz="800" dirty="0"/>
              <a:t>. </a:t>
            </a:r>
            <a:r>
              <a:rPr lang="hu-HU" sz="800" dirty="0" err="1"/>
              <a:t>Analysis</a:t>
            </a:r>
            <a:r>
              <a:rPr lang="hu-HU" sz="800" dirty="0"/>
              <a:t> </a:t>
            </a:r>
            <a:r>
              <a:rPr lang="hu-HU" sz="800" dirty="0" err="1"/>
              <a:t>Methods</a:t>
            </a:r>
            <a:r>
              <a:rPr lang="hu-HU" sz="800" dirty="0"/>
              <a:t> </a:t>
            </a:r>
            <a:r>
              <a:rPr lang="hu-HU" sz="800" dirty="0" err="1"/>
              <a:t>for</a:t>
            </a:r>
            <a:r>
              <a:rPr lang="hu-HU" sz="800" dirty="0"/>
              <a:t> </a:t>
            </a:r>
            <a:r>
              <a:rPr lang="hu-HU" sz="800" dirty="0" smtClean="0"/>
              <a:t>Multi-</a:t>
            </a:r>
            <a:r>
              <a:rPr lang="hu-HU" sz="800" dirty="0" err="1" smtClean="0"/>
              <a:t>Spacecraft</a:t>
            </a:r>
            <a:r>
              <a:rPr lang="hu-HU" sz="800" dirty="0" smtClean="0"/>
              <a:t> Data</a:t>
            </a:r>
            <a:r>
              <a:rPr lang="hu-HU" sz="800" dirty="0"/>
              <a:t>. ISSI </a:t>
            </a:r>
            <a:r>
              <a:rPr lang="hu-HU" sz="800" dirty="0" err="1" smtClean="0"/>
              <a:t>Scientific</a:t>
            </a:r>
            <a:r>
              <a:rPr lang="hu-HU" sz="800" dirty="0" smtClean="0"/>
              <a:t> </a:t>
            </a:r>
            <a:r>
              <a:rPr lang="hu-HU" sz="800" dirty="0" err="1"/>
              <a:t>Reports</a:t>
            </a:r>
            <a:r>
              <a:rPr lang="hu-HU" sz="800" dirty="0"/>
              <a:t> Series SR-001, ESA/ISSI, </a:t>
            </a:r>
            <a:r>
              <a:rPr lang="hu-HU" sz="800" dirty="0" err="1"/>
              <a:t>Vol</a:t>
            </a:r>
            <a:r>
              <a:rPr lang="hu-HU" sz="800" dirty="0"/>
              <a:t>. 1. ISBN 1608-280X</a:t>
            </a:r>
            <a:r>
              <a:rPr lang="hu-HU" sz="800" dirty="0" smtClean="0"/>
              <a:t>, 1998</a:t>
            </a:r>
            <a:r>
              <a:rPr lang="hu-HU" sz="800" dirty="0"/>
              <a:t>. ISSI </a:t>
            </a:r>
            <a:r>
              <a:rPr lang="hu-HU" sz="800" dirty="0" err="1" smtClean="0"/>
              <a:t>Scientific</a:t>
            </a:r>
            <a:r>
              <a:rPr lang="hu-HU" sz="800" dirty="0" smtClean="0"/>
              <a:t> </a:t>
            </a:r>
            <a:r>
              <a:rPr lang="hu-HU" sz="800" dirty="0" err="1"/>
              <a:t>Reports</a:t>
            </a:r>
            <a:r>
              <a:rPr lang="hu-HU" sz="800" dirty="0"/>
              <a:t> Series, 1, </a:t>
            </a:r>
            <a:r>
              <a:rPr lang="hu-HU" sz="800" dirty="0" err="1"/>
              <a:t>January</a:t>
            </a:r>
            <a:r>
              <a:rPr lang="hu-HU" sz="800" dirty="0"/>
              <a:t> 1998.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4488160" y="1692415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Nagy </a:t>
            </a:r>
            <a:r>
              <a:rPr lang="hu-HU" dirty="0"/>
              <a:t>számban </a:t>
            </a:r>
            <a:r>
              <a:rPr lang="hu-HU" dirty="0" smtClean="0"/>
              <a:t>összegyűjtik </a:t>
            </a:r>
            <a:r>
              <a:rPr lang="hu-HU" dirty="0"/>
              <a:t>azt, hogy egy adott </a:t>
            </a:r>
            <a:r>
              <a:rPr lang="hu-HU" dirty="0" smtClean="0"/>
              <a:t>szonda mikor </a:t>
            </a:r>
            <a:r>
              <a:rPr lang="hu-HU" dirty="0"/>
              <a:t>metszi a </a:t>
            </a:r>
            <a:r>
              <a:rPr lang="hu-HU" dirty="0" smtClean="0"/>
              <a:t>lökéshullámot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 smtClean="0"/>
              <a:t>Feljegyzik</a:t>
            </a:r>
            <a:r>
              <a:rPr lang="hu-HU" dirty="0" smtClean="0"/>
              <a:t> </a:t>
            </a:r>
            <a:r>
              <a:rPr lang="hu-HU" dirty="0"/>
              <a:t>a koordinátákat, a </a:t>
            </a:r>
            <a:r>
              <a:rPr lang="hu-HU" dirty="0" smtClean="0"/>
              <a:t>napszél paramétereket </a:t>
            </a:r>
            <a:r>
              <a:rPr lang="hu-HU" dirty="0"/>
              <a:t>és a </a:t>
            </a:r>
            <a:r>
              <a:rPr lang="hu-HU" dirty="0" err="1"/>
              <a:t>geomágneses</a:t>
            </a:r>
            <a:r>
              <a:rPr lang="hu-HU" dirty="0"/>
              <a:t> indexet.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hasonló </a:t>
            </a:r>
            <a:r>
              <a:rPr lang="hu-HU" dirty="0" smtClean="0"/>
              <a:t>értékű paraméterekhez tartozó </a:t>
            </a:r>
            <a:r>
              <a:rPr lang="hu-HU" dirty="0"/>
              <a:t>koordinátákra egy három dimenziós görbét leíró sort </a:t>
            </a:r>
            <a:r>
              <a:rPr lang="hu-HU" dirty="0" smtClean="0"/>
              <a:t>illesztenek, majd </a:t>
            </a:r>
            <a:r>
              <a:rPr lang="hu-HU" dirty="0"/>
              <a:t>a sor együtthatóit származtatják a napszél </a:t>
            </a:r>
            <a:r>
              <a:rPr lang="hu-HU" dirty="0" smtClean="0"/>
              <a:t>paraméterekből és a </a:t>
            </a:r>
            <a:r>
              <a:rPr lang="hu-HU" dirty="0" err="1"/>
              <a:t>geomágneses</a:t>
            </a:r>
            <a:r>
              <a:rPr lang="hu-HU" dirty="0"/>
              <a:t> </a:t>
            </a:r>
            <a:r>
              <a:rPr lang="hu-HU" dirty="0" smtClean="0"/>
              <a:t>indexből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Sok </a:t>
            </a:r>
            <a:r>
              <a:rPr lang="hu-HU" dirty="0"/>
              <a:t>munkával jár, azonban </a:t>
            </a:r>
            <a:r>
              <a:rPr lang="hu-HU" dirty="0" smtClean="0"/>
              <a:t>egy egyszerűen </a:t>
            </a:r>
            <a:r>
              <a:rPr lang="hu-HU" dirty="0"/>
              <a:t>használható eszközt ad a földi lökéshullám és a </a:t>
            </a:r>
            <a:r>
              <a:rPr lang="hu-HU" dirty="0" err="1" smtClean="0"/>
              <a:t>magnetopauza</a:t>
            </a:r>
            <a:r>
              <a:rPr lang="hu-HU" dirty="0" smtClean="0"/>
              <a:t> helyének </a:t>
            </a:r>
            <a:r>
              <a:rPr lang="hu-HU" dirty="0"/>
              <a:t>meghatározására.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modellek </a:t>
            </a:r>
            <a:r>
              <a:rPr lang="hu-HU" dirty="0"/>
              <a:t>gyorsan reagálnak a </a:t>
            </a:r>
            <a:r>
              <a:rPr lang="hu-HU" dirty="0" smtClean="0"/>
              <a:t>napszél paramétereinek </a:t>
            </a:r>
            <a:r>
              <a:rPr lang="hu-HU" dirty="0"/>
              <a:t>változásaira.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Fizikát </a:t>
            </a:r>
            <a:r>
              <a:rPr lang="hu-HU" dirty="0"/>
              <a:t>nem tartalmaznak </a:t>
            </a:r>
            <a:r>
              <a:rPr lang="hu-HU" dirty="0" smtClean="0"/>
              <a:t>és pontosságuk </a:t>
            </a:r>
            <a:r>
              <a:rPr lang="hu-HU" dirty="0"/>
              <a:t>csak ott jó, ahol van elég mérés. 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Így </a:t>
            </a:r>
            <a:r>
              <a:rPr lang="hu-HU" dirty="0"/>
              <a:t>például lökéshullám </a:t>
            </a:r>
            <a:r>
              <a:rPr lang="hu-HU" dirty="0" smtClean="0"/>
              <a:t>és a </a:t>
            </a:r>
            <a:r>
              <a:rPr lang="hu-HU" dirty="0" err="1"/>
              <a:t>magnetopauza</a:t>
            </a:r>
            <a:r>
              <a:rPr lang="hu-HU" dirty="0"/>
              <a:t> napközeli pontja környékén a leíró modellek pontosak</a:t>
            </a:r>
            <a:r>
              <a:rPr lang="hu-HU" dirty="0" smtClean="0"/>
              <a:t>, azonban </a:t>
            </a:r>
            <a:r>
              <a:rPr lang="hu-HU" dirty="0"/>
              <a:t>a </a:t>
            </a:r>
            <a:r>
              <a:rPr lang="hu-HU" dirty="0" err="1" smtClean="0"/>
              <a:t>flankben</a:t>
            </a:r>
            <a:r>
              <a:rPr lang="hu-HU" dirty="0" smtClean="0"/>
              <a:t> </a:t>
            </a:r>
            <a:r>
              <a:rPr lang="hu-HU" dirty="0"/>
              <a:t>a pontosságuk sokkal </a:t>
            </a:r>
            <a:r>
              <a:rPr lang="hu-HU" dirty="0" smtClean="0"/>
              <a:t>gyengébb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FF0000"/>
                </a:solidFill>
              </a:rPr>
              <a:t>FONTOS!!! Nélkülük nem tudunk adatelemzést végezni a BS és a MP előtt.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3" name="Tartalom helye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14" y="1686837"/>
            <a:ext cx="3971107" cy="452596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57890"/>
            <a:ext cx="897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5186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modellek: lökéshullám </a:t>
            </a:r>
            <a:r>
              <a:rPr lang="hu-HU" sz="3200" dirty="0" smtClean="0"/>
              <a:t>modellek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376" y="1674956"/>
            <a:ext cx="1789192" cy="4529137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2268568" y="1565174"/>
            <a:ext cx="96838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 smtClean="0"/>
              <a:t>Peredo</a:t>
            </a:r>
            <a:r>
              <a:rPr lang="hu-HU" dirty="0" smtClean="0"/>
              <a:t> </a:t>
            </a:r>
            <a:r>
              <a:rPr lang="hu-HU" dirty="0"/>
              <a:t>et </a:t>
            </a:r>
            <a:r>
              <a:rPr lang="hu-HU" dirty="0" err="1"/>
              <a:t>al</a:t>
            </a:r>
            <a:r>
              <a:rPr lang="hu-HU" dirty="0"/>
              <a:t>. (1995</a:t>
            </a:r>
            <a:r>
              <a:rPr lang="hu-HU" dirty="0" smtClean="0"/>
              <a:t>) lökéshullám modell: 17 űrszonda </a:t>
            </a:r>
            <a:r>
              <a:rPr lang="hu-HU" dirty="0"/>
              <a:t>1392 lökéshullám </a:t>
            </a:r>
            <a:r>
              <a:rPr lang="hu-HU" dirty="0" smtClean="0"/>
              <a:t>kereszteződését használták </a:t>
            </a:r>
            <a:r>
              <a:rPr lang="hu-HU" dirty="0"/>
              <a:t>fel arra, hogy feltérképezzék a Föld lökéshullámának a </a:t>
            </a:r>
            <a:r>
              <a:rPr lang="hu-HU" dirty="0" smtClean="0"/>
              <a:t>3D-s alakját </a:t>
            </a:r>
            <a:r>
              <a:rPr lang="hu-HU" dirty="0"/>
              <a:t>és helyzetét, továbbá ezeknek a függését a napszél és a </a:t>
            </a:r>
            <a:r>
              <a:rPr lang="hu-HU" dirty="0" smtClean="0"/>
              <a:t>bolygóközi mágneses </a:t>
            </a:r>
            <a:r>
              <a:rPr lang="hu-HU" dirty="0"/>
              <a:t>tér adataitól.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tapasztalati modellek megadják a lökéshullám átlagos helyét </a:t>
            </a:r>
            <a:r>
              <a:rPr lang="hu-HU" dirty="0" smtClean="0"/>
              <a:t>és formáját </a:t>
            </a:r>
            <a:r>
              <a:rPr lang="hu-HU" dirty="0"/>
              <a:t>a napszélnyomás, a bolygóközi mágneses tér és az </a:t>
            </a:r>
            <a:r>
              <a:rPr lang="hu-HU" dirty="0" err="1" smtClean="0"/>
              <a:t>Alfvén</a:t>
            </a:r>
            <a:r>
              <a:rPr lang="hu-HU" dirty="0" smtClean="0"/>
              <a:t>-Mach (</a:t>
            </a:r>
            <a:r>
              <a:rPr lang="hu-HU" dirty="0"/>
              <a:t>M</a:t>
            </a:r>
            <a:r>
              <a:rPr lang="hu-HU" baseline="-25000" dirty="0"/>
              <a:t>A</a:t>
            </a:r>
            <a:r>
              <a:rPr lang="hu-HU" dirty="0"/>
              <a:t>) értékek </a:t>
            </a:r>
            <a:r>
              <a:rPr lang="hu-HU" dirty="0" smtClean="0"/>
              <a:t>függvényében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/>
              <a:t>egyes lökéshullám keresztezések </a:t>
            </a:r>
            <a:r>
              <a:rPr lang="hu-HU" dirty="0" smtClean="0"/>
              <a:t>helyeit áttranszformálták </a:t>
            </a:r>
            <a:r>
              <a:rPr lang="hu-HU" dirty="0"/>
              <a:t>egy kicsit módosított </a:t>
            </a:r>
            <a:r>
              <a:rPr lang="hu-HU" dirty="0" err="1"/>
              <a:t>Geocentric</a:t>
            </a:r>
            <a:r>
              <a:rPr lang="hu-HU" dirty="0"/>
              <a:t> </a:t>
            </a:r>
            <a:r>
              <a:rPr lang="hu-HU" dirty="0" err="1"/>
              <a:t>Solar</a:t>
            </a:r>
            <a:r>
              <a:rPr lang="hu-HU" dirty="0"/>
              <a:t> </a:t>
            </a:r>
            <a:r>
              <a:rPr lang="hu-HU" dirty="0" err="1"/>
              <a:t>Ecliptic</a:t>
            </a:r>
            <a:r>
              <a:rPr lang="hu-HU" dirty="0"/>
              <a:t> (GSE</a:t>
            </a:r>
            <a:r>
              <a:rPr lang="hu-HU" dirty="0" smtClean="0"/>
              <a:t>) koordináta-rendszerbe</a:t>
            </a:r>
            <a:r>
              <a:rPr lang="hu-HU" dirty="0"/>
              <a:t>, hogy eltüntessék a Föld pálya menti mozgása </a:t>
            </a:r>
            <a:r>
              <a:rPr lang="hu-HU" dirty="0" smtClean="0"/>
              <a:t>által okozott </a:t>
            </a:r>
            <a:r>
              <a:rPr lang="hu-HU" dirty="0" err="1" smtClean="0"/>
              <a:t>asszimmetriákat</a:t>
            </a: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napszél dinamikus nyomásának változása </a:t>
            </a:r>
            <a:r>
              <a:rPr lang="hu-HU" dirty="0" smtClean="0"/>
              <a:t>által okozott </a:t>
            </a:r>
            <a:r>
              <a:rPr lang="hu-HU" dirty="0"/>
              <a:t>variációkat úgy vették </a:t>
            </a:r>
            <a:r>
              <a:rPr lang="hu-HU" dirty="0" smtClean="0"/>
              <a:t>figyelembe</a:t>
            </a:r>
            <a:r>
              <a:rPr lang="hu-HU" dirty="0"/>
              <a:t>, hogy csak azokat az </a:t>
            </a:r>
            <a:r>
              <a:rPr lang="hu-HU" dirty="0" smtClean="0"/>
              <a:t>átmeneteket vették figyelembe</a:t>
            </a:r>
            <a:r>
              <a:rPr lang="hu-HU" dirty="0"/>
              <a:t>, amelyek idején a napszél dinamikus nyomása 3.1 </a:t>
            </a:r>
            <a:r>
              <a:rPr lang="hu-HU" dirty="0" err="1"/>
              <a:t>nPa</a:t>
            </a:r>
            <a:r>
              <a:rPr lang="hu-HU" dirty="0"/>
              <a:t> </a:t>
            </a:r>
            <a:r>
              <a:rPr lang="hu-HU" dirty="0" smtClean="0"/>
              <a:t>volt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3D-s lökéshullám felületeket </a:t>
            </a:r>
            <a:r>
              <a:rPr lang="hu-HU" dirty="0"/>
              <a:t>illesztettek és megvizsgálták a függésüket a </a:t>
            </a:r>
            <a:r>
              <a:rPr lang="hu-HU" dirty="0" smtClean="0"/>
              <a:t>hangsebességből számolt </a:t>
            </a:r>
            <a:r>
              <a:rPr lang="hu-HU" dirty="0"/>
              <a:t>(</a:t>
            </a:r>
            <a:r>
              <a:rPr lang="hu-HU" dirty="0" smtClean="0"/>
              <a:t>M), </a:t>
            </a:r>
            <a:r>
              <a:rPr lang="hu-HU" dirty="0"/>
              <a:t>az </a:t>
            </a:r>
            <a:r>
              <a:rPr lang="hu-HU" dirty="0" err="1"/>
              <a:t>Alfvén</a:t>
            </a:r>
            <a:r>
              <a:rPr lang="hu-HU" dirty="0"/>
              <a:t>- (M</a:t>
            </a:r>
            <a:r>
              <a:rPr lang="hu-HU" baseline="-25000" dirty="0"/>
              <a:t>A</a:t>
            </a:r>
            <a:r>
              <a:rPr lang="hu-HU" dirty="0"/>
              <a:t>) és a </a:t>
            </a:r>
            <a:r>
              <a:rPr lang="hu-HU" dirty="0" err="1" smtClean="0"/>
              <a:t>magnetoszonikus</a:t>
            </a:r>
            <a:r>
              <a:rPr lang="hu-HU" dirty="0" smtClean="0"/>
              <a:t> (M</a:t>
            </a:r>
            <a:r>
              <a:rPr lang="hu-HU" baseline="-25000" dirty="0" smtClean="0"/>
              <a:t>S</a:t>
            </a:r>
            <a:r>
              <a:rPr lang="hu-HU" dirty="0"/>
              <a:t>) </a:t>
            </a:r>
            <a:r>
              <a:rPr lang="hu-HU" dirty="0" smtClean="0"/>
              <a:t>Mach számoktól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smtClean="0"/>
              <a:t>Az </a:t>
            </a:r>
            <a:r>
              <a:rPr lang="hu-HU" dirty="0" err="1"/>
              <a:t>Alfvén</a:t>
            </a:r>
            <a:r>
              <a:rPr lang="hu-HU" dirty="0"/>
              <a:t>-Mach szám adja a legjobb illeszkedést </a:t>
            </a:r>
            <a:r>
              <a:rPr lang="hu-HU" dirty="0" smtClean="0"/>
              <a:t>a lökéshullám </a:t>
            </a:r>
            <a:r>
              <a:rPr lang="hu-HU" dirty="0"/>
              <a:t>felületekhez a legkisebb négyzetek </a:t>
            </a:r>
            <a:r>
              <a:rPr lang="hu-HU" dirty="0" smtClean="0"/>
              <a:t>módszerével</a:t>
            </a:r>
            <a:r>
              <a:rPr lang="hu-HU" dirty="0"/>
              <a:t>.</a:t>
            </a:r>
          </a:p>
        </p:txBody>
      </p:sp>
      <p:sp>
        <p:nvSpPr>
          <p:cNvPr id="13" name="Téglalap 12"/>
          <p:cNvSpPr/>
          <p:nvPr/>
        </p:nvSpPr>
        <p:spPr>
          <a:xfrm>
            <a:off x="7456452" y="5857725"/>
            <a:ext cx="4627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err="1"/>
              <a:t>Götz</a:t>
            </a:r>
            <a:r>
              <a:rPr lang="hu-HU" sz="800" dirty="0"/>
              <a:t> </a:t>
            </a:r>
            <a:r>
              <a:rPr lang="hu-HU" sz="800" dirty="0" err="1"/>
              <a:t>Paschmann</a:t>
            </a:r>
            <a:r>
              <a:rPr lang="hu-HU" sz="800" dirty="0"/>
              <a:t> and </a:t>
            </a:r>
            <a:r>
              <a:rPr lang="hu-HU" sz="800" dirty="0" err="1"/>
              <a:t>Patrick</a:t>
            </a:r>
            <a:r>
              <a:rPr lang="hu-HU" sz="800" dirty="0"/>
              <a:t> W. </a:t>
            </a:r>
            <a:r>
              <a:rPr lang="hu-HU" sz="800" dirty="0" err="1"/>
              <a:t>Daly</a:t>
            </a:r>
            <a:r>
              <a:rPr lang="hu-HU" sz="800" dirty="0"/>
              <a:t>. </a:t>
            </a:r>
            <a:r>
              <a:rPr lang="hu-HU" sz="800" dirty="0" err="1"/>
              <a:t>Analysis</a:t>
            </a:r>
            <a:r>
              <a:rPr lang="hu-HU" sz="800" dirty="0"/>
              <a:t> </a:t>
            </a:r>
            <a:r>
              <a:rPr lang="hu-HU" sz="800" dirty="0" err="1"/>
              <a:t>Methods</a:t>
            </a:r>
            <a:r>
              <a:rPr lang="hu-HU" sz="800" dirty="0"/>
              <a:t> </a:t>
            </a:r>
            <a:r>
              <a:rPr lang="hu-HU" sz="800" dirty="0" err="1"/>
              <a:t>for</a:t>
            </a:r>
            <a:r>
              <a:rPr lang="hu-HU" sz="800" dirty="0"/>
              <a:t> </a:t>
            </a:r>
            <a:r>
              <a:rPr lang="hu-HU" sz="800" dirty="0" smtClean="0"/>
              <a:t>Multi-</a:t>
            </a:r>
            <a:r>
              <a:rPr lang="hu-HU" sz="800" dirty="0" err="1" smtClean="0"/>
              <a:t>Spacecraft</a:t>
            </a:r>
            <a:r>
              <a:rPr lang="hu-HU" sz="800" dirty="0" smtClean="0"/>
              <a:t> Data</a:t>
            </a:r>
            <a:r>
              <a:rPr lang="hu-HU" sz="800" dirty="0"/>
              <a:t>. ISSI </a:t>
            </a:r>
            <a:r>
              <a:rPr lang="hu-HU" sz="800" dirty="0" err="1" smtClean="0"/>
              <a:t>Scientific</a:t>
            </a:r>
            <a:r>
              <a:rPr lang="hu-HU" sz="800" dirty="0" smtClean="0"/>
              <a:t> </a:t>
            </a:r>
            <a:r>
              <a:rPr lang="hu-HU" sz="800" dirty="0" err="1"/>
              <a:t>Reports</a:t>
            </a:r>
            <a:r>
              <a:rPr lang="hu-HU" sz="800" dirty="0"/>
              <a:t> Series SR-001, ESA/ISSI, </a:t>
            </a:r>
            <a:r>
              <a:rPr lang="hu-HU" sz="800" dirty="0" err="1"/>
              <a:t>Vol</a:t>
            </a:r>
            <a:r>
              <a:rPr lang="hu-HU" sz="800" dirty="0"/>
              <a:t>. 1. ISBN 1608-280X</a:t>
            </a:r>
            <a:r>
              <a:rPr lang="hu-HU" sz="800" dirty="0" smtClean="0"/>
              <a:t>, 1998</a:t>
            </a:r>
            <a:r>
              <a:rPr lang="hu-HU" sz="800" dirty="0"/>
              <a:t>. </a:t>
            </a:r>
            <a:r>
              <a:rPr lang="hu-HU" sz="800" i="1" dirty="0"/>
              <a:t>ISSI </a:t>
            </a:r>
            <a:r>
              <a:rPr lang="hu-HU" sz="800" i="1" dirty="0" err="1" smtClean="0"/>
              <a:t>Scientific</a:t>
            </a:r>
            <a:r>
              <a:rPr lang="hu-HU" sz="800" i="1" dirty="0" smtClean="0"/>
              <a:t> </a:t>
            </a:r>
            <a:r>
              <a:rPr lang="hu-HU" sz="800" i="1" dirty="0" err="1"/>
              <a:t>Reports</a:t>
            </a:r>
            <a:r>
              <a:rPr lang="hu-HU" sz="800" i="1" dirty="0"/>
              <a:t> Series</a:t>
            </a:r>
            <a:r>
              <a:rPr lang="hu-HU" sz="800" dirty="0"/>
              <a:t>, 1, </a:t>
            </a:r>
            <a:r>
              <a:rPr lang="hu-HU" sz="800" dirty="0" err="1"/>
              <a:t>January</a:t>
            </a:r>
            <a:r>
              <a:rPr lang="hu-HU" sz="800" dirty="0"/>
              <a:t> 1998</a:t>
            </a:r>
            <a:r>
              <a:rPr lang="hu-HU" sz="800" dirty="0" smtClean="0"/>
              <a:t>.</a:t>
            </a:r>
            <a:r>
              <a:rPr lang="en-GB" sz="800" dirty="0"/>
              <a:t> </a:t>
            </a: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en-GB" sz="800" dirty="0" err="1" smtClean="0"/>
              <a:t>Peredo</a:t>
            </a:r>
            <a:r>
              <a:rPr lang="en-GB" sz="800" dirty="0"/>
              <a:t>, </a:t>
            </a:r>
            <a:r>
              <a:rPr lang="hu-HU" sz="800" dirty="0" smtClean="0"/>
              <a:t>M., </a:t>
            </a:r>
            <a:r>
              <a:rPr lang="en-GB" sz="800" dirty="0" smtClean="0"/>
              <a:t>J</a:t>
            </a:r>
            <a:r>
              <a:rPr lang="en-GB" sz="800" dirty="0"/>
              <a:t>. A. </a:t>
            </a:r>
            <a:r>
              <a:rPr lang="en-GB" sz="800" dirty="0" err="1"/>
              <a:t>Slavin</a:t>
            </a:r>
            <a:r>
              <a:rPr lang="en-GB" sz="800" dirty="0"/>
              <a:t>, E. Mazur, and S. A. Curtis. Three-dimensional position </a:t>
            </a:r>
            <a:r>
              <a:rPr lang="en-GB" sz="800" dirty="0" smtClean="0"/>
              <a:t>and</a:t>
            </a:r>
            <a:r>
              <a:rPr lang="hu-HU" sz="800" dirty="0" smtClean="0"/>
              <a:t> </a:t>
            </a:r>
            <a:r>
              <a:rPr lang="en-GB" sz="800" dirty="0" smtClean="0"/>
              <a:t>shape </a:t>
            </a:r>
            <a:r>
              <a:rPr lang="en-GB" sz="800" dirty="0"/>
              <a:t>of the bow shock and their variation with </a:t>
            </a:r>
            <a:r>
              <a:rPr lang="en-GB" sz="800" dirty="0" err="1"/>
              <a:t>Alfvénic</a:t>
            </a:r>
            <a:r>
              <a:rPr lang="en-GB" sz="800" dirty="0"/>
              <a:t>, sonic, and </a:t>
            </a:r>
            <a:r>
              <a:rPr lang="en-GB" sz="800" dirty="0" err="1" smtClean="0"/>
              <a:t>magnetosonic</a:t>
            </a:r>
            <a:r>
              <a:rPr lang="hu-HU" sz="800" dirty="0" smtClean="0"/>
              <a:t> </a:t>
            </a:r>
            <a:r>
              <a:rPr lang="en-GB" sz="800" dirty="0" smtClean="0"/>
              <a:t>Mach </a:t>
            </a:r>
            <a:r>
              <a:rPr lang="en-GB" sz="800" dirty="0"/>
              <a:t>numbers and interplanetary magnetic </a:t>
            </a:r>
            <a:r>
              <a:rPr lang="hu-HU" sz="800" dirty="0" err="1" smtClean="0"/>
              <a:t>fie</a:t>
            </a:r>
            <a:r>
              <a:rPr lang="en-GB" sz="800" dirty="0" err="1" smtClean="0"/>
              <a:t>ld</a:t>
            </a:r>
            <a:r>
              <a:rPr lang="en-GB" sz="800" dirty="0" smtClean="0"/>
              <a:t> </a:t>
            </a:r>
            <a:r>
              <a:rPr lang="en-GB" sz="800" dirty="0"/>
              <a:t>orientation</a:t>
            </a:r>
            <a:r>
              <a:rPr lang="en-GB" sz="800" i="1" dirty="0"/>
              <a:t>. Journal </a:t>
            </a:r>
            <a:r>
              <a:rPr lang="en-GB" sz="800" i="1" dirty="0" smtClean="0"/>
              <a:t>of</a:t>
            </a:r>
            <a:r>
              <a:rPr lang="hu-HU" sz="800" i="1" dirty="0" smtClean="0"/>
              <a:t> </a:t>
            </a:r>
            <a:r>
              <a:rPr lang="en-GB" sz="800" i="1" dirty="0" smtClean="0"/>
              <a:t>Geophysical </a:t>
            </a:r>
            <a:r>
              <a:rPr lang="en-GB" sz="800" i="1" dirty="0"/>
              <a:t>Research</a:t>
            </a:r>
            <a:r>
              <a:rPr lang="en-GB" sz="800" dirty="0"/>
              <a:t>, 100(A5):</a:t>
            </a:r>
            <a:r>
              <a:rPr lang="en-GB" sz="800" dirty="0" smtClean="0"/>
              <a:t>7907</a:t>
            </a:r>
            <a:r>
              <a:rPr lang="hu-HU" sz="800" dirty="0" smtClean="0"/>
              <a:t>-</a:t>
            </a:r>
            <a:r>
              <a:rPr lang="en-GB" sz="800" dirty="0" smtClean="0"/>
              <a:t>7916</a:t>
            </a:r>
            <a:r>
              <a:rPr lang="en-GB" sz="800" dirty="0"/>
              <a:t>, May 1995. </a:t>
            </a:r>
            <a:r>
              <a:rPr lang="en-GB" sz="800" dirty="0" err="1"/>
              <a:t>doi</a:t>
            </a:r>
            <a:r>
              <a:rPr lang="en-GB" sz="800" dirty="0"/>
              <a:t>: 10.1029/94JA02545</a:t>
            </a:r>
            <a:r>
              <a:rPr lang="en-GB" sz="800" dirty="0" smtClean="0"/>
              <a:t>.</a:t>
            </a:r>
            <a:endParaRPr lang="hu-HU" sz="800" dirty="0" smtClean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897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17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modellek: </a:t>
            </a:r>
            <a:r>
              <a:rPr lang="hu-HU" sz="3200" dirty="0" err="1" smtClean="0"/>
              <a:t>magnetopauza</a:t>
            </a:r>
            <a:r>
              <a:rPr lang="hu-HU" sz="3200" dirty="0" smtClean="0"/>
              <a:t> modellek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360" y="1703498"/>
            <a:ext cx="2052863" cy="4529137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4151784" y="6157265"/>
            <a:ext cx="788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 err="1"/>
              <a:t>Götz</a:t>
            </a:r>
            <a:r>
              <a:rPr lang="hu-HU" sz="800" dirty="0"/>
              <a:t> </a:t>
            </a:r>
            <a:r>
              <a:rPr lang="hu-HU" sz="800" dirty="0" err="1"/>
              <a:t>Paschmann</a:t>
            </a:r>
            <a:r>
              <a:rPr lang="hu-HU" sz="800" dirty="0"/>
              <a:t> and </a:t>
            </a:r>
            <a:r>
              <a:rPr lang="hu-HU" sz="800" dirty="0" err="1"/>
              <a:t>Patrick</a:t>
            </a:r>
            <a:r>
              <a:rPr lang="hu-HU" sz="800" dirty="0"/>
              <a:t> W. </a:t>
            </a:r>
            <a:r>
              <a:rPr lang="hu-HU" sz="800" dirty="0" err="1"/>
              <a:t>Daly</a:t>
            </a:r>
            <a:r>
              <a:rPr lang="hu-HU" sz="800" dirty="0"/>
              <a:t>. </a:t>
            </a:r>
            <a:r>
              <a:rPr lang="hu-HU" sz="800" dirty="0" err="1"/>
              <a:t>Analysis</a:t>
            </a:r>
            <a:r>
              <a:rPr lang="hu-HU" sz="800" dirty="0"/>
              <a:t> </a:t>
            </a:r>
            <a:r>
              <a:rPr lang="hu-HU" sz="800" dirty="0" err="1"/>
              <a:t>Methods</a:t>
            </a:r>
            <a:r>
              <a:rPr lang="hu-HU" sz="800" dirty="0"/>
              <a:t> </a:t>
            </a:r>
            <a:r>
              <a:rPr lang="hu-HU" sz="800" dirty="0" err="1"/>
              <a:t>for</a:t>
            </a:r>
            <a:r>
              <a:rPr lang="hu-HU" sz="800" dirty="0"/>
              <a:t> </a:t>
            </a:r>
            <a:r>
              <a:rPr lang="hu-HU" sz="800" dirty="0" smtClean="0"/>
              <a:t>Multi-</a:t>
            </a:r>
            <a:r>
              <a:rPr lang="hu-HU" sz="800" dirty="0" err="1" smtClean="0"/>
              <a:t>Spacecraft</a:t>
            </a:r>
            <a:r>
              <a:rPr lang="hu-HU" sz="800" dirty="0" smtClean="0"/>
              <a:t> Data</a:t>
            </a:r>
            <a:r>
              <a:rPr lang="hu-HU" sz="800" dirty="0"/>
              <a:t>. ISSI </a:t>
            </a:r>
            <a:r>
              <a:rPr lang="hu-HU" sz="800" dirty="0" err="1" smtClean="0"/>
              <a:t>Scientific</a:t>
            </a:r>
            <a:r>
              <a:rPr lang="hu-HU" sz="800" dirty="0" smtClean="0"/>
              <a:t> </a:t>
            </a:r>
            <a:r>
              <a:rPr lang="hu-HU" sz="800" dirty="0" err="1"/>
              <a:t>Reports</a:t>
            </a:r>
            <a:r>
              <a:rPr lang="hu-HU" sz="800" dirty="0"/>
              <a:t> Series SR-001, ESA/ISSI, </a:t>
            </a:r>
            <a:r>
              <a:rPr lang="hu-HU" sz="800" dirty="0" err="1"/>
              <a:t>Vol</a:t>
            </a:r>
            <a:r>
              <a:rPr lang="hu-HU" sz="800" dirty="0"/>
              <a:t>. 1. ISBN 1608-280X</a:t>
            </a:r>
            <a:r>
              <a:rPr lang="hu-HU" sz="800" dirty="0" smtClean="0"/>
              <a:t>, 1998</a:t>
            </a:r>
            <a:r>
              <a:rPr lang="hu-HU" sz="800" dirty="0"/>
              <a:t>. </a:t>
            </a:r>
            <a:r>
              <a:rPr lang="hu-HU" sz="800" i="1" dirty="0"/>
              <a:t>ISSI </a:t>
            </a:r>
            <a:r>
              <a:rPr lang="hu-HU" sz="800" i="1" dirty="0" err="1" smtClean="0"/>
              <a:t>Scientific</a:t>
            </a:r>
            <a:r>
              <a:rPr lang="hu-HU" sz="800" i="1" dirty="0" smtClean="0"/>
              <a:t> </a:t>
            </a:r>
            <a:r>
              <a:rPr lang="hu-HU" sz="800" i="1" dirty="0" err="1"/>
              <a:t>Reports</a:t>
            </a:r>
            <a:r>
              <a:rPr lang="hu-HU" sz="800" i="1" dirty="0"/>
              <a:t> Series</a:t>
            </a:r>
            <a:r>
              <a:rPr lang="hu-HU" sz="800" dirty="0"/>
              <a:t>, 1, </a:t>
            </a:r>
            <a:r>
              <a:rPr lang="hu-HU" sz="800" dirty="0" err="1"/>
              <a:t>January</a:t>
            </a:r>
            <a:r>
              <a:rPr lang="hu-HU" sz="800" dirty="0"/>
              <a:t> 1998</a:t>
            </a:r>
            <a:r>
              <a:rPr lang="hu-HU" sz="800" dirty="0" smtClean="0"/>
              <a:t>.</a:t>
            </a:r>
            <a:r>
              <a:rPr lang="en-GB" sz="800" dirty="0"/>
              <a:t> </a:t>
            </a: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en-GB" sz="800" dirty="0"/>
              <a:t>J. H. </a:t>
            </a:r>
            <a:r>
              <a:rPr lang="en-GB" sz="800" dirty="0" err="1"/>
              <a:t>Shue</a:t>
            </a:r>
            <a:r>
              <a:rPr lang="en-GB" sz="800" dirty="0"/>
              <a:t>, J. K. Chao, H. C. Fu, C. T. Russell, P. Song, K. K. </a:t>
            </a:r>
            <a:r>
              <a:rPr lang="en-GB" sz="800" dirty="0" err="1"/>
              <a:t>Khurana</a:t>
            </a:r>
            <a:r>
              <a:rPr lang="en-GB" sz="800" dirty="0"/>
              <a:t>, </a:t>
            </a:r>
            <a:r>
              <a:rPr lang="en-GB" sz="800" dirty="0" smtClean="0"/>
              <a:t>and</a:t>
            </a:r>
            <a:r>
              <a:rPr lang="hu-HU" sz="800" dirty="0" smtClean="0"/>
              <a:t> </a:t>
            </a:r>
            <a:r>
              <a:rPr lang="en-GB" sz="800" dirty="0" smtClean="0"/>
              <a:t>H</a:t>
            </a:r>
            <a:r>
              <a:rPr lang="en-GB" sz="800" dirty="0"/>
              <a:t>. J. Singer. A new functional form to study the solar wind control of </a:t>
            </a:r>
            <a:r>
              <a:rPr lang="en-GB" sz="800" dirty="0" smtClean="0"/>
              <a:t>the</a:t>
            </a:r>
            <a:r>
              <a:rPr lang="hu-HU" sz="800" dirty="0" smtClean="0"/>
              <a:t> </a:t>
            </a:r>
            <a:r>
              <a:rPr lang="en-GB" sz="800" dirty="0" smtClean="0"/>
              <a:t>magnetopause </a:t>
            </a:r>
            <a:r>
              <a:rPr lang="en-GB" sz="800" dirty="0"/>
              <a:t>size and shape. </a:t>
            </a:r>
            <a:r>
              <a:rPr lang="en-GB" sz="800" i="1" dirty="0"/>
              <a:t>Journal of Geophysical Research</a:t>
            </a:r>
            <a:r>
              <a:rPr lang="en-GB" sz="800" dirty="0"/>
              <a:t>, 102(A5):</a:t>
            </a:r>
            <a:r>
              <a:rPr lang="en-GB" sz="800" dirty="0" smtClean="0"/>
              <a:t>9497</a:t>
            </a:r>
            <a:r>
              <a:rPr lang="hu-HU" sz="800" dirty="0"/>
              <a:t>-</a:t>
            </a:r>
            <a:r>
              <a:rPr lang="en-GB" sz="800" dirty="0" smtClean="0"/>
              <a:t>9512</a:t>
            </a:r>
            <a:r>
              <a:rPr lang="en-GB" sz="800" dirty="0"/>
              <a:t>, May 1997. </a:t>
            </a:r>
            <a:r>
              <a:rPr lang="en-GB" sz="800" dirty="0" err="1"/>
              <a:t>doi</a:t>
            </a:r>
            <a:r>
              <a:rPr lang="en-GB" sz="800" dirty="0"/>
              <a:t>: 10.1029/97JA00196.</a:t>
            </a:r>
            <a:endParaRPr lang="hu-HU" sz="800" dirty="0" smtClean="0"/>
          </a:p>
        </p:txBody>
      </p:sp>
      <p:sp>
        <p:nvSpPr>
          <p:cNvPr id="12" name="Téglalap 11"/>
          <p:cNvSpPr/>
          <p:nvPr/>
        </p:nvSpPr>
        <p:spPr>
          <a:xfrm>
            <a:off x="2390066" y="1529882"/>
            <a:ext cx="96490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err="1" smtClean="0"/>
              <a:t>Shue</a:t>
            </a:r>
            <a:r>
              <a:rPr lang="hu-HU" sz="1600" dirty="0" smtClean="0"/>
              <a:t> </a:t>
            </a:r>
            <a:r>
              <a:rPr lang="hu-HU" sz="1600" dirty="0"/>
              <a:t>et </a:t>
            </a:r>
            <a:r>
              <a:rPr lang="hu-HU" sz="1600" dirty="0" err="1"/>
              <a:t>al</a:t>
            </a:r>
            <a:r>
              <a:rPr lang="hu-HU" sz="1600" dirty="0" smtClean="0"/>
              <a:t>. (</a:t>
            </a:r>
            <a:r>
              <a:rPr lang="hu-HU" sz="1600" dirty="0"/>
              <a:t>1997</a:t>
            </a:r>
            <a:r>
              <a:rPr lang="hu-HU" sz="1600" dirty="0" smtClean="0"/>
              <a:t>) </a:t>
            </a:r>
            <a:r>
              <a:rPr lang="hu-HU" sz="1600" dirty="0" err="1" smtClean="0"/>
              <a:t>magnetopauze</a:t>
            </a:r>
            <a:r>
              <a:rPr lang="hu-HU" sz="1600" dirty="0" smtClean="0"/>
              <a:t> modellje az </a:t>
            </a:r>
            <a:r>
              <a:rPr lang="hu-HU" sz="1600" dirty="0"/>
              <a:t>r = r</a:t>
            </a:r>
            <a:r>
              <a:rPr lang="hu-HU" sz="1600" baseline="-25000" dirty="0"/>
              <a:t>0</a:t>
            </a:r>
            <a:r>
              <a:rPr lang="hu-HU" sz="1600" dirty="0"/>
              <a:t> [</a:t>
            </a:r>
            <a:r>
              <a:rPr lang="hu-HU" sz="1600" dirty="0" smtClean="0"/>
              <a:t>2 / </a:t>
            </a:r>
            <a:r>
              <a:rPr lang="hu-HU" sz="1600" dirty="0"/>
              <a:t>(1 + cos </a:t>
            </a:r>
            <a:r>
              <a:rPr lang="el-GR" sz="1600" dirty="0" smtClean="0"/>
              <a:t>θ</a:t>
            </a:r>
            <a:r>
              <a:rPr lang="hu-HU" sz="1600" dirty="0" smtClean="0"/>
              <a:t>)] </a:t>
            </a:r>
            <a:r>
              <a:rPr lang="el-GR" sz="1600" dirty="0" smtClean="0"/>
              <a:t>α</a:t>
            </a:r>
            <a:r>
              <a:rPr lang="hu-HU" sz="1600" dirty="0" smtClean="0"/>
              <a:t>  </a:t>
            </a:r>
            <a:r>
              <a:rPr lang="hu-HU" sz="1600" dirty="0"/>
              <a:t>formulát illesztette </a:t>
            </a:r>
            <a:r>
              <a:rPr lang="hu-HU" sz="1600" dirty="0" smtClean="0"/>
              <a:t>az International </a:t>
            </a:r>
            <a:r>
              <a:rPr lang="hu-HU" sz="1600" dirty="0"/>
              <a:t>Sun-</a:t>
            </a:r>
            <a:r>
              <a:rPr lang="hu-HU" sz="1600" dirty="0" err="1"/>
              <a:t>Earth</a:t>
            </a:r>
            <a:r>
              <a:rPr lang="hu-HU" sz="1600" dirty="0"/>
              <a:t> </a:t>
            </a:r>
            <a:r>
              <a:rPr lang="hu-HU" sz="1600" dirty="0" smtClean="0"/>
              <a:t>1 </a:t>
            </a:r>
            <a:r>
              <a:rPr lang="hu-HU" sz="1600" dirty="0"/>
              <a:t>és 2, </a:t>
            </a:r>
            <a:r>
              <a:rPr lang="hu-HU" sz="1600" dirty="0" smtClean="0"/>
              <a:t>az </a:t>
            </a:r>
            <a:r>
              <a:rPr lang="hu-HU" sz="1600" dirty="0" err="1" smtClean="0"/>
              <a:t>Active</a:t>
            </a:r>
            <a:r>
              <a:rPr lang="hu-HU" sz="1600" dirty="0" smtClean="0"/>
              <a:t> </a:t>
            </a:r>
            <a:r>
              <a:rPr lang="hu-HU" sz="1600" dirty="0" err="1"/>
              <a:t>Magnetospheric</a:t>
            </a:r>
            <a:r>
              <a:rPr lang="hu-HU" sz="1600" dirty="0"/>
              <a:t> </a:t>
            </a:r>
            <a:r>
              <a:rPr lang="hu-HU" sz="1600" dirty="0" err="1"/>
              <a:t>Particle</a:t>
            </a:r>
            <a:r>
              <a:rPr lang="hu-HU" sz="1600" dirty="0"/>
              <a:t> </a:t>
            </a:r>
            <a:r>
              <a:rPr lang="hu-HU" sz="1600" dirty="0" err="1"/>
              <a:t>Tracer</a:t>
            </a:r>
            <a:r>
              <a:rPr lang="hu-HU" sz="1600" dirty="0"/>
              <a:t> </a:t>
            </a:r>
            <a:r>
              <a:rPr lang="hu-HU" sz="1600" dirty="0" err="1"/>
              <a:t>Explorers</a:t>
            </a:r>
            <a:r>
              <a:rPr lang="hu-HU" sz="1600" dirty="0"/>
              <a:t>/Ion </a:t>
            </a:r>
            <a:r>
              <a:rPr lang="hu-HU" sz="1600" dirty="0" err="1"/>
              <a:t>Release</a:t>
            </a:r>
            <a:r>
              <a:rPr lang="hu-HU" sz="1600" dirty="0"/>
              <a:t> </a:t>
            </a:r>
            <a:r>
              <a:rPr lang="hu-HU" sz="1600" dirty="0" err="1" smtClean="0"/>
              <a:t>Module</a:t>
            </a:r>
            <a:r>
              <a:rPr lang="hu-HU" sz="1600" dirty="0" smtClean="0"/>
              <a:t> és az </a:t>
            </a:r>
            <a:r>
              <a:rPr lang="hu-HU" sz="1600" dirty="0" err="1"/>
              <a:t>Interplanetary</a:t>
            </a:r>
            <a:r>
              <a:rPr lang="hu-HU" sz="1600" dirty="0"/>
              <a:t> </a:t>
            </a:r>
            <a:r>
              <a:rPr lang="hu-HU" sz="1600" dirty="0" smtClean="0"/>
              <a:t>Monitoring Platform </a:t>
            </a:r>
            <a:r>
              <a:rPr lang="hu-HU" sz="1600" dirty="0"/>
              <a:t>(IMP </a:t>
            </a:r>
            <a:r>
              <a:rPr lang="hu-HU" sz="1600" dirty="0" err="1"/>
              <a:t>McDowell</a:t>
            </a:r>
            <a:r>
              <a:rPr lang="hu-HU" sz="1600" dirty="0"/>
              <a:t>, 2002) </a:t>
            </a:r>
            <a:r>
              <a:rPr lang="hu-HU" sz="1600" dirty="0" smtClean="0"/>
              <a:t>szondák </a:t>
            </a:r>
            <a:r>
              <a:rPr lang="hu-HU" sz="1600" dirty="0" err="1"/>
              <a:t>magnetopauza</a:t>
            </a:r>
            <a:r>
              <a:rPr lang="hu-HU" sz="1600" dirty="0"/>
              <a:t> </a:t>
            </a:r>
            <a:r>
              <a:rPr lang="hu-HU" sz="1600" dirty="0" smtClean="0"/>
              <a:t>áthaladásaira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r</a:t>
            </a:r>
            <a:r>
              <a:rPr lang="hu-HU" sz="1600" baseline="-25000" dirty="0" smtClean="0"/>
              <a:t>0</a:t>
            </a:r>
            <a:r>
              <a:rPr lang="hu-HU" sz="1600" dirty="0" smtClean="0"/>
              <a:t> </a:t>
            </a:r>
            <a:r>
              <a:rPr lang="hu-HU" sz="1600" dirty="0"/>
              <a:t>a </a:t>
            </a:r>
            <a:r>
              <a:rPr lang="hu-HU" sz="1600" dirty="0" err="1"/>
              <a:t>magnetopauza</a:t>
            </a:r>
            <a:r>
              <a:rPr lang="hu-HU" sz="1600" dirty="0"/>
              <a:t> orr pontjának távolsága a Föld </a:t>
            </a:r>
            <a:r>
              <a:rPr lang="hu-HU" sz="1600" dirty="0" smtClean="0"/>
              <a:t>középpontjától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l-GR" sz="1600" dirty="0" smtClean="0"/>
              <a:t>α</a:t>
            </a:r>
            <a:r>
              <a:rPr lang="hu-HU" sz="1600" dirty="0" smtClean="0"/>
              <a:t> </a:t>
            </a:r>
            <a:r>
              <a:rPr lang="hu-HU" sz="1600" dirty="0"/>
              <a:t>pedig a csóva </a:t>
            </a:r>
            <a:r>
              <a:rPr lang="hu-HU" sz="1600" dirty="0" smtClean="0"/>
              <a:t>kitérése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Az </a:t>
            </a:r>
            <a:r>
              <a:rPr lang="hu-HU" sz="1600" dirty="0"/>
              <a:t>r érték egy adott szögnél </a:t>
            </a:r>
            <a:r>
              <a:rPr lang="hu-HU" sz="1600" dirty="0" smtClean="0"/>
              <a:t>(</a:t>
            </a:r>
            <a:r>
              <a:rPr lang="el-GR" sz="1600" dirty="0"/>
              <a:t>θ</a:t>
            </a:r>
            <a:r>
              <a:rPr lang="hu-HU" sz="1600" dirty="0" smtClean="0"/>
              <a:t>) </a:t>
            </a:r>
            <a:r>
              <a:rPr lang="hu-HU" sz="1600" dirty="0"/>
              <a:t>a </a:t>
            </a:r>
            <a:r>
              <a:rPr lang="hu-HU" sz="1600" dirty="0" smtClean="0"/>
              <a:t>Nap-Föld vonal </a:t>
            </a:r>
            <a:r>
              <a:rPr lang="hu-HU" sz="1600" dirty="0"/>
              <a:t>és az r iránya </a:t>
            </a:r>
            <a:r>
              <a:rPr lang="hu-HU" sz="1600" dirty="0" smtClean="0"/>
              <a:t>között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Az </a:t>
            </a:r>
            <a:r>
              <a:rPr lang="hu-HU" sz="1600" dirty="0"/>
              <a:t>r</a:t>
            </a:r>
            <a:r>
              <a:rPr lang="hu-HU" sz="1600" baseline="-25000" dirty="0"/>
              <a:t>0 </a:t>
            </a:r>
            <a:r>
              <a:rPr lang="hu-HU" sz="1600" dirty="0" smtClean="0"/>
              <a:t>változik </a:t>
            </a:r>
            <a:r>
              <a:rPr lang="hu-HU" sz="1600" dirty="0"/>
              <a:t>a bolygóközi mágneses </a:t>
            </a:r>
            <a:r>
              <a:rPr lang="hu-HU" sz="1600" dirty="0" smtClean="0"/>
              <a:t>tér z </a:t>
            </a:r>
            <a:r>
              <a:rPr lang="hu-HU" sz="1600" dirty="0"/>
              <a:t>komponense (B</a:t>
            </a:r>
            <a:r>
              <a:rPr lang="hu-HU" sz="1600" baseline="-25000" dirty="0"/>
              <a:t>z</a:t>
            </a:r>
            <a:r>
              <a:rPr lang="hu-HU" sz="1600" dirty="0"/>
              <a:t>) függvényében és szakadása van a </a:t>
            </a:r>
            <a:r>
              <a:rPr lang="hu-HU" sz="1600" dirty="0" smtClean="0"/>
              <a:t>B</a:t>
            </a:r>
            <a:r>
              <a:rPr lang="hu-HU" sz="1600" baseline="-25000" dirty="0" smtClean="0"/>
              <a:t>z</a:t>
            </a:r>
            <a:r>
              <a:rPr lang="hu-HU" sz="1600" dirty="0" smtClean="0"/>
              <a:t>=0 </a:t>
            </a:r>
            <a:r>
              <a:rPr lang="hu-HU" sz="1600" dirty="0" err="1"/>
              <a:t>nT</a:t>
            </a:r>
            <a:r>
              <a:rPr lang="hu-HU" sz="1600" dirty="0"/>
              <a:t> </a:t>
            </a:r>
            <a:r>
              <a:rPr lang="hu-HU" sz="1600" dirty="0" smtClean="0"/>
              <a:t>értéknél.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Az r</a:t>
            </a:r>
            <a:r>
              <a:rPr lang="hu-HU" sz="1600" baseline="-25000" dirty="0" smtClean="0"/>
              <a:t>0</a:t>
            </a:r>
            <a:r>
              <a:rPr lang="hu-HU" sz="1600" dirty="0" smtClean="0"/>
              <a:t> </a:t>
            </a:r>
            <a:r>
              <a:rPr lang="hu-HU" sz="1600" dirty="0"/>
              <a:t>illesztésének pontossága csökken a bolygóközi mágneses tér </a:t>
            </a:r>
            <a:r>
              <a:rPr lang="hu-HU" sz="1600" dirty="0" smtClean="0"/>
              <a:t>B</a:t>
            </a:r>
            <a:r>
              <a:rPr lang="hu-HU" sz="1600" baseline="-25000" dirty="0" smtClean="0"/>
              <a:t>z</a:t>
            </a:r>
            <a:r>
              <a:rPr lang="hu-HU" sz="1600" dirty="0" smtClean="0"/>
              <a:t> komponensének </a:t>
            </a:r>
            <a:r>
              <a:rPr lang="hu-HU" sz="1600" dirty="0"/>
              <a:t>a déli irány ú növekedésével</a:t>
            </a:r>
            <a:r>
              <a:rPr lang="hu-HU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Az r</a:t>
            </a:r>
            <a:r>
              <a:rPr lang="hu-HU" sz="1600" baseline="-25000" dirty="0" smtClean="0"/>
              <a:t>0</a:t>
            </a:r>
            <a:r>
              <a:rPr lang="hu-HU" sz="1600" dirty="0" smtClean="0"/>
              <a:t> </a:t>
            </a:r>
            <a:r>
              <a:rPr lang="hu-HU" sz="1600" dirty="0"/>
              <a:t>illesztésének </a:t>
            </a:r>
            <a:r>
              <a:rPr lang="hu-HU" sz="1600" dirty="0" smtClean="0"/>
              <a:t>pontossága nő </a:t>
            </a:r>
            <a:r>
              <a:rPr lang="hu-HU" sz="1600" dirty="0"/>
              <a:t>a bolygóközi mágneses tér egyre nagyobb északi irányú </a:t>
            </a:r>
            <a:r>
              <a:rPr lang="hu-HU" sz="1600" dirty="0" smtClean="0"/>
              <a:t>B</a:t>
            </a:r>
            <a:r>
              <a:rPr lang="hu-HU" sz="1600" baseline="-25000" dirty="0" smtClean="0"/>
              <a:t>z</a:t>
            </a:r>
            <a:r>
              <a:rPr lang="hu-HU" sz="1600" dirty="0" smtClean="0"/>
              <a:t> értékeivel.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Az </a:t>
            </a:r>
            <a:r>
              <a:rPr lang="el-GR" sz="1600" dirty="0" smtClean="0"/>
              <a:t>α</a:t>
            </a:r>
            <a:r>
              <a:rPr lang="hu-HU" sz="1600" dirty="0" smtClean="0"/>
              <a:t> szög </a:t>
            </a:r>
            <a:r>
              <a:rPr lang="hu-HU" sz="1600" dirty="0"/>
              <a:t>illesztésének pontossága monoton </a:t>
            </a:r>
            <a:r>
              <a:rPr lang="hu-HU" sz="1600" dirty="0" smtClean="0"/>
              <a:t>nő </a:t>
            </a:r>
            <a:r>
              <a:rPr lang="hu-HU" sz="1600" dirty="0"/>
              <a:t>a </a:t>
            </a:r>
            <a:r>
              <a:rPr lang="hu-HU" sz="1600" dirty="0" smtClean="0"/>
              <a:t>csökkenő B</a:t>
            </a:r>
            <a:r>
              <a:rPr lang="hu-HU" sz="1600" baseline="-25000" dirty="0" smtClean="0"/>
              <a:t>z</a:t>
            </a:r>
            <a:r>
              <a:rPr lang="hu-HU" sz="1600" dirty="0" smtClean="0"/>
              <a:t> értékekkel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/>
              <a:t>napszél dinamikus nyomása szintén hatással van az </a:t>
            </a:r>
            <a:r>
              <a:rPr lang="hu-HU" sz="1600" dirty="0" smtClean="0"/>
              <a:t>r</a:t>
            </a:r>
            <a:r>
              <a:rPr lang="hu-HU" sz="1600" baseline="-25000" dirty="0" smtClean="0"/>
              <a:t>0</a:t>
            </a:r>
            <a:r>
              <a:rPr lang="hu-HU" sz="1600" dirty="0" smtClean="0"/>
              <a:t>-ra </a:t>
            </a:r>
            <a:r>
              <a:rPr lang="hu-HU" sz="1600" dirty="0"/>
              <a:t>és az </a:t>
            </a:r>
            <a:r>
              <a:rPr lang="el-GR" sz="1600" dirty="0" smtClean="0"/>
              <a:t>α</a:t>
            </a:r>
            <a:r>
              <a:rPr lang="hu-HU" sz="1600" dirty="0" smtClean="0"/>
              <a:t>-</a:t>
            </a:r>
            <a:r>
              <a:rPr lang="hu-HU" sz="1600" dirty="0" err="1" smtClean="0"/>
              <a:t>ra</a:t>
            </a:r>
            <a:endParaRPr lang="hu-H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/>
              <a:t>napszél dinamikus nyomása és az r</a:t>
            </a:r>
            <a:r>
              <a:rPr lang="hu-HU" sz="1600" baseline="-25000" dirty="0"/>
              <a:t>0 </a:t>
            </a:r>
            <a:r>
              <a:rPr lang="hu-HU" sz="1600" dirty="0" smtClean="0"/>
              <a:t>a -1</a:t>
            </a:r>
            <a:r>
              <a:rPr lang="hu-HU" sz="1600" dirty="0"/>
              <a:t>= </a:t>
            </a:r>
            <a:r>
              <a:rPr lang="hu-HU" sz="1600" dirty="0" smtClean="0"/>
              <a:t>1/(6.6 ± 0.8</a:t>
            </a:r>
            <a:r>
              <a:rPr lang="hu-HU" sz="1600" dirty="0"/>
              <a:t>) </a:t>
            </a:r>
            <a:r>
              <a:rPr lang="hu-HU" sz="1600" dirty="0" smtClean="0"/>
              <a:t>hatványfüggvény szerint </a:t>
            </a:r>
            <a:r>
              <a:rPr lang="hu-HU" sz="1600" dirty="0"/>
              <a:t>függenek össze. Az </a:t>
            </a:r>
            <a:r>
              <a:rPr lang="el-GR" sz="1600" dirty="0" smtClean="0"/>
              <a:t>α</a:t>
            </a:r>
            <a:r>
              <a:rPr lang="hu-HU" sz="1600" dirty="0" smtClean="0"/>
              <a:t> </a:t>
            </a:r>
            <a:r>
              <a:rPr lang="hu-HU" sz="1600" dirty="0"/>
              <a:t>paraméter legjobb illeszkedése kicsit javul </a:t>
            </a:r>
            <a:r>
              <a:rPr lang="hu-HU" sz="1600" dirty="0" smtClean="0"/>
              <a:t>a növekvő </a:t>
            </a:r>
            <a:r>
              <a:rPr lang="hu-HU" sz="1600" dirty="0"/>
              <a:t>dinamikus </a:t>
            </a:r>
            <a:r>
              <a:rPr lang="hu-HU" sz="1600" dirty="0" smtClean="0"/>
              <a:t>napszélnyomással, mert a dinamikus napszélnyomásnak </a:t>
            </a:r>
            <a:r>
              <a:rPr lang="hu-HU" sz="1600" dirty="0"/>
              <a:t>van némi hatása a </a:t>
            </a:r>
            <a:r>
              <a:rPr lang="hu-HU" sz="1600" dirty="0" smtClean="0"/>
              <a:t>fluxus </a:t>
            </a:r>
            <a:r>
              <a:rPr lang="hu-HU" sz="1600" dirty="0"/>
              <a:t>transzferre a nappali </a:t>
            </a:r>
            <a:r>
              <a:rPr lang="hu-HU" sz="1600" dirty="0" smtClean="0"/>
              <a:t>oldalról az </a:t>
            </a:r>
            <a:r>
              <a:rPr lang="hu-HU" sz="1600" dirty="0"/>
              <a:t>éjszakai </a:t>
            </a:r>
            <a:r>
              <a:rPr lang="hu-HU" sz="1600" dirty="0" smtClean="0"/>
              <a:t>oldalra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dirty="0" err="1"/>
              <a:t>magnetopauza</a:t>
            </a:r>
            <a:r>
              <a:rPr lang="hu-HU" sz="1600" dirty="0"/>
              <a:t> </a:t>
            </a:r>
            <a:r>
              <a:rPr lang="hu-HU" sz="1600" dirty="0" smtClean="0"/>
              <a:t>méretének és </a:t>
            </a:r>
            <a:r>
              <a:rPr lang="hu-HU" sz="1600" dirty="0"/>
              <a:t>alakjának a napszél dinamikus nyomásától és a </a:t>
            </a:r>
            <a:r>
              <a:rPr lang="hu-HU" sz="1600" dirty="0" smtClean="0"/>
              <a:t>B</a:t>
            </a:r>
            <a:r>
              <a:rPr lang="hu-HU" sz="1600" baseline="-25000" dirty="0" smtClean="0"/>
              <a:t>z</a:t>
            </a:r>
            <a:r>
              <a:rPr lang="hu-HU" sz="1600" dirty="0" smtClean="0"/>
              <a:t>-</a:t>
            </a:r>
            <a:r>
              <a:rPr lang="hu-HU" sz="1600" dirty="0" err="1" smtClean="0"/>
              <a:t>től</a:t>
            </a:r>
            <a:r>
              <a:rPr lang="hu-HU" sz="1600" dirty="0" smtClean="0"/>
              <a:t> </a:t>
            </a:r>
            <a:r>
              <a:rPr lang="hu-HU" sz="1600" dirty="0"/>
              <a:t>való </a:t>
            </a:r>
            <a:r>
              <a:rPr lang="hu-HU" sz="1600" dirty="0" smtClean="0"/>
              <a:t>függését paraméterillesztéssel </a:t>
            </a:r>
            <a:r>
              <a:rPr lang="hu-HU" sz="1600" dirty="0"/>
              <a:t>határozták </a:t>
            </a:r>
            <a:r>
              <a:rPr lang="hu-HU" sz="1600" dirty="0" smtClean="0"/>
              <a:t>meg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rgbClr val="FF0000"/>
                </a:solidFill>
              </a:rPr>
              <a:t>FONTOS!!! Megadja, hogy a </a:t>
            </a:r>
            <a:r>
              <a:rPr lang="hu-HU" sz="1600" b="1" dirty="0" err="1" smtClean="0">
                <a:solidFill>
                  <a:srgbClr val="FF0000"/>
                </a:solidFill>
              </a:rPr>
              <a:t>geostacionárius</a:t>
            </a:r>
            <a:r>
              <a:rPr lang="hu-HU" sz="1600" b="1" dirty="0" smtClean="0">
                <a:solidFill>
                  <a:srgbClr val="FF0000"/>
                </a:solidFill>
              </a:rPr>
              <a:t> </a:t>
            </a:r>
            <a:r>
              <a:rPr lang="hu-HU" sz="1600" b="1" dirty="0">
                <a:solidFill>
                  <a:srgbClr val="FF0000"/>
                </a:solidFill>
              </a:rPr>
              <a:t>pályán </a:t>
            </a:r>
            <a:r>
              <a:rPr lang="hu-HU" sz="1600" b="1" dirty="0" smtClean="0">
                <a:solidFill>
                  <a:srgbClr val="FF0000"/>
                </a:solidFill>
              </a:rPr>
              <a:t>lévő </a:t>
            </a:r>
            <a:r>
              <a:rPr lang="hu-HU" sz="1600" b="1" dirty="0">
                <a:solidFill>
                  <a:srgbClr val="FF0000"/>
                </a:solidFill>
              </a:rPr>
              <a:t>szondák </a:t>
            </a:r>
            <a:r>
              <a:rPr lang="hu-HU" sz="1600" b="1" dirty="0" smtClean="0">
                <a:solidFill>
                  <a:srgbClr val="FF0000"/>
                </a:solidFill>
              </a:rPr>
              <a:t>mikor találhatók </a:t>
            </a:r>
            <a:r>
              <a:rPr lang="hu-HU" sz="1600" b="1" dirty="0">
                <a:solidFill>
                  <a:srgbClr val="FF0000"/>
                </a:solidFill>
              </a:rPr>
              <a:t>a mágneses </a:t>
            </a:r>
            <a:r>
              <a:rPr lang="hu-HU" sz="1600" b="1" dirty="0" smtClean="0">
                <a:solidFill>
                  <a:srgbClr val="FF0000"/>
                </a:solidFill>
              </a:rPr>
              <a:t>burokban</a:t>
            </a:r>
            <a:endParaRPr lang="hu-HU" sz="1600" b="1" dirty="0">
              <a:solidFill>
                <a:srgbClr val="FF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6227814"/>
            <a:ext cx="4151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9903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modellek: </a:t>
            </a:r>
            <a:r>
              <a:rPr lang="hu-HU" sz="3200" dirty="0" err="1" smtClean="0"/>
              <a:t>geomágneses</a:t>
            </a:r>
            <a:r>
              <a:rPr lang="hu-HU" sz="3200" dirty="0" smtClean="0"/>
              <a:t> </a:t>
            </a:r>
            <a:r>
              <a:rPr lang="hu-HU" sz="3200" dirty="0"/>
              <a:t>csóva </a:t>
            </a:r>
            <a:r>
              <a:rPr lang="hu-HU" sz="3200" dirty="0" smtClean="0"/>
              <a:t>modellek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214" y="1877895"/>
            <a:ext cx="6413550" cy="28784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79376" y="4953384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A központi plazma lepel (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plasma</a:t>
            </a:r>
            <a:r>
              <a:rPr lang="hu-HU" dirty="0"/>
              <a:t> </a:t>
            </a:r>
            <a:r>
              <a:rPr lang="hu-HU" dirty="0" err="1"/>
              <a:t>sheet</a:t>
            </a:r>
            <a:r>
              <a:rPr lang="hu-HU" dirty="0"/>
              <a:t>; CPS) </a:t>
            </a:r>
            <a:r>
              <a:rPr lang="hu-HU" dirty="0" smtClean="0"/>
              <a:t>eloszlása az </a:t>
            </a:r>
            <a:r>
              <a:rPr lang="hu-HU" dirty="0"/>
              <a:t>adatsorokban: (a) az </a:t>
            </a:r>
            <a:r>
              <a:rPr lang="hu-HU" dirty="0" smtClean="0"/>
              <a:t>egyenlítői </a:t>
            </a:r>
            <a:r>
              <a:rPr lang="hu-HU" dirty="0"/>
              <a:t>(</a:t>
            </a:r>
            <a:r>
              <a:rPr lang="hu-HU" dirty="0" err="1"/>
              <a:t>Geocentric</a:t>
            </a:r>
            <a:r>
              <a:rPr lang="hu-HU" dirty="0"/>
              <a:t> </a:t>
            </a:r>
            <a:r>
              <a:rPr lang="hu-HU" dirty="0" err="1" smtClean="0"/>
              <a:t>Solar</a:t>
            </a:r>
            <a:r>
              <a:rPr lang="hu-HU" dirty="0" smtClean="0"/>
              <a:t> </a:t>
            </a:r>
            <a:r>
              <a:rPr lang="hu-HU" dirty="0" err="1" smtClean="0"/>
              <a:t>Magnetospheric</a:t>
            </a:r>
            <a:r>
              <a:rPr lang="hu-HU" dirty="0"/>
              <a:t>; </a:t>
            </a:r>
            <a:r>
              <a:rPr lang="hu-HU" dirty="0" smtClean="0"/>
              <a:t>GSM XY</a:t>
            </a:r>
            <a:r>
              <a:rPr lang="hu-HU" dirty="0"/>
              <a:t>) síkban és (b) a csóva Nap-Föld vonalára </a:t>
            </a:r>
            <a:r>
              <a:rPr lang="hu-HU" dirty="0" smtClean="0"/>
              <a:t>merőleges </a:t>
            </a:r>
            <a:r>
              <a:rPr lang="hu-HU" dirty="0"/>
              <a:t>(</a:t>
            </a:r>
            <a:r>
              <a:rPr lang="hu-HU" dirty="0" smtClean="0"/>
              <a:t>GSM </a:t>
            </a:r>
            <a:r>
              <a:rPr lang="hu-HU" dirty="0"/>
              <a:t>YZ) </a:t>
            </a:r>
            <a:r>
              <a:rPr lang="hu-HU" dirty="0" smtClean="0"/>
              <a:t>síkban.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7442354" y="6010472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/>
              <a:t>N. A. </a:t>
            </a:r>
            <a:r>
              <a:rPr lang="hu-HU" sz="800" dirty="0" err="1"/>
              <a:t>Tsyganenko</a:t>
            </a:r>
            <a:r>
              <a:rPr lang="hu-HU" sz="800" dirty="0"/>
              <a:t> and T. </a:t>
            </a:r>
            <a:r>
              <a:rPr lang="hu-HU" sz="800" dirty="0" err="1"/>
              <a:t>Mukai</a:t>
            </a:r>
            <a:r>
              <a:rPr lang="hu-HU" sz="800" dirty="0"/>
              <a:t>. </a:t>
            </a:r>
            <a:r>
              <a:rPr lang="hu-HU" sz="800" dirty="0" err="1"/>
              <a:t>Tail</a:t>
            </a:r>
            <a:r>
              <a:rPr lang="hu-HU" sz="800" dirty="0"/>
              <a:t> </a:t>
            </a:r>
            <a:r>
              <a:rPr lang="hu-HU" sz="800" dirty="0" err="1"/>
              <a:t>plasma</a:t>
            </a:r>
            <a:r>
              <a:rPr lang="hu-HU" sz="800" dirty="0"/>
              <a:t> </a:t>
            </a:r>
            <a:r>
              <a:rPr lang="hu-HU" sz="800" dirty="0" err="1"/>
              <a:t>sheet</a:t>
            </a:r>
            <a:r>
              <a:rPr lang="hu-HU" sz="800" dirty="0"/>
              <a:t> </a:t>
            </a:r>
            <a:r>
              <a:rPr lang="hu-HU" sz="800" dirty="0" err="1"/>
              <a:t>models</a:t>
            </a:r>
            <a:r>
              <a:rPr lang="hu-HU" sz="800" dirty="0"/>
              <a:t> </a:t>
            </a:r>
            <a:r>
              <a:rPr lang="hu-HU" sz="800" dirty="0" err="1"/>
              <a:t>derived</a:t>
            </a:r>
            <a:r>
              <a:rPr lang="hu-HU" sz="800" dirty="0"/>
              <a:t> </a:t>
            </a:r>
            <a:r>
              <a:rPr lang="hu-HU" sz="800" dirty="0" err="1"/>
              <a:t>from</a:t>
            </a:r>
            <a:r>
              <a:rPr lang="hu-HU" sz="800" dirty="0"/>
              <a:t> </a:t>
            </a:r>
            <a:r>
              <a:rPr lang="hu-HU" sz="800" dirty="0" err="1" smtClean="0"/>
              <a:t>Geotail</a:t>
            </a:r>
            <a:r>
              <a:rPr lang="hu-HU" sz="800" dirty="0" smtClean="0"/>
              <a:t> </a:t>
            </a:r>
            <a:r>
              <a:rPr lang="hu-HU" sz="800" dirty="0" err="1" smtClean="0"/>
              <a:t>particle</a:t>
            </a:r>
            <a:r>
              <a:rPr lang="hu-HU" sz="800" dirty="0" smtClean="0"/>
              <a:t> </a:t>
            </a:r>
            <a:r>
              <a:rPr lang="hu-HU" sz="800" dirty="0" err="1"/>
              <a:t>data</a:t>
            </a:r>
            <a:r>
              <a:rPr lang="hu-HU" sz="800" dirty="0"/>
              <a:t>. </a:t>
            </a:r>
            <a:r>
              <a:rPr lang="hu-HU" sz="800" i="1" dirty="0"/>
              <a:t>Journal of </a:t>
            </a:r>
            <a:r>
              <a:rPr lang="hu-HU" sz="800" i="1" dirty="0" err="1"/>
              <a:t>Geophysical</a:t>
            </a:r>
            <a:r>
              <a:rPr lang="hu-HU" sz="800" i="1" dirty="0"/>
              <a:t> Research (</a:t>
            </a:r>
            <a:r>
              <a:rPr lang="hu-HU" sz="800" i="1" dirty="0" err="1"/>
              <a:t>Space</a:t>
            </a:r>
            <a:r>
              <a:rPr lang="hu-HU" sz="800" i="1" dirty="0"/>
              <a:t> </a:t>
            </a:r>
            <a:r>
              <a:rPr lang="hu-HU" sz="800" i="1" dirty="0" err="1"/>
              <a:t>Physics</a:t>
            </a:r>
            <a:r>
              <a:rPr lang="hu-HU" sz="800" i="1" dirty="0"/>
              <a:t>), </a:t>
            </a:r>
            <a:r>
              <a:rPr lang="hu-HU" sz="800" dirty="0"/>
              <a:t>108(A3):1136</a:t>
            </a:r>
            <a:r>
              <a:rPr lang="hu-HU" sz="800" dirty="0" smtClean="0"/>
              <a:t>, </a:t>
            </a:r>
            <a:r>
              <a:rPr lang="hu-HU" sz="800" dirty="0" err="1" smtClean="0"/>
              <a:t>March</a:t>
            </a:r>
            <a:r>
              <a:rPr lang="hu-HU" sz="800" dirty="0" smtClean="0"/>
              <a:t> </a:t>
            </a:r>
            <a:r>
              <a:rPr lang="hu-HU" sz="800" dirty="0"/>
              <a:t>2003. </a:t>
            </a:r>
            <a:r>
              <a:rPr lang="hu-HU" sz="800" dirty="0" err="1"/>
              <a:t>doi</a:t>
            </a:r>
            <a:r>
              <a:rPr lang="hu-HU" sz="800" dirty="0"/>
              <a:t>: 10.1029/2002JA009707</a:t>
            </a:r>
            <a:r>
              <a:rPr lang="hu-HU" sz="800" dirty="0" smtClean="0"/>
              <a:t>.</a:t>
            </a:r>
            <a:br>
              <a:rPr lang="hu-HU" sz="800" dirty="0" smtClean="0"/>
            </a:br>
            <a:r>
              <a:rPr lang="hu-HU" sz="800" dirty="0" smtClean="0"/>
              <a:t/>
            </a:r>
            <a:br>
              <a:rPr lang="hu-HU" sz="800" dirty="0" smtClean="0"/>
            </a:br>
            <a:r>
              <a:rPr lang="en-GB" sz="800" dirty="0"/>
              <a:t>N. A. </a:t>
            </a:r>
            <a:r>
              <a:rPr lang="en-GB" sz="800" dirty="0" err="1"/>
              <a:t>Tsyganenko</a:t>
            </a:r>
            <a:r>
              <a:rPr lang="en-GB" sz="800" dirty="0"/>
              <a:t> and D. H. </a:t>
            </a:r>
            <a:r>
              <a:rPr lang="en-GB" sz="800" dirty="0" err="1"/>
              <a:t>Faireld</a:t>
            </a:r>
            <a:r>
              <a:rPr lang="en-GB" sz="800" dirty="0"/>
              <a:t>. Global shape of the </a:t>
            </a:r>
            <a:r>
              <a:rPr lang="en-GB" sz="800" dirty="0" err="1"/>
              <a:t>magnetotail</a:t>
            </a:r>
            <a:r>
              <a:rPr lang="en-GB" sz="800" dirty="0"/>
              <a:t> </a:t>
            </a:r>
            <a:r>
              <a:rPr lang="en-GB" sz="800" dirty="0" smtClean="0"/>
              <a:t>current</a:t>
            </a:r>
            <a:r>
              <a:rPr lang="hu-HU" sz="800" dirty="0" smtClean="0"/>
              <a:t> </a:t>
            </a:r>
            <a:r>
              <a:rPr lang="en-GB" sz="800" dirty="0" smtClean="0"/>
              <a:t>sheet </a:t>
            </a:r>
            <a:r>
              <a:rPr lang="en-GB" sz="800" dirty="0"/>
              <a:t>as derived from </a:t>
            </a:r>
            <a:r>
              <a:rPr lang="hu-HU" sz="800" dirty="0" smtClean="0"/>
              <a:t>G</a:t>
            </a:r>
            <a:r>
              <a:rPr lang="en-GB" sz="800" dirty="0" err="1" smtClean="0"/>
              <a:t>eotail</a:t>
            </a:r>
            <a:r>
              <a:rPr lang="en-GB" sz="800" dirty="0" smtClean="0"/>
              <a:t> </a:t>
            </a:r>
            <a:r>
              <a:rPr lang="en-GB" sz="800" dirty="0"/>
              <a:t>and Polar data. </a:t>
            </a:r>
            <a:r>
              <a:rPr lang="en-GB" sz="800" i="1" dirty="0"/>
              <a:t>Journal of Geophysical </a:t>
            </a:r>
            <a:r>
              <a:rPr lang="en-GB" sz="800" i="1" dirty="0" smtClean="0"/>
              <a:t>Research</a:t>
            </a:r>
            <a:r>
              <a:rPr lang="hu-HU" sz="800" i="1" dirty="0" smtClean="0"/>
              <a:t> </a:t>
            </a:r>
            <a:r>
              <a:rPr lang="en-GB" sz="800" i="1" dirty="0" smtClean="0"/>
              <a:t>(</a:t>
            </a:r>
            <a:r>
              <a:rPr lang="en-GB" sz="800" i="1" dirty="0"/>
              <a:t>Space Physics)</a:t>
            </a:r>
            <a:r>
              <a:rPr lang="en-GB" sz="800" dirty="0"/>
              <a:t>, 109(A3):A03218, March 2004. </a:t>
            </a:r>
            <a:r>
              <a:rPr lang="en-GB" sz="800" dirty="0" err="1"/>
              <a:t>doi</a:t>
            </a:r>
            <a:r>
              <a:rPr lang="en-GB" sz="800" dirty="0"/>
              <a:t>: 10.1029/2003JA010062.</a:t>
            </a:r>
            <a:endParaRPr lang="hu-HU" sz="8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208" y="1961687"/>
            <a:ext cx="4564919" cy="3969922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183741" y="1485775"/>
            <a:ext cx="4839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F26"/>
              </a:rPr>
              <a:t>A semleges lepel alakjának 3D-s illusztrációja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37855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194816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</a:t>
            </a:r>
            <a:r>
              <a:rPr lang="hu-HU" sz="3200" dirty="0" smtClean="0"/>
              <a:t>modellek: </a:t>
            </a:r>
            <a:r>
              <a:rPr lang="hu-HU" sz="3200" dirty="0"/>
              <a:t>mágneses tér </a:t>
            </a:r>
            <a:r>
              <a:rPr lang="hu-HU" sz="3200" dirty="0" smtClean="0"/>
              <a:t>modellek</a:t>
            </a:r>
            <a:endParaRPr lang="hu-H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86347" y="1732555"/>
                <a:ext cx="11503959" cy="4528122"/>
              </a:xfrm>
            </p:spPr>
            <p:txBody>
              <a:bodyPr>
                <a:normAutofit fontScale="70000" lnSpcReduction="20000"/>
              </a:bodyPr>
              <a:lstStyle/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902" dirty="0" smtClean="0"/>
                  <a:t>A földi mágneses tér leírására is empirikus modelleket használnak. </a:t>
                </a:r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902" dirty="0" smtClean="0"/>
                  <a:t>International </a:t>
                </a:r>
                <a:r>
                  <a:rPr lang="hu-HU" altLang="hu-HU" sz="2902" dirty="0" err="1"/>
                  <a:t>Geomagnetic</a:t>
                </a:r>
                <a:r>
                  <a:rPr lang="hu-HU" altLang="hu-HU" sz="2902" dirty="0"/>
                  <a:t> </a:t>
                </a:r>
                <a:r>
                  <a:rPr lang="hu-HU" altLang="hu-HU" sz="2902" dirty="0" err="1"/>
                  <a:t>Reference</a:t>
                </a:r>
                <a:r>
                  <a:rPr lang="hu-HU" altLang="hu-HU" sz="2902" dirty="0"/>
                  <a:t> </a:t>
                </a:r>
                <a:r>
                  <a:rPr lang="hu-HU" altLang="hu-HU" sz="2902" dirty="0" err="1"/>
                  <a:t>Field</a:t>
                </a:r>
                <a:r>
                  <a:rPr lang="hu-HU" altLang="hu-HU" sz="2902" dirty="0"/>
                  <a:t> (</a:t>
                </a:r>
                <a:r>
                  <a:rPr lang="hu-HU" altLang="hu-HU" sz="2902" dirty="0" smtClean="0"/>
                  <a:t>IGRF):</a:t>
                </a:r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endParaRPr lang="hu-HU" altLang="hu-HU" sz="2902" dirty="0"/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endParaRPr lang="hu-HU" altLang="hu-HU" sz="2902" dirty="0" smtClean="0"/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endParaRPr lang="hu-HU" altLang="hu-HU" sz="2902" dirty="0"/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endParaRPr lang="hu-HU" altLang="hu-HU" sz="2902" dirty="0"/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502" dirty="0" smtClean="0"/>
                  <a:t>ahol </a:t>
                </a:r>
                <a:r>
                  <a:rPr lang="hu-HU" altLang="hu-HU" sz="2502" dirty="0"/>
                  <a:t>r a geocentrikus </a:t>
                </a:r>
                <a:r>
                  <a:rPr lang="hu-HU" altLang="hu-HU" sz="2502" dirty="0" smtClean="0"/>
                  <a:t>földsugár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502" dirty="0" smtClean="0"/>
                  <a:t>a </a:t>
                </a:r>
                <a:r>
                  <a:rPr lang="el-GR" altLang="hu-HU" sz="2502" dirty="0" smtClean="0"/>
                  <a:t>θ</a:t>
                </a:r>
                <a:r>
                  <a:rPr lang="hu-HU" altLang="hu-HU" sz="2502" dirty="0" smtClean="0"/>
                  <a:t> geocentrikus kiegészítő szélesség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502" dirty="0" smtClean="0"/>
                  <a:t>a </a:t>
                </a:r>
                <a:r>
                  <a:rPr lang="el-GR" altLang="hu-HU" sz="2502" dirty="0" smtClean="0"/>
                  <a:t>φ</a:t>
                </a:r>
                <a:r>
                  <a:rPr lang="hu-HU" altLang="hu-HU" sz="2502" dirty="0" smtClean="0"/>
                  <a:t> hosszúság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502" dirty="0" smtClean="0"/>
                  <a:t>t </a:t>
                </a:r>
                <a:r>
                  <a:rPr lang="hu-HU" altLang="hu-HU" sz="2502" dirty="0"/>
                  <a:t>pedig az </a:t>
                </a:r>
                <a:r>
                  <a:rPr lang="hu-HU" altLang="hu-HU" sz="2502" dirty="0" smtClean="0"/>
                  <a:t>idő. 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502" dirty="0" smtClean="0"/>
                  <a:t>R </a:t>
                </a:r>
                <a:r>
                  <a:rPr lang="hu-HU" altLang="hu-HU" sz="2502" dirty="0"/>
                  <a:t>= 6371.2km a </a:t>
                </a:r>
                <a:r>
                  <a:rPr lang="hu-HU" altLang="hu-HU" sz="2502" dirty="0" smtClean="0"/>
                  <a:t>referenciasugár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altLang="hu-HU" sz="2502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altLang="hu-HU" sz="2502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hu-HU" altLang="hu-HU" sz="2502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hu-HU" altLang="hu-HU" sz="2502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hu-HU" altLang="hu-HU" sz="2902" dirty="0" smtClean="0"/>
                  <a:t>az m-ed fokú</a:t>
                </a:r>
                <a:r>
                  <a:rPr lang="hu-HU" altLang="hu-HU" sz="2902" dirty="0"/>
                  <a:t>, n-</a:t>
                </a:r>
                <a:r>
                  <a:rPr lang="hu-HU" altLang="hu-HU" sz="2902" dirty="0" err="1"/>
                  <a:t>ed</a:t>
                </a:r>
                <a:r>
                  <a:rPr lang="hu-HU" altLang="hu-HU" sz="2902" dirty="0"/>
                  <a:t> </a:t>
                </a:r>
                <a:r>
                  <a:rPr lang="hu-HU" altLang="hu-HU" sz="2902" dirty="0" smtClean="0"/>
                  <a:t>rendű </a:t>
                </a:r>
                <a:r>
                  <a:rPr lang="hu-HU" altLang="hu-HU" sz="2902" dirty="0"/>
                  <a:t>asszociált Legendre </a:t>
                </a:r>
                <a:r>
                  <a:rPr lang="hu-HU" altLang="hu-HU" sz="2902" dirty="0" smtClean="0"/>
                  <a:t>függvény</a:t>
                </a:r>
              </a:p>
              <a:p>
                <a:pPr marL="788708" lvl="1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altLang="hu-HU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altLang="hu-HU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hu-HU" altLang="hu-HU" sz="2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hu-HU" altLang="hu-HU" sz="26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hu-HU" altLang="hu-HU" sz="2600" dirty="0" smtClean="0"/>
                  <a:t> és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altLang="hu-HU" sz="2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altLang="hu-HU" sz="2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hu-HU" altLang="hu-HU" sz="2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hu-HU" altLang="hu-HU" sz="26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hu-HU" altLang="hu-HU" sz="2600" dirty="0" smtClean="0"/>
                  <a:t> a belső Gauss együtthatói</a:t>
                </a:r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900" dirty="0" smtClean="0"/>
                  <a:t>Ez </a:t>
                </a:r>
                <a:r>
                  <a:rPr lang="hu-HU" altLang="hu-HU" sz="2900" dirty="0"/>
                  <a:t>az utóbbi </a:t>
                </a:r>
                <a:r>
                  <a:rPr lang="hu-HU" altLang="hu-HU" sz="2900" dirty="0" smtClean="0"/>
                  <a:t>kettő érték időfüggő, </a:t>
                </a:r>
                <a:r>
                  <a:rPr lang="hu-HU" altLang="hu-HU" sz="2900" dirty="0"/>
                  <a:t>emiatt az IGRF modellt </a:t>
                </a:r>
                <a:r>
                  <a:rPr lang="hu-HU" altLang="hu-HU" sz="2900" dirty="0" smtClean="0"/>
                  <a:t>öt évente frissítik</a:t>
                </a:r>
              </a:p>
              <a:p>
                <a:pPr marL="388677" indent="-293667" algn="just">
                  <a:buSzPct val="45000"/>
                  <a:buFont typeface="Wingdings" panose="05000000000000000000" pitchFamily="2" charset="2"/>
                  <a:buChar char=""/>
                  <a:tabLst>
                    <a:tab pos="388677" algn="l"/>
                    <a:tab pos="490885" algn="l"/>
                    <a:tab pos="905474" algn="l"/>
                    <a:tab pos="1320063" algn="l"/>
                    <a:tab pos="1734652" algn="l"/>
                    <a:tab pos="2149241" algn="l"/>
                    <a:tab pos="2563830" algn="l"/>
                    <a:tab pos="2978419" algn="l"/>
                    <a:tab pos="3393008" algn="l"/>
                    <a:tab pos="3807597" algn="l"/>
                    <a:tab pos="4222186" algn="l"/>
                    <a:tab pos="4636775" algn="l"/>
                    <a:tab pos="5051364" algn="l"/>
                    <a:tab pos="5465953" algn="l"/>
                    <a:tab pos="5880542" algn="l"/>
                    <a:tab pos="6295131" algn="l"/>
                    <a:tab pos="6709720" algn="l"/>
                    <a:tab pos="7124309" algn="l"/>
                    <a:tab pos="7538898" algn="l"/>
                    <a:tab pos="7953487" algn="l"/>
                    <a:tab pos="8368076" algn="l"/>
                  </a:tabLst>
                </a:pPr>
                <a:r>
                  <a:rPr lang="hu-HU" altLang="hu-HU" sz="2902" dirty="0" smtClean="0"/>
                  <a:t>A </a:t>
                </a:r>
                <a:r>
                  <a:rPr lang="hu-HU" altLang="hu-HU" sz="2902" dirty="0"/>
                  <a:t>jelenlegi modellekben az N</a:t>
                </a:r>
                <a:r>
                  <a:rPr lang="hu-HU" altLang="hu-HU" sz="2902" baseline="-25000" dirty="0"/>
                  <a:t>max</a:t>
                </a:r>
                <a:r>
                  <a:rPr lang="hu-HU" altLang="hu-HU" sz="2902" dirty="0"/>
                  <a:t> értéke 13, ami 195 </a:t>
                </a:r>
                <a:r>
                  <a:rPr lang="hu-HU" altLang="hu-HU" sz="2902" dirty="0" smtClean="0"/>
                  <a:t>Gauss együttható </a:t>
                </a:r>
                <a:r>
                  <a:rPr lang="hu-HU" altLang="hu-HU" sz="2902" dirty="0"/>
                  <a:t>használatát </a:t>
                </a:r>
                <a:r>
                  <a:rPr lang="hu-HU" altLang="hu-HU" sz="2902" dirty="0" smtClean="0"/>
                  <a:t>jelenti</a:t>
                </a:r>
                <a:endParaRPr lang="hu-HU" altLang="hu-HU" sz="2902" dirty="0"/>
              </a:p>
            </p:txBody>
          </p:sp>
        </mc:Choice>
        <mc:Fallback xmlns="">
          <p:sp>
            <p:nvSpPr>
              <p:cNvPr id="10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347" y="1732555"/>
                <a:ext cx="11503959" cy="4528122"/>
              </a:xfrm>
              <a:blipFill>
                <a:blip r:embed="rId3"/>
                <a:stretch>
                  <a:fillRect t="-1884" b="-13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8438" t="24955" r="23817" b="71645"/>
          <a:stretch/>
        </p:blipFill>
        <p:spPr>
          <a:xfrm>
            <a:off x="1606980" y="2499160"/>
            <a:ext cx="7753020" cy="79879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 rot="16200000">
            <a:off x="8628980" y="3389682"/>
            <a:ext cx="53137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800" dirty="0">
                <a:latin typeface="F51"/>
              </a:rPr>
              <a:t>Nikolett </a:t>
            </a:r>
            <a:r>
              <a:rPr lang="hu-HU" sz="800" dirty="0" err="1">
                <a:latin typeface="F51"/>
              </a:rPr>
              <a:t>Biró</a:t>
            </a:r>
            <a:r>
              <a:rPr lang="hu-HU" sz="800" dirty="0">
                <a:latin typeface="F51"/>
              </a:rPr>
              <a:t>. Statisztikus plazmaszféra-modell kifejlesztése gépi </a:t>
            </a:r>
            <a:r>
              <a:rPr lang="hu-HU" sz="800" dirty="0" err="1" smtClean="0">
                <a:latin typeface="F51"/>
              </a:rPr>
              <a:t>tanulásos</a:t>
            </a:r>
            <a:r>
              <a:rPr lang="hu-HU" sz="800" dirty="0" smtClean="0">
                <a:latin typeface="F51"/>
              </a:rPr>
              <a:t> módszerrel</a:t>
            </a:r>
            <a:r>
              <a:rPr lang="hu-HU" sz="800" dirty="0">
                <a:latin typeface="F51"/>
              </a:rPr>
              <a:t>. </a:t>
            </a:r>
            <a:r>
              <a:rPr lang="hu-HU" sz="800" dirty="0" err="1">
                <a:latin typeface="F51"/>
              </a:rPr>
              <a:t>Master's</a:t>
            </a:r>
            <a:r>
              <a:rPr lang="hu-HU" sz="800" dirty="0">
                <a:latin typeface="F51"/>
              </a:rPr>
              <a:t> </a:t>
            </a:r>
            <a:r>
              <a:rPr lang="hu-HU" sz="800" dirty="0" err="1">
                <a:latin typeface="F51"/>
              </a:rPr>
              <a:t>thesis</a:t>
            </a:r>
            <a:r>
              <a:rPr lang="hu-HU" sz="800" dirty="0">
                <a:latin typeface="F51"/>
              </a:rPr>
              <a:t>, Eötvös Loránd Tudományegyetem, 1117 Budapest</a:t>
            </a:r>
            <a:r>
              <a:rPr lang="hu-HU" sz="800" dirty="0" smtClean="0">
                <a:latin typeface="F51"/>
              </a:rPr>
              <a:t>, Pázmány </a:t>
            </a:r>
            <a:r>
              <a:rPr lang="hu-HU" sz="800" dirty="0">
                <a:latin typeface="F51"/>
              </a:rPr>
              <a:t>Péter sétány 1/a, május 2021. </a:t>
            </a:r>
            <a:r>
              <a:rPr lang="hu-HU" sz="800" dirty="0" err="1">
                <a:latin typeface="F51"/>
              </a:rPr>
              <a:t>Geozikus</a:t>
            </a:r>
            <a:r>
              <a:rPr lang="hu-HU" sz="800" dirty="0">
                <a:latin typeface="F51"/>
              </a:rPr>
              <a:t> </a:t>
            </a:r>
            <a:r>
              <a:rPr lang="hu-HU" sz="800" dirty="0" err="1">
                <a:latin typeface="F51"/>
              </a:rPr>
              <a:t>MSc</a:t>
            </a:r>
            <a:r>
              <a:rPr lang="hu-HU" sz="800" dirty="0">
                <a:latin typeface="F51"/>
              </a:rPr>
              <a:t>., </a:t>
            </a:r>
            <a:r>
              <a:rPr lang="hu-HU" sz="800" dirty="0" smtClean="0">
                <a:latin typeface="F51"/>
              </a:rPr>
              <a:t>Űrkutató-távérzékelő szakirány.</a:t>
            </a:r>
          </a:p>
          <a:p>
            <a:pPr algn="just"/>
            <a:r>
              <a:rPr lang="hu-HU" sz="800" dirty="0" smtClean="0">
                <a:latin typeface="F51"/>
              </a:rPr>
              <a:t/>
            </a:r>
            <a:br>
              <a:rPr lang="hu-HU" sz="800" dirty="0" smtClean="0">
                <a:latin typeface="F51"/>
              </a:rPr>
            </a:br>
            <a:r>
              <a:rPr lang="en-GB" sz="800" dirty="0"/>
              <a:t>N. A. </a:t>
            </a:r>
            <a:r>
              <a:rPr lang="en-GB" sz="800" dirty="0" err="1"/>
              <a:t>Tsyganenko</a:t>
            </a:r>
            <a:r>
              <a:rPr lang="en-GB" sz="800" dirty="0"/>
              <a:t>. Global quantitative models of the geomagnetic </a:t>
            </a:r>
            <a:r>
              <a:rPr lang="hu-HU" sz="800" dirty="0" smtClean="0"/>
              <a:t>fi</a:t>
            </a:r>
            <a:r>
              <a:rPr lang="en-GB" sz="800" dirty="0" err="1" smtClean="0"/>
              <a:t>eld</a:t>
            </a:r>
            <a:r>
              <a:rPr lang="en-GB" sz="800" dirty="0" smtClean="0"/>
              <a:t> </a:t>
            </a:r>
            <a:r>
              <a:rPr lang="en-GB" sz="800" dirty="0"/>
              <a:t>in </a:t>
            </a:r>
            <a:r>
              <a:rPr lang="en-GB" sz="800" dirty="0" smtClean="0"/>
              <a:t>the</a:t>
            </a:r>
            <a:r>
              <a:rPr lang="hu-HU" sz="800" dirty="0" smtClean="0"/>
              <a:t> </a:t>
            </a:r>
            <a:r>
              <a:rPr lang="en-GB" sz="800" dirty="0" err="1" smtClean="0"/>
              <a:t>cislunar</a:t>
            </a:r>
            <a:r>
              <a:rPr lang="en-GB" sz="800" dirty="0" smtClean="0"/>
              <a:t> </a:t>
            </a:r>
            <a:r>
              <a:rPr lang="en-GB" sz="800" dirty="0"/>
              <a:t>magnetosphere for </a:t>
            </a:r>
            <a:r>
              <a:rPr lang="en-GB" sz="800" dirty="0" smtClean="0"/>
              <a:t>di</a:t>
            </a:r>
            <a:r>
              <a:rPr lang="hu-HU" sz="800" dirty="0" smtClean="0"/>
              <a:t>ff</a:t>
            </a:r>
            <a:r>
              <a:rPr lang="en-GB" sz="800" dirty="0" err="1" smtClean="0"/>
              <a:t>erent</a:t>
            </a:r>
            <a:r>
              <a:rPr lang="en-GB" sz="800" dirty="0" smtClean="0"/>
              <a:t> </a:t>
            </a:r>
            <a:r>
              <a:rPr lang="en-GB" sz="800" dirty="0"/>
              <a:t>disturbance levels. </a:t>
            </a:r>
            <a:r>
              <a:rPr lang="en-GB" sz="800" i="1" dirty="0"/>
              <a:t>Planetary and </a:t>
            </a:r>
            <a:r>
              <a:rPr lang="en-GB" sz="800" i="1" dirty="0" smtClean="0"/>
              <a:t>Space</a:t>
            </a:r>
            <a:r>
              <a:rPr lang="hu-HU" sz="800" i="1" dirty="0" smtClean="0"/>
              <a:t> </a:t>
            </a:r>
            <a:r>
              <a:rPr lang="fr-FR" sz="800" i="1" dirty="0" smtClean="0"/>
              <a:t>Science</a:t>
            </a:r>
            <a:r>
              <a:rPr lang="fr-FR" sz="800" dirty="0"/>
              <a:t>, 35(11):13471358, November 1987. doi: 10.1016/0032-0633(87)90046-8</a:t>
            </a:r>
            <a:r>
              <a:rPr lang="fr-FR" sz="800" dirty="0" smtClean="0"/>
              <a:t>.</a:t>
            </a:r>
            <a:r>
              <a:rPr lang="hu-HU" sz="800" dirty="0" smtClean="0"/>
              <a:t> </a:t>
            </a:r>
          </a:p>
          <a:p>
            <a:pPr algn="just"/>
            <a:endParaRPr lang="fr-FR" sz="800" dirty="0"/>
          </a:p>
          <a:p>
            <a:pPr algn="just"/>
            <a:r>
              <a:rPr lang="en-GB" sz="800" dirty="0"/>
              <a:t>N. A. </a:t>
            </a:r>
            <a:r>
              <a:rPr lang="en-GB" sz="800" dirty="0" err="1"/>
              <a:t>Tsyganenko</a:t>
            </a:r>
            <a:r>
              <a:rPr lang="en-GB" sz="800" dirty="0"/>
              <a:t>. A solution of the Chapman-Ferraro problem for an </a:t>
            </a:r>
            <a:r>
              <a:rPr lang="en-GB" sz="800" dirty="0" smtClean="0"/>
              <a:t>ellipsoidal</a:t>
            </a:r>
            <a:r>
              <a:rPr lang="hu-HU" sz="800" dirty="0" smtClean="0"/>
              <a:t> </a:t>
            </a:r>
            <a:r>
              <a:rPr lang="en-GB" sz="800" dirty="0" smtClean="0"/>
              <a:t>magnetopause</a:t>
            </a:r>
            <a:r>
              <a:rPr lang="en-GB" sz="800" dirty="0"/>
              <a:t>. </a:t>
            </a:r>
            <a:r>
              <a:rPr lang="en-GB" sz="800" i="1" dirty="0"/>
              <a:t>Planetary and Space Science</a:t>
            </a:r>
            <a:r>
              <a:rPr lang="en-GB" sz="800" dirty="0"/>
              <a:t>, 37(9):10371046, September 1989</a:t>
            </a:r>
            <a:r>
              <a:rPr lang="en-GB" sz="800" dirty="0" smtClean="0"/>
              <a:t>.</a:t>
            </a:r>
            <a:r>
              <a:rPr lang="hu-HU" sz="800" dirty="0" smtClean="0"/>
              <a:t> </a:t>
            </a:r>
            <a:r>
              <a:rPr lang="hu-HU" sz="800" dirty="0" err="1" smtClean="0"/>
              <a:t>doi</a:t>
            </a:r>
            <a:r>
              <a:rPr lang="hu-HU" sz="800" dirty="0"/>
              <a:t>: 10.1016/0032-0633(89)90076-7</a:t>
            </a:r>
            <a:r>
              <a:rPr lang="hu-HU" sz="800" dirty="0" smtClean="0"/>
              <a:t>.</a:t>
            </a:r>
          </a:p>
          <a:p>
            <a:pPr algn="just"/>
            <a:endParaRPr lang="hu-HU" sz="800" dirty="0"/>
          </a:p>
          <a:p>
            <a:pPr algn="just"/>
            <a:r>
              <a:rPr lang="en-GB" sz="800" dirty="0"/>
              <a:t>N. A. </a:t>
            </a:r>
            <a:r>
              <a:rPr lang="en-GB" sz="800" dirty="0" err="1"/>
              <a:t>Tsyganenko</a:t>
            </a:r>
            <a:r>
              <a:rPr lang="en-GB" sz="800" dirty="0"/>
              <a:t>. </a:t>
            </a:r>
            <a:r>
              <a:rPr lang="en-GB" sz="800" dirty="0" err="1"/>
              <a:t>Modeling</a:t>
            </a:r>
            <a:r>
              <a:rPr lang="en-GB" sz="800" dirty="0"/>
              <a:t> the Earth's </a:t>
            </a:r>
            <a:r>
              <a:rPr lang="en-GB" sz="800" dirty="0" err="1"/>
              <a:t>magnetospheric</a:t>
            </a:r>
            <a:r>
              <a:rPr lang="en-GB" sz="800" dirty="0"/>
              <a:t> magnetic </a:t>
            </a:r>
            <a:r>
              <a:rPr lang="hu-HU" sz="800" dirty="0" smtClean="0"/>
              <a:t>fi</a:t>
            </a:r>
            <a:r>
              <a:rPr lang="en-GB" sz="800" dirty="0" err="1" smtClean="0"/>
              <a:t>eld</a:t>
            </a:r>
            <a:r>
              <a:rPr lang="en-GB" sz="800" dirty="0" smtClean="0"/>
              <a:t> conned</a:t>
            </a:r>
            <a:r>
              <a:rPr lang="hu-HU" sz="800" dirty="0" smtClean="0"/>
              <a:t> </a:t>
            </a:r>
            <a:r>
              <a:rPr lang="en-GB" sz="800" dirty="0" smtClean="0"/>
              <a:t>within </a:t>
            </a:r>
            <a:r>
              <a:rPr lang="en-GB" sz="800" dirty="0"/>
              <a:t>a realistic magnetopause</a:t>
            </a:r>
            <a:r>
              <a:rPr lang="en-GB" sz="800" i="1" dirty="0"/>
              <a:t>. Journal of Geophysical Research</a:t>
            </a:r>
            <a:r>
              <a:rPr lang="en-GB" sz="800" dirty="0"/>
              <a:t>, 100(A4):</a:t>
            </a:r>
            <a:r>
              <a:rPr lang="en-GB" sz="800" dirty="0" smtClean="0"/>
              <a:t>5599</a:t>
            </a:r>
            <a:r>
              <a:rPr lang="hu-HU" sz="800" dirty="0" smtClean="0"/>
              <a:t> </a:t>
            </a:r>
            <a:r>
              <a:rPr lang="fi-FI" sz="800" dirty="0" smtClean="0"/>
              <a:t>5612</a:t>
            </a:r>
            <a:r>
              <a:rPr lang="fi-FI" sz="800" dirty="0"/>
              <a:t>, April 1995. doi: 10.1029/94JA03193</a:t>
            </a:r>
            <a:endParaRPr lang="hu-HU" sz="800" dirty="0"/>
          </a:p>
        </p:txBody>
      </p:sp>
      <p:sp>
        <p:nvSpPr>
          <p:cNvPr id="13" name="Téglalap 12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2667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 flipV="1">
            <a:off x="0" y="1268760"/>
            <a:ext cx="12168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0" y="182270"/>
            <a:ext cx="2448272" cy="942476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 flipH="1">
            <a:off x="0" y="1268760"/>
            <a:ext cx="12168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0" y="182268"/>
            <a:ext cx="9360000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10404000" y="190759"/>
            <a:ext cx="1763688" cy="0"/>
          </a:xfrm>
          <a:prstGeom prst="line">
            <a:avLst/>
          </a:prstGeom>
          <a:ln w="38100">
            <a:solidFill>
              <a:srgbClr val="8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1344" y="220191"/>
            <a:ext cx="795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Empirikus modellek: </a:t>
            </a:r>
            <a:r>
              <a:rPr lang="hu-HU" sz="3200" dirty="0" smtClean="0"/>
              <a:t>árammodellek</a:t>
            </a:r>
            <a:endParaRPr lang="hu-HU" sz="3200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500" y="1923548"/>
            <a:ext cx="5496452" cy="447288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23392" y="1513634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F26"/>
              </a:rPr>
              <a:t>Az </a:t>
            </a:r>
            <a:r>
              <a:rPr lang="hu-HU" dirty="0" err="1">
                <a:latin typeface="F26"/>
              </a:rPr>
              <a:t>ionoszférikus</a:t>
            </a:r>
            <a:r>
              <a:rPr lang="hu-HU" dirty="0">
                <a:latin typeface="F26"/>
              </a:rPr>
              <a:t> áramrendszerek vázlata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7445354" y="5980936"/>
            <a:ext cx="470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800" dirty="0"/>
              <a:t>G. Le, J. A. </a:t>
            </a:r>
            <a:r>
              <a:rPr lang="en-GB" sz="800" dirty="0" err="1"/>
              <a:t>Slavin</a:t>
            </a:r>
            <a:r>
              <a:rPr lang="en-GB" sz="800" dirty="0"/>
              <a:t>, and R. J. </a:t>
            </a:r>
            <a:r>
              <a:rPr lang="en-GB" sz="800" dirty="0" err="1"/>
              <a:t>Strangeway</a:t>
            </a:r>
            <a:r>
              <a:rPr lang="en-GB" sz="800" dirty="0"/>
              <a:t>. Space Technology 5 observations </a:t>
            </a:r>
            <a:r>
              <a:rPr lang="en-GB" sz="800" dirty="0" smtClean="0"/>
              <a:t>of</a:t>
            </a:r>
            <a:r>
              <a:rPr lang="hu-HU" sz="800" dirty="0" smtClean="0"/>
              <a:t> </a:t>
            </a:r>
            <a:r>
              <a:rPr lang="en-GB" sz="800" dirty="0" smtClean="0"/>
              <a:t>the </a:t>
            </a:r>
            <a:r>
              <a:rPr lang="en-GB" sz="800" dirty="0"/>
              <a:t>imbalance of regions 1 and 2 </a:t>
            </a:r>
            <a:r>
              <a:rPr lang="hu-HU" sz="800" dirty="0" smtClean="0"/>
              <a:t>fi</a:t>
            </a:r>
            <a:r>
              <a:rPr lang="en-GB" sz="800" dirty="0" err="1" smtClean="0"/>
              <a:t>eld</a:t>
            </a:r>
            <a:r>
              <a:rPr lang="en-GB" sz="800" dirty="0" smtClean="0"/>
              <a:t>-aligned </a:t>
            </a:r>
            <a:r>
              <a:rPr lang="en-GB" sz="800" dirty="0"/>
              <a:t>currents and its implication </a:t>
            </a:r>
            <a:r>
              <a:rPr lang="en-GB" sz="800" dirty="0" smtClean="0"/>
              <a:t>to</a:t>
            </a:r>
            <a:r>
              <a:rPr lang="hu-HU" sz="800" dirty="0" smtClean="0"/>
              <a:t> </a:t>
            </a:r>
            <a:r>
              <a:rPr lang="en-GB" sz="800" dirty="0" smtClean="0"/>
              <a:t>the </a:t>
            </a:r>
            <a:r>
              <a:rPr lang="en-GB" sz="800" dirty="0"/>
              <a:t>cross-polar cap Pedersen currents. </a:t>
            </a:r>
            <a:r>
              <a:rPr lang="en-GB" sz="800" i="1" dirty="0"/>
              <a:t>Journal of Geophysical Research (</a:t>
            </a:r>
            <a:r>
              <a:rPr lang="en-GB" sz="800" i="1" dirty="0" smtClean="0"/>
              <a:t>Space</a:t>
            </a:r>
            <a:r>
              <a:rPr lang="hu-HU" sz="800" i="1" dirty="0" smtClean="0"/>
              <a:t> </a:t>
            </a:r>
            <a:r>
              <a:rPr lang="en-GB" sz="800" i="1" dirty="0" smtClean="0"/>
              <a:t>Physics</a:t>
            </a:r>
            <a:r>
              <a:rPr lang="en-GB" sz="800" i="1" dirty="0"/>
              <a:t>)</a:t>
            </a:r>
            <a:r>
              <a:rPr lang="en-GB" sz="800" dirty="0"/>
              <a:t>, 115(A7):A07202, July 2010. </a:t>
            </a:r>
            <a:r>
              <a:rPr lang="en-GB" sz="800" dirty="0" smtClean="0"/>
              <a:t>doi:10.1029/2009JA014979.</a:t>
            </a:r>
            <a:endParaRPr lang="hu-HU" sz="800" dirty="0" smtClean="0"/>
          </a:p>
          <a:p>
            <a:pPr algn="just"/>
            <a:endParaRPr lang="hu-HU" sz="800" dirty="0"/>
          </a:p>
          <a:p>
            <a:pPr algn="just"/>
            <a:r>
              <a:rPr lang="en-GB" sz="800" dirty="0"/>
              <a:t>Simon G. Shepherd. Polar cap potential saturation: Observations, theory, </a:t>
            </a:r>
            <a:r>
              <a:rPr lang="en-GB" sz="800" dirty="0" smtClean="0"/>
              <a:t>and</a:t>
            </a:r>
            <a:r>
              <a:rPr lang="hu-HU" sz="800" dirty="0" smtClean="0"/>
              <a:t> </a:t>
            </a:r>
            <a:r>
              <a:rPr lang="en-GB" sz="800" dirty="0" err="1" smtClean="0"/>
              <a:t>modeling</a:t>
            </a:r>
            <a:r>
              <a:rPr lang="en-GB" sz="800" dirty="0"/>
              <a:t>. </a:t>
            </a:r>
            <a:r>
              <a:rPr lang="en-GB" sz="800" i="1" dirty="0"/>
              <a:t>Journal of Atmospheric and Solar-Terrestrial Physics</a:t>
            </a:r>
            <a:r>
              <a:rPr lang="en-GB" sz="800" dirty="0"/>
              <a:t>, 69(3):</a:t>
            </a:r>
            <a:r>
              <a:rPr lang="en-GB" sz="800" dirty="0" smtClean="0"/>
              <a:t>234</a:t>
            </a:r>
            <a:r>
              <a:rPr lang="hu-HU" sz="800" dirty="0" smtClean="0"/>
              <a:t>-</a:t>
            </a:r>
            <a:r>
              <a:rPr lang="en-GB" sz="800" dirty="0" smtClean="0"/>
              <a:t>248,</a:t>
            </a:r>
            <a:r>
              <a:rPr lang="hu-HU" sz="800" dirty="0" smtClean="0"/>
              <a:t> </a:t>
            </a:r>
            <a:r>
              <a:rPr lang="en-GB" sz="800" dirty="0" smtClean="0"/>
              <a:t>March </a:t>
            </a:r>
            <a:r>
              <a:rPr lang="en-GB" sz="800" dirty="0"/>
              <a:t>2007. </a:t>
            </a:r>
            <a:r>
              <a:rPr lang="en-GB" sz="800" dirty="0" err="1"/>
              <a:t>doi</a:t>
            </a:r>
            <a:r>
              <a:rPr lang="en-GB" sz="800" dirty="0"/>
              <a:t>: 10.1016/j.jastp.2006.07.022.</a:t>
            </a:r>
            <a:endParaRPr lang="hu-HU" sz="8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54" y="1456052"/>
            <a:ext cx="4401609" cy="4425627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5879976" y="1882966"/>
            <a:ext cx="14401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dirty="0">
                <a:latin typeface="F26"/>
              </a:rPr>
              <a:t>A cirkuláló plazma </a:t>
            </a:r>
            <a:r>
              <a:rPr lang="hu-HU" sz="1200" dirty="0" err="1">
                <a:latin typeface="F26"/>
              </a:rPr>
              <a:t>Super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Dual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Auroral</a:t>
            </a:r>
            <a:r>
              <a:rPr lang="hu-HU" sz="1200" dirty="0">
                <a:latin typeface="F26"/>
              </a:rPr>
              <a:t> Radar </a:t>
            </a:r>
            <a:r>
              <a:rPr lang="hu-HU" sz="1200" dirty="0" smtClean="0">
                <a:latin typeface="F26"/>
              </a:rPr>
              <a:t>Network (</a:t>
            </a:r>
            <a:r>
              <a:rPr lang="hu-HU" sz="1200" dirty="0" err="1" smtClean="0">
                <a:latin typeface="F26"/>
              </a:rPr>
              <a:t>SuperDARN</a:t>
            </a:r>
            <a:r>
              <a:rPr lang="hu-HU" sz="1200" dirty="0">
                <a:latin typeface="F26"/>
              </a:rPr>
              <a:t>)</a:t>
            </a:r>
            <a:r>
              <a:rPr lang="hu-HU" sz="1200" dirty="0" smtClean="0">
                <a:latin typeface="F26"/>
              </a:rPr>
              <a:t> magas </a:t>
            </a:r>
            <a:r>
              <a:rPr lang="hu-HU" sz="1200" dirty="0">
                <a:latin typeface="F26"/>
              </a:rPr>
              <a:t>frekvenciájú (</a:t>
            </a:r>
            <a:r>
              <a:rPr lang="hu-HU" sz="1200" dirty="0" err="1">
                <a:latin typeface="F26"/>
              </a:rPr>
              <a:t>high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frequency</a:t>
            </a:r>
            <a:r>
              <a:rPr lang="hu-HU" sz="1200" dirty="0" smtClean="0">
                <a:latin typeface="F26"/>
              </a:rPr>
              <a:t>, HF</a:t>
            </a:r>
            <a:r>
              <a:rPr lang="hu-HU" sz="1200" dirty="0">
                <a:latin typeface="F26"/>
              </a:rPr>
              <a:t>) radar </a:t>
            </a:r>
            <a:r>
              <a:rPr lang="hu-HU" sz="1200" dirty="0" smtClean="0">
                <a:latin typeface="F26"/>
              </a:rPr>
              <a:t>észleléseiből </a:t>
            </a:r>
            <a:r>
              <a:rPr lang="hu-HU" sz="1200" dirty="0">
                <a:latin typeface="F26"/>
              </a:rPr>
              <a:t>származtatott konventív elektromos potenciál </a:t>
            </a:r>
            <a:r>
              <a:rPr lang="hu-HU" sz="1200" dirty="0" smtClean="0">
                <a:latin typeface="F26"/>
              </a:rPr>
              <a:t>a magas szélességű </a:t>
            </a:r>
            <a:r>
              <a:rPr lang="hu-HU" sz="1200" dirty="0">
                <a:latin typeface="F26"/>
              </a:rPr>
              <a:t>ionoszférában. A </a:t>
            </a:r>
            <a:r>
              <a:rPr lang="hu-HU" sz="1200" dirty="0" err="1">
                <a:latin typeface="F26"/>
              </a:rPr>
              <a:t>cross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polar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cap</a:t>
            </a:r>
            <a:r>
              <a:rPr lang="hu-HU" sz="1200" dirty="0">
                <a:latin typeface="F26"/>
              </a:rPr>
              <a:t> </a:t>
            </a:r>
            <a:r>
              <a:rPr lang="hu-HU" sz="1200" dirty="0" err="1">
                <a:latin typeface="F26"/>
              </a:rPr>
              <a:t>potential</a:t>
            </a:r>
            <a:r>
              <a:rPr lang="hu-HU" sz="1200" dirty="0">
                <a:latin typeface="F26"/>
              </a:rPr>
              <a:t> (CPCP) </a:t>
            </a:r>
            <a:r>
              <a:rPr lang="hu-HU" sz="1200" dirty="0" smtClean="0">
                <a:latin typeface="F26"/>
              </a:rPr>
              <a:t>vagy </a:t>
            </a:r>
            <a:r>
              <a:rPr lang="hu-HU" sz="1200" dirty="0" smtClean="0">
                <a:latin typeface="CMMI8"/>
              </a:rPr>
              <a:t>PC</a:t>
            </a:r>
            <a:r>
              <a:rPr lang="hu-HU" sz="1200" dirty="0">
                <a:latin typeface="F26"/>
              </a:rPr>
              <a:t>) </a:t>
            </a:r>
            <a:r>
              <a:rPr lang="hu-HU" sz="1200" dirty="0">
                <a:latin typeface="CMMI8"/>
              </a:rPr>
              <a:t>PC </a:t>
            </a:r>
            <a:r>
              <a:rPr lang="hu-HU" sz="1200" dirty="0">
                <a:latin typeface="F26"/>
              </a:rPr>
              <a:t>a + és - jellel címkézett </a:t>
            </a:r>
            <a:r>
              <a:rPr lang="hu-HU" sz="1200" dirty="0" smtClean="0">
                <a:latin typeface="F26"/>
              </a:rPr>
              <a:t>szélső </a:t>
            </a:r>
            <a:r>
              <a:rPr lang="hu-HU" sz="1200" dirty="0">
                <a:latin typeface="F26"/>
              </a:rPr>
              <a:t>értékek </a:t>
            </a:r>
            <a:r>
              <a:rPr lang="hu-HU" sz="1200" dirty="0" smtClean="0">
                <a:latin typeface="F26"/>
              </a:rPr>
              <a:t>különbsége.</a:t>
            </a:r>
            <a:endParaRPr lang="hu-HU" sz="1200" dirty="0"/>
          </a:p>
        </p:txBody>
      </p:sp>
      <p:sp>
        <p:nvSpPr>
          <p:cNvPr id="15" name="Téglalap 14"/>
          <p:cNvSpPr/>
          <p:nvPr/>
        </p:nvSpPr>
        <p:spPr>
          <a:xfrm>
            <a:off x="10470090" y="1425546"/>
            <a:ext cx="1823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Φ</a:t>
            </a:r>
            <a:r>
              <a:rPr lang="hu-HU" baseline="-25000" dirty="0" smtClean="0"/>
              <a:t>PC</a:t>
            </a:r>
            <a:r>
              <a:rPr lang="hu-HU" dirty="0" smtClean="0"/>
              <a:t> = </a:t>
            </a:r>
            <a:r>
              <a:rPr lang="el-GR" dirty="0" smtClean="0"/>
              <a:t>Φ</a:t>
            </a:r>
            <a:r>
              <a:rPr lang="hu-HU" baseline="-25000" dirty="0" err="1" smtClean="0"/>
              <a:t>max</a:t>
            </a:r>
            <a:r>
              <a:rPr lang="hu-HU" dirty="0" smtClean="0"/>
              <a:t> - </a:t>
            </a:r>
            <a:r>
              <a:rPr lang="el-GR" dirty="0" smtClean="0"/>
              <a:t>Φ</a:t>
            </a:r>
            <a:r>
              <a:rPr lang="hu-HU" baseline="-25000" dirty="0" smtClean="0"/>
              <a:t>min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/>
          <a:srcRect l="36634" t="22089" r="42369" b="75912"/>
          <a:stretch/>
        </p:blipFill>
        <p:spPr>
          <a:xfrm>
            <a:off x="6149528" y="1476434"/>
            <a:ext cx="2160000" cy="360000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>
            <a:off x="0" y="6457890"/>
            <a:ext cx="7442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 smtClean="0"/>
              <a:t>Facskó</a:t>
            </a:r>
            <a:r>
              <a:rPr lang="hu-HU" sz="1200" dirty="0"/>
              <a:t> </a:t>
            </a:r>
            <a:r>
              <a:rPr lang="hu-HU" sz="1200" dirty="0" smtClean="0"/>
              <a:t>Gábor, </a:t>
            </a:r>
            <a:r>
              <a:rPr lang="hu-HU" sz="1200" dirty="0"/>
              <a:t>A Naprendszer fizikája egyetemi előadás, Wigner Fizikai Kutatóközpont, </a:t>
            </a:r>
            <a:r>
              <a:rPr lang="hu-HU" sz="1200" dirty="0" smtClean="0"/>
              <a:t>2023. november 30., Budapest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22166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5864</Words>
  <Application>Microsoft Office PowerPoint</Application>
  <PresentationFormat>Szélesvásznú</PresentationFormat>
  <Paragraphs>414</Paragraphs>
  <Slides>36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CMMI8</vt:lpstr>
      <vt:lpstr>F26</vt:lpstr>
      <vt:lpstr>F51</vt:lpstr>
      <vt:lpstr>F55</vt:lpstr>
      <vt:lpstr>LMRoman8-Regular-Identity-H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Csilla</dc:creator>
  <cp:lastModifiedBy>Gabor Facsko</cp:lastModifiedBy>
  <cp:revision>586</cp:revision>
  <dcterms:created xsi:type="dcterms:W3CDTF">2013-12-19T08:21:38Z</dcterms:created>
  <dcterms:modified xsi:type="dcterms:W3CDTF">2023-11-30T11:44:56Z</dcterms:modified>
</cp:coreProperties>
</file>